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9" r:id="rId4"/>
    <p:sldId id="273" r:id="rId5"/>
    <p:sldId id="266" r:id="rId6"/>
    <p:sldId id="272" r:id="rId7"/>
    <p:sldId id="258" r:id="rId8"/>
    <p:sldId id="275" r:id="rId9"/>
    <p:sldId id="269" r:id="rId10"/>
    <p:sldId id="280" r:id="rId11"/>
    <p:sldId id="261" r:id="rId12"/>
    <p:sldId id="262" r:id="rId13"/>
    <p:sldId id="263" r:id="rId14"/>
    <p:sldId id="264" r:id="rId15"/>
    <p:sldId id="270" r:id="rId16"/>
    <p:sldId id="265" r:id="rId17"/>
    <p:sldId id="271" r:id="rId18"/>
    <p:sldId id="267" r:id="rId19"/>
    <p:sldId id="268" r:id="rId2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1" autoAdjust="0"/>
    <p:restoredTop sz="85950" autoAdjust="0"/>
  </p:normalViewPr>
  <p:slideViewPr>
    <p:cSldViewPr>
      <p:cViewPr varScale="1">
        <p:scale>
          <a:sx n="108" d="100"/>
          <a:sy n="108" d="100"/>
        </p:scale>
        <p:origin x="109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enisiffror.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Samverkansnämnden</a:t>
            </a:r>
            <a:r>
              <a:rPr lang="sv-SE" baseline="0" dirty="0" smtClean="0"/>
              <a:t> har fyra sammanträden per år.</a:t>
            </a:r>
          </a:p>
          <a:p>
            <a:r>
              <a:rPr lang="sv-SE" baseline="0" dirty="0" smtClean="0"/>
              <a:t>Protokoll och handlingar publiceras på sjukvårdsregionens webbplats.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>
                <a:effectLst/>
              </a:rPr>
              <a:t>Regionsjukvårdsledningen,</a:t>
            </a:r>
            <a:r>
              <a:rPr lang="sv-SE" sz="1200" baseline="0" dirty="0" smtClean="0">
                <a:effectLst/>
              </a:rPr>
              <a:t> </a:t>
            </a:r>
            <a:r>
              <a:rPr lang="sv-SE" sz="1200" dirty="0" smtClean="0">
                <a:effectLst/>
              </a:rPr>
              <a:t>dess arbetsutskott</a:t>
            </a:r>
            <a:r>
              <a:rPr lang="sv-SE" sz="1200" baseline="0" dirty="0" smtClean="0">
                <a:effectLst/>
              </a:rPr>
              <a:t> och </a:t>
            </a:r>
            <a:r>
              <a:rPr lang="sv-SE" sz="1200" dirty="0" smtClean="0">
                <a:effectLst/>
              </a:rPr>
              <a:t>stab bemannas med representanter för verksamhetsledningarna i de tre regionerna. </a:t>
            </a:r>
          </a:p>
          <a:p>
            <a:pPr marL="0" indent="0">
              <a:buNone/>
            </a:pPr>
            <a:r>
              <a:rPr lang="sv-SE" sz="1200" dirty="0" smtClean="0">
                <a:effectLst/>
              </a:rPr>
              <a:t>Ansvaret för ordförandeskap och sekreterare roterar mellan regionerna i tvåårsperioder.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 arbetar på uppdrag av Regionsjukvårdsledningen (RSL) för att säkerställa ledningsstöd till regionala programområden (RPO) och skapa drivkraft i systemet för kunskapsstyrning.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efterfrågar resultat och analys utifrån sjukvårdsregionens patientlöften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underlättar för programområdena att utföra sitt uppdrag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bidrar med systemperspektiv i remissvar och förslag till förändringar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stödjer implementering av bästa möjliga kunskap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stödjer samverkan med samverkansgrupper, kvalitetsregister och forskning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smtClean="0"/>
              <a:t>verkar för ökad patientmedverkan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regionala programområden bygger Sydöstra sjukvårdsregionen vidare på ett mångårigt och framgångsrikt samarbete i regionala medicinska programgrupper.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region finansierar sina representanter i programområdena, undergrupper och arbetsgrupper. Kostnaderna bör fördelas rättvist mellan regionerna över tid.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Programområdena</a:t>
            </a:r>
            <a:r>
              <a:rPr lang="sv-SE" baseline="0" dirty="0" smtClean="0"/>
              <a:t> gör handlingsplaner med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prioriterade områden, mål och aktiviteter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syfte att förbättra hälso- och sjukvården i Sydöstra sjukvårdsregionen.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nationella verksamhetsplaner för motsvarande programområde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sjukvårdsregionens patientlöften om god och jämlik vård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programområdenas uppdrag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visionen för Nationellt system för kunskapsstyrning: ”Vår framgång räknas i liv och jämlik hälsa – Tillsammans gör vi varandra framgångsrika”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9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Samverkansgrupperna rapporterar</a:t>
            </a:r>
            <a:r>
              <a:rPr lang="sv-SE" baseline="0" dirty="0" smtClean="0"/>
              <a:t> till Regionsjukvårsledningens arbetsutskott.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766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Sydöstra sjukvårdsregionen</a:t>
            </a:r>
            <a:r>
              <a:rPr lang="sv-SE" baseline="0" dirty="0" smtClean="0"/>
              <a:t> är u</a:t>
            </a:r>
            <a:r>
              <a:rPr lang="sv-SE" dirty="0" smtClean="0"/>
              <a:t>tvecklingen av Nationellt system för kunskapsstyrning</a:t>
            </a:r>
            <a:r>
              <a:rPr lang="sv-SE" baseline="0" dirty="0" smtClean="0"/>
              <a:t> fortsättning på en mångårig och framgångsrik samverkan i sjukvårdsregionens medicinska programgrupper.</a:t>
            </a:r>
            <a:endParaRPr lang="sv-SE" baseline="0" dirty="0"/>
          </a:p>
          <a:p>
            <a:endParaRPr lang="sv-SE" baseline="0" dirty="0"/>
          </a:p>
          <a:p>
            <a:r>
              <a:rPr lang="sv-SE" sz="1200" b="0" dirty="0" smtClean="0">
                <a:solidFill>
                  <a:srgbClr val="000000"/>
                </a:solidFill>
              </a:rPr>
              <a:t>Inriktning 2023-2027: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rgbClr val="000000"/>
                </a:solidFill>
              </a:rPr>
              <a:t>att gå från en etablerings- och uppbyggnadsfas till en hållbar drifts- och utvecklingsfas som är mer tydligt inriktat på implementering och tillämpning av bästa tillgängliga kunskap samt uppföljning och resultat.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rgbClr val="000000"/>
                </a:solidFill>
              </a:rPr>
              <a:t>att kunskapsstyrningen ska bidra till förändrade arbetssätt för en hållbar utveckling av framtidens hälso- och sjukvård där en personcentrerad och nära vård och omsorg tillämpas. 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57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Sjukvårdsregionens</a:t>
            </a:r>
            <a:r>
              <a:rPr lang="sv-SE" baseline="0" dirty="0" smtClean="0"/>
              <a:t> webbplats används för att stödja samverkan.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hittar du: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Avtal och överenskommelser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Gemensam planering och uppföljning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Processtöd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Mötesdokumentation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Resultat och vårdstatistik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Sydöstra sjukvårdsregionen är en av sex sjukvårdsregioner i landet.</a:t>
            </a:r>
          </a:p>
          <a:p>
            <a:r>
              <a:rPr lang="sv-SE" dirty="0" smtClean="0"/>
              <a:t>I regionen bor drygt</a:t>
            </a:r>
            <a:r>
              <a:rPr lang="sv-SE" baseline="0" dirty="0" smtClean="0"/>
              <a:t> 1 miljon människor.</a:t>
            </a:r>
          </a:p>
          <a:p>
            <a:r>
              <a:rPr lang="sv-SE" baseline="0" dirty="0" smtClean="0"/>
              <a:t>Våra tre regioner har totalt 30 000 medarbetare.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15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 i Sydöstra sjukvårdsregionen regleras 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Reglementet</a:t>
            </a:r>
            <a:r>
              <a:rPr lang="sv-SE" baseline="0" dirty="0" smtClean="0"/>
              <a:t> för Samverkansnämnden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Ett långsiktigt regionsamverkansavtal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En årlig överenskommelse om samverkan och vård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sjukvårdsregionala grupperna ansvarar för att förankra sin handlingsplan i relevanta verksamheter i Region Jönköpings län, Region Kalmar län och Region Östergötland.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Kort- och långsiktiga behovsanalyser utgör beslutsunderlag i en interaktion mellan programområden, kunskapsråd, Regionsjukvårdsledningen och Samverkansnämnden. Kunskapsråden fångar upp förslag till verksamhetsförändringar från programområdena. Regionsjukvårdsledningens stab fångar upp förslag till förändringar från samverkansgrupperna.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Större förändringar bereds och beslutas i Regionsjukvårdsledningen eller Samverkansnämnden och i respektive region.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Regionernas årliga överenskommelse om samverkan och vård fastställs av Samverkansnämnden.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Samverkan i sjukvårdsregionen fokuserades från början på  regionsjukvård och högspecialiserad vård vid Universitetssjukhuset i Linköping. Efter hand har samverkan breddats att omfatta all hälso- och sjukvård</a:t>
            </a:r>
            <a:r>
              <a:rPr lang="sv-SE" sz="1200" baseline="0" dirty="0" smtClean="0"/>
              <a:t> inklusive kompetensförsörjning, forskning och hållbar utveckling.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Löftena till patienterna kommer ursprungligen från cancervården.</a:t>
            </a:r>
          </a:p>
          <a:p>
            <a:r>
              <a:rPr lang="sv-SE" dirty="0" smtClean="0"/>
              <a:t>Idag formulerar och konkretiserar vi patientlöften inom alla sjukdomsgrupper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1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Principerna</a:t>
            </a:r>
            <a:r>
              <a:rPr lang="sv-SE" baseline="0" dirty="0" smtClean="0"/>
              <a:t> för d</a:t>
            </a:r>
            <a:r>
              <a:rPr lang="sv-SE" dirty="0" smtClean="0"/>
              <a:t>en ekonomiska regleringen beskrivs i regionernas årliga överenskommelse.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Sedan många år visar nationella jämförelser att vården i sjukvårdsregionen bedrivs kostnadseffektivt.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48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Läs mer: </a:t>
            </a:r>
            <a:r>
              <a:rPr lang="sv-SE" sz="1200" dirty="0" smtClean="0">
                <a:hlinkClick r:id="rId3"/>
              </a:rPr>
              <a:t>Vården i siffror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79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 samverkansorganisation är anpassad till Nationellt system för kunskapsstyrning.</a:t>
            </a:r>
          </a:p>
          <a:p>
            <a:r>
              <a:rPr lang="sv-SE" dirty="0" smtClean="0"/>
              <a:t>Up</a:t>
            </a:r>
            <a:r>
              <a:rPr lang="sv-SE" baseline="0" dirty="0" smtClean="0"/>
              <a:t>pföljningen av de regionala programområdena sker i fyra kunskapsråd, som också utgör ledningsstöd.</a:t>
            </a:r>
          </a:p>
          <a:p>
            <a:r>
              <a:rPr lang="sv-SE" baseline="0" dirty="0" smtClean="0"/>
              <a:t>Regionsjukvårdsledningens arbetsutskott utgör ledningsstöd till de regionala samverkansgrupperna.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1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1971"/>
          <a:stretch/>
        </p:blipFill>
        <p:spPr>
          <a:xfrm>
            <a:off x="1353" y="-20538"/>
            <a:ext cx="9144000" cy="4477581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0" y="3075806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för god </a:t>
            </a:r>
            <a:b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 jämlik hälso- och sjukvård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10801"/>
          <a:stretch/>
        </p:blipFill>
        <p:spPr>
          <a:xfrm>
            <a:off x="0" y="195486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Samverkansnämnden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363272" cy="2808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>
                <a:effectLst/>
              </a:rPr>
              <a:t>Samverkansnämnden är sjukvårdsregionens politiska organ. Nämnden består av tre företroendevalda och tre ersättare från vardera region. Ansvaret för ordförandeskap och sekreterare roterar mellan regionerna i tvåårsperioder.</a:t>
            </a:r>
          </a:p>
          <a:p>
            <a:pPr marL="0" indent="0">
              <a:buNone/>
            </a:pPr>
            <a:endParaRPr lang="sv-SE" sz="1600" dirty="0" smtClean="0">
              <a:effectLst/>
            </a:endParaRPr>
          </a:p>
          <a:p>
            <a:pPr marL="0" indent="0">
              <a:buNone/>
            </a:pPr>
            <a:r>
              <a:rPr lang="sv-SE" sz="1600" dirty="0" smtClean="0">
                <a:effectLst/>
              </a:rPr>
              <a:t>Samverkansnämnden beslutar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vilken sjukvård som ska vara regiongemensam och till vilken enhet den ska samordnas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vilken vård som inte ska bedrivas i sjukvårdsregionen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fördelning av tilldelad budget från respektive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priser för såld vård</a:t>
            </a:r>
          </a:p>
        </p:txBody>
      </p:sp>
    </p:spTree>
    <p:extLst>
      <p:ext uri="{BB962C8B-B14F-4D97-AF65-F5344CB8AC3E}">
        <p14:creationId xmlns:p14="http://schemas.microsoft.com/office/powerpoint/2010/main" val="9701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Regionsjukvårdsledningen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435280" cy="2886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>
                <a:effectLst/>
              </a:rPr>
              <a:t>Regionsjukvårdsledningen tar fram underlag till Samverkansnämnden och verkställer nämndens beslut om gemensam verksamhet och samverkan. </a:t>
            </a:r>
          </a:p>
          <a:p>
            <a:pPr marL="0" indent="0">
              <a:buNone/>
            </a:pPr>
            <a:endParaRPr lang="sv-SE" sz="1600" dirty="0" smtClean="0">
              <a:effectLst/>
            </a:endParaRPr>
          </a:p>
          <a:p>
            <a:pPr marL="0" indent="0">
              <a:buNone/>
            </a:pPr>
            <a:r>
              <a:rPr lang="sv-SE" sz="1600" dirty="0" smtClean="0">
                <a:effectLst/>
              </a:rPr>
              <a:t>Regionsjukvårdsledningen ansvarar för styrning, samordning och uppföljning 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</a:t>
            </a:r>
            <a:r>
              <a:rPr lang="sv-SE" sz="1600" dirty="0" smtClean="0">
                <a:effectLst/>
              </a:rPr>
              <a:t>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>
                <a:effectLst/>
              </a:rPr>
              <a:t>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</a:t>
            </a:r>
            <a:r>
              <a:rPr lang="sv-SE" sz="1600" dirty="0" smtClean="0">
                <a:effectLst/>
              </a:rPr>
              <a:t>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</a:t>
            </a:r>
            <a:r>
              <a:rPr lang="sv-SE" sz="1600" dirty="0" smtClean="0">
                <a:effectLst/>
              </a:rPr>
              <a:t>edicinska 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</a:t>
            </a:r>
            <a:r>
              <a:rPr lang="sv-SE" sz="1600" dirty="0" smtClean="0"/>
              <a:t>å</a:t>
            </a:r>
            <a:r>
              <a:rPr lang="sv-SE" sz="1600" dirty="0" smtClean="0">
                <a:effectLst/>
              </a:rPr>
              <a:t>rdprogram</a:t>
            </a:r>
          </a:p>
        </p:txBody>
      </p:sp>
    </p:spTree>
    <p:extLst>
      <p:ext uri="{BB962C8B-B14F-4D97-AF65-F5344CB8AC3E}">
        <p14:creationId xmlns:p14="http://schemas.microsoft.com/office/powerpoint/2010/main" val="9441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Kunskapsråd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363272" cy="2808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>
                <a:effectLst/>
              </a:rPr>
              <a:t>Fyra kunskapsråd samordnar och följer upp handlingsplaner och arbetet med patientlöftena i de regionala programområdena på uppdrag av Regionsjukvårdsledningen: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Hälsa och rehabilitering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Kirurgi och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Medicin och akut 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Diagnostik och sinnen</a:t>
            </a:r>
          </a:p>
          <a:p>
            <a:pPr marL="0" indent="0">
              <a:buNone/>
            </a:pPr>
            <a:endParaRPr lang="sv-SE" sz="1600" dirty="0" smtClean="0">
              <a:effectLst/>
            </a:endParaRPr>
          </a:p>
          <a:p>
            <a:pPr marL="0" indent="0">
              <a:buNone/>
            </a:pPr>
            <a:r>
              <a:rPr lang="sv-SE" sz="1600" dirty="0" smtClean="0">
                <a:effectLst/>
              </a:rPr>
              <a:t>Kunskapsråden bemannas med ledningsrepresentanter från regionerna.</a:t>
            </a:r>
          </a:p>
        </p:txBody>
      </p:sp>
    </p:spTree>
    <p:extLst>
      <p:ext uri="{BB962C8B-B14F-4D97-AF65-F5344CB8AC3E}">
        <p14:creationId xmlns:p14="http://schemas.microsoft.com/office/powerpoint/2010/main" val="32091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568952" cy="857250"/>
          </a:xfrm>
        </p:spPr>
        <p:txBody>
          <a:bodyPr>
            <a:no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programområden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De regionala programområdena (RPO) motsvaras av nationella programområden (NPO) i Nationellt system för kunskapsstyrning.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Grupperna har både ett nationellt och ett sjukvårdsregionalt uppdrag.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De bemannas med verksamhetsföreträdare och sakkunniga från regionerna</a:t>
            </a:r>
            <a:r>
              <a:rPr lang="sv-S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Ansvaret för ordförandeskap och processtöd till grupperna fördelas mellan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Programområdena kan organisera arbetsgrupper för tillfälliga uppdrag eller delar av uppdraget.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323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Programområdenas uppdrag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600" dirty="0" smtClean="0"/>
              <a:t>De sjukvårdsregionala programområdena </a:t>
            </a:r>
            <a:r>
              <a:rPr lang="sv-SE" sz="1600" dirty="0"/>
              <a:t>ska inom ramen för sina områden: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aktivt </a:t>
            </a:r>
            <a:r>
              <a:rPr lang="sv-SE" sz="1600" dirty="0"/>
              <a:t>bidra till implementering och tillämpning av nationella </a:t>
            </a:r>
            <a:r>
              <a:rPr lang="sv-SE" sz="1600" dirty="0" smtClean="0"/>
              <a:t>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samordna </a:t>
            </a:r>
            <a:r>
              <a:rPr lang="sv-SE" sz="1600" dirty="0"/>
              <a:t>regionernas kvalitets- och utvecklingsarbeten för god och jämlik vård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systematiskt </a:t>
            </a:r>
            <a:r>
              <a:rPr lang="sv-SE" sz="1600" dirty="0"/>
              <a:t>följa upp och analysera resultat utifrån patientlöften och uppsatta mål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analysera </a:t>
            </a:r>
            <a:r>
              <a:rPr lang="sv-SE" sz="1600" dirty="0"/>
              <a:t>konsekvenser och lämna synpunkter på remisser om nationell högspecialiserad vård, nationella riktlinjer, vårdprogram, vårdförlopp, vårdriktlinjer och andra prioriterade områden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nominera </a:t>
            </a:r>
            <a:r>
              <a:rPr lang="sv-SE" sz="1600" dirty="0"/>
              <a:t>och stödja representanter i nationella programområden och arbetsgrupper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omvärldsbevaka </a:t>
            </a:r>
            <a:r>
              <a:rPr lang="sv-SE" sz="1600" dirty="0"/>
              <a:t>och initiera frågor för nationell samverkan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 </a:t>
            </a:r>
            <a:r>
              <a:rPr lang="sv-SE" sz="1600" dirty="0"/>
              <a:t>med andra programområden, regionala samverkansgrupper och </a:t>
            </a:r>
            <a:r>
              <a:rPr lang="sv-SE" sz="1600" dirty="0" smtClean="0"/>
              <a:t>sjukvårdsregionala stödresurser.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373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samverkansgrupper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 flesta regionala samverkansgrupperna (RSG) ingår i Nationellt system för kunskapsstyrning.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Samverkansgrupperna stödjer programområdena.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Samverkansgrupperna </a:t>
            </a:r>
            <a:r>
              <a:rPr lang="sv-SE" sz="1600" dirty="0"/>
              <a:t>bemannas med verksamhetsföreträdare och sakkunniga </a:t>
            </a:r>
            <a:r>
              <a:rPr lang="sv-SE" sz="1600" dirty="0" smtClean="0"/>
              <a:t>från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Sjukvårdsregionens samverkansgrupper </a:t>
            </a:r>
            <a:r>
              <a:rPr lang="sv-SE" sz="1600" dirty="0"/>
              <a:t>för </a:t>
            </a:r>
            <a:r>
              <a:rPr lang="sv-SE" sz="1600" dirty="0" smtClean="0"/>
              <a:t>juridik och informationssäkerhet, upphandling</a:t>
            </a:r>
            <a:r>
              <a:rPr lang="sv-SE" sz="1600" dirty="0"/>
              <a:t>, hållbar </a:t>
            </a:r>
            <a:r>
              <a:rPr lang="sv-SE" sz="1600" dirty="0" smtClean="0"/>
              <a:t>utveckling och digital </a:t>
            </a:r>
            <a:r>
              <a:rPr lang="sv-SE" sz="1600" dirty="0"/>
              <a:t>utveckling saknar motsvarighet i det nationella systemet</a:t>
            </a:r>
            <a:r>
              <a:rPr lang="sv-SE" sz="1600" dirty="0" smtClean="0"/>
              <a:t>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890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Våra samverkansgrupper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Data och analys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Digital </a:t>
            </a:r>
            <a:r>
              <a:rPr lang="sv-SE" sz="1600" dirty="0" smtClean="0"/>
              <a:t>utveckling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Forskning och </a:t>
            </a:r>
            <a:r>
              <a:rPr lang="sv-SE" sz="1600" dirty="0" err="1" smtClean="0"/>
              <a:t>life</a:t>
            </a:r>
            <a:r>
              <a:rPr lang="sv-SE" sz="1600" dirty="0" smtClean="0"/>
              <a:t> </a:t>
            </a:r>
            <a:r>
              <a:rPr lang="sv-SE" sz="1600" dirty="0"/>
              <a:t>s</a:t>
            </a:r>
            <a:r>
              <a:rPr lang="sv-SE" sz="1600" dirty="0" smtClean="0"/>
              <a:t>cience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HTA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Hållbar </a:t>
            </a:r>
            <a:r>
              <a:rPr lang="sv-SE" sz="1600" dirty="0"/>
              <a:t>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Juridik och </a:t>
            </a:r>
            <a:r>
              <a:rPr lang="sv-SE" sz="1600" dirty="0" smtClean="0"/>
              <a:t>informationssäkerhet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Läkemedel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Medicinsk 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Metoder för 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Patientsäkerhet</a:t>
            </a:r>
            <a:endParaRPr lang="sv-SE" sz="16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Standardisering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Strukturerad vårdinformation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Stöd för </a:t>
            </a:r>
            <a:r>
              <a:rPr lang="sv-SE" sz="1600" dirty="0" smtClean="0"/>
              <a:t>utveckling och ledarskap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Upphandling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Sjukvårdsregionala nätverk: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Sjukvårdsledare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Processtöd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69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3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Vårt nationella ansvar </a:t>
            </a:r>
            <a:endParaRPr lang="sv-SE" sz="3600" dirty="0">
              <a:latin typeface="+mj-lt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670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/>
              <a:t>Sydöstra sjukvårdsregionen har representanter i alla nationella programområden och samverkansgrupper i Nationellt system för kunskapsstyrning.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Vi har värdskap för fyra nationella programområden: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Barns och ungdomars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Kvinnosjukdomar och förlossning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/>
              <a:t>Perioperativ</a:t>
            </a:r>
            <a:r>
              <a:rPr lang="sv-SE" sz="1600" dirty="0" smtClean="0"/>
              <a:t> </a:t>
            </a:r>
            <a:r>
              <a:rPr lang="sv-SE" sz="1600" dirty="0"/>
              <a:t>vård, intensivvård och transplantation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Rehabilitering, habilitering och försäkringsmedicin</a:t>
            </a:r>
          </a:p>
        </p:txBody>
      </p:sp>
    </p:spTree>
    <p:extLst>
      <p:ext uri="{BB962C8B-B14F-4D97-AF65-F5344CB8AC3E}">
        <p14:creationId xmlns:p14="http://schemas.microsoft.com/office/powerpoint/2010/main" val="40725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464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sv-SE" sz="3200" dirty="0">
                <a:solidFill>
                  <a:schemeClr val="bg1"/>
                </a:solidFill>
                <a:latin typeface="+mj-lt"/>
              </a:rPr>
              <a:t>www.sydostrasjukvardsregionen.se </a:t>
            </a:r>
          </a:p>
        </p:txBody>
      </p:sp>
    </p:spTree>
    <p:extLst>
      <p:ext uri="{BB962C8B-B14F-4D97-AF65-F5344CB8AC3E}">
        <p14:creationId xmlns:p14="http://schemas.microsoft.com/office/powerpoint/2010/main" val="20991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51520" y="2653354"/>
            <a:ext cx="29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Jönköpings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367 000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10 000 medarbetare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156175" y="149163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Östergötland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470 </a:t>
            </a:r>
            <a:r>
              <a:rPr lang="sv-SE" dirty="0">
                <a:latin typeface="+mj-lt"/>
              </a:rPr>
              <a:t>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13 000 medarbetare</a:t>
            </a:r>
            <a:endParaRPr lang="sv-SE" dirty="0">
              <a:latin typeface="+mj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156175" y="287255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+mj-lt"/>
              </a:rPr>
              <a:t>Region Kalmar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247 000 invånare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7 000 medarbetare</a:t>
            </a:r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7" b="-2"/>
          <a:stretch/>
        </p:blipFill>
        <p:spPr>
          <a:xfrm>
            <a:off x="2915815" y="0"/>
            <a:ext cx="4329619" cy="4624427"/>
          </a:xfrm>
        </p:spPr>
      </p:pic>
    </p:spTree>
    <p:extLst>
      <p:ext uri="{BB962C8B-B14F-4D97-AF65-F5344CB8AC3E}">
        <p14:creationId xmlns:p14="http://schemas.microsoft.com/office/powerpoint/2010/main" val="14026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4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2800" dirty="0" smtClean="0">
                <a:solidFill>
                  <a:schemeClr val="bg1"/>
                </a:solidFill>
              </a:rPr>
              <a:t>Vi samverkar för att: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• tillgodose </a:t>
            </a:r>
            <a:r>
              <a:rPr lang="sv-SE" sz="2800" dirty="0">
                <a:solidFill>
                  <a:schemeClr val="bg1"/>
                </a:solidFill>
              </a:rPr>
              <a:t>invånarnas behov </a:t>
            </a:r>
            <a:r>
              <a:rPr lang="sv-SE" sz="2800" dirty="0" smtClean="0">
                <a:solidFill>
                  <a:schemeClr val="bg1"/>
                </a:solidFill>
              </a:rPr>
              <a:t/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 av </a:t>
            </a:r>
            <a:r>
              <a:rPr lang="sv-SE" sz="2800" dirty="0">
                <a:solidFill>
                  <a:schemeClr val="bg1"/>
                </a:solidFill>
              </a:rPr>
              <a:t>hälso- och </a:t>
            </a:r>
            <a:r>
              <a:rPr lang="sv-SE" sz="2800" dirty="0" smtClean="0">
                <a:solidFill>
                  <a:schemeClr val="bg1"/>
                </a:solidFill>
              </a:rPr>
              <a:t>sjukvård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invånarnas hälsa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utveckling av </a:t>
            </a:r>
            <a:r>
              <a:rPr lang="sv-SE" sz="2800" dirty="0" smtClean="0">
                <a:solidFill>
                  <a:schemeClr val="bg1"/>
                </a:solidFill>
              </a:rPr>
              <a:t>hälso-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  och </a:t>
            </a:r>
            <a:r>
              <a:rPr lang="sv-SE" sz="2800" dirty="0">
                <a:solidFill>
                  <a:schemeClr val="bg1"/>
                </a:solidFill>
              </a:rPr>
              <a:t>sjukvården i sjukvårdsregionen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solidariskt </a:t>
            </a:r>
            <a:r>
              <a:rPr lang="sv-SE" sz="2800" dirty="0">
                <a:solidFill>
                  <a:schemeClr val="bg1"/>
                </a:solidFill>
              </a:rPr>
              <a:t>hjälpa varandra</a:t>
            </a:r>
          </a:p>
        </p:txBody>
      </p:sp>
    </p:spTree>
    <p:extLst>
      <p:ext uri="{BB962C8B-B14F-4D97-AF65-F5344CB8AC3E}">
        <p14:creationId xmlns:p14="http://schemas.microsoft.com/office/powerpoint/2010/main" val="392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Vår gemensamma uppfattning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Vårt sätt att se sjukvårdsregionen som ett sjukvårdssystem medför </a:t>
            </a:r>
            <a:r>
              <a:rPr lang="sv-SE" sz="1600" dirty="0"/>
              <a:t>några grundläggande </a:t>
            </a:r>
            <a:r>
              <a:rPr lang="sv-SE" sz="1600" dirty="0" smtClean="0"/>
              <a:t>utgångspunkter:</a:t>
            </a: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ett gemensamt ansvar för att vården i de tre regionerna ska fungera på ett bra 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stärka den sjukvårdsgemensamma vården utan att motverka utvecklingen av den lokala hälso- och sjukvården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samordna förflyttning mellan vårdnivåer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värna Universitetssjukhuset i Linköping som högspecialiserat universitetssjukhus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sänka administrativa och ekonomiska trösklar</a:t>
            </a:r>
          </a:p>
        </p:txBody>
      </p:sp>
    </p:spTree>
    <p:extLst>
      <p:ext uri="{BB962C8B-B14F-4D97-AF65-F5344CB8AC3E}">
        <p14:creationId xmlns:p14="http://schemas.microsoft.com/office/powerpoint/2010/main" val="1304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Våra samarbetsområden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600" dirty="0"/>
              <a:t>Vår samverkan omfattar all hälso- och </a:t>
            </a:r>
            <a:r>
              <a:rPr lang="sv-SE" sz="1600" dirty="0" smtClean="0"/>
              <a:t>sjukvård, och vi </a:t>
            </a:r>
            <a:r>
              <a:rPr lang="sv-SE" sz="1600" dirty="0"/>
              <a:t>har </a:t>
            </a:r>
            <a:r>
              <a:rPr lang="sv-SE" sz="1600" dirty="0" smtClean="0"/>
              <a:t>beslutat </a:t>
            </a:r>
            <a:r>
              <a:rPr lang="sv-SE" sz="1600" dirty="0"/>
              <a:t>att öka </a:t>
            </a:r>
            <a:r>
              <a:rPr lang="sv-SE" sz="1600" dirty="0" smtClean="0"/>
              <a:t>vårt gemensamma arbete kring</a:t>
            </a:r>
            <a:r>
              <a:rPr lang="sv-SE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Ledning och </a:t>
            </a:r>
            <a:r>
              <a:rPr lang="sv-SE" sz="1600" dirty="0" smtClean="0"/>
              <a:t>styrning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Patientens </a:t>
            </a:r>
            <a:r>
              <a:rPr lang="sv-SE" sz="1600" dirty="0" smtClean="0"/>
              <a:t>egenkraft och samskapande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Kunskapsstyrning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Långsiktig och hållbar arbetsfördelning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Effektiva processer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Attrahera och utveckla kompetenser</a:t>
            </a:r>
          </a:p>
          <a:p>
            <a:endParaRPr lang="sv-SE" sz="1600" dirty="0"/>
          </a:p>
          <a:p>
            <a:r>
              <a:rPr lang="sv-SE" sz="1600" dirty="0"/>
              <a:t>Våra gemensamma mål fastställs i Samverkansnämndens årliga överenskommelse.</a:t>
            </a:r>
          </a:p>
        </p:txBody>
      </p:sp>
    </p:spTree>
    <p:extLst>
      <p:ext uri="{BB962C8B-B14F-4D97-AF65-F5344CB8AC3E}">
        <p14:creationId xmlns:p14="http://schemas.microsoft.com/office/powerpoint/2010/main" val="22140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Tillsammans för god vård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Samverkan inom Sydöstra sjukvårdsregionen utgår från kriterierna för god vård: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unskapsbaserad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dirty="0" smtClean="0"/>
              <a:t>äker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</a:t>
            </a:r>
            <a:r>
              <a:rPr lang="sv-SE" sz="1600" dirty="0" smtClean="0"/>
              <a:t>ndividanpassad</a:t>
            </a:r>
            <a:r>
              <a:rPr lang="sv-SE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effektiv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j</a:t>
            </a:r>
            <a:r>
              <a:rPr lang="sv-SE" sz="1600" dirty="0" smtClean="0"/>
              <a:t>ämlik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</a:t>
            </a:r>
            <a:r>
              <a:rPr lang="sv-SE" sz="1600" dirty="0" smtClean="0"/>
              <a:t>illgänglig</a:t>
            </a:r>
            <a:endParaRPr lang="sv-SE" sz="1600" dirty="0"/>
          </a:p>
          <a:p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Vår samverkan ska kännetecknas av insyn, påverkansmöjlighet och ansvarstagande.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5498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>
                <a:latin typeface="+mj-lt"/>
              </a:rPr>
              <a:t>Våra </a:t>
            </a:r>
            <a:r>
              <a:rPr lang="sv-SE" sz="3600" dirty="0" smtClean="0">
                <a:latin typeface="+mj-lt"/>
              </a:rPr>
              <a:t>löften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/>
              <a:t>Som </a:t>
            </a:r>
            <a:r>
              <a:rPr lang="sv-SE" sz="1600" dirty="0"/>
              <a:t>patient i Sydöstra sjukvårdsregionen ska </a:t>
            </a:r>
            <a:r>
              <a:rPr lang="sv-SE" sz="1600" dirty="0" smtClean="0"/>
              <a:t>du: </a:t>
            </a: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vård som är lätt tillgänglig för kontakt, bedömning och besök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diagnostik och behandling </a:t>
            </a:r>
            <a:r>
              <a:rPr lang="sv-SE" sz="1600" dirty="0" smtClean="0"/>
              <a:t>samt uppföljning </a:t>
            </a:r>
            <a:r>
              <a:rPr lang="sv-SE" sz="1600" dirty="0"/>
              <a:t>enligt bästa kunskap i varje möte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vara delaktig och välinformerad genom hela vårdkedjan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jämlik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bästa möjliga hälsofrämjande insatser och välfungerande screeningprogram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patientsäker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kostnadseffektiv vård </a:t>
            </a:r>
          </a:p>
          <a:p>
            <a:pPr marL="0" indent="0">
              <a:buNone/>
            </a:pPr>
            <a:r>
              <a:rPr lang="sv-SE" sz="1600" dirty="0"/>
              <a:t>I Sydöstra sjukvårdsregionen prioriteras patientnära forskning. </a:t>
            </a:r>
          </a:p>
        </p:txBody>
      </p:sp>
    </p:spTree>
    <p:extLst>
      <p:ext uri="{BB962C8B-B14F-4D97-AF65-F5344CB8AC3E}">
        <p14:creationId xmlns:p14="http://schemas.microsoft.com/office/powerpoint/2010/main" val="78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 avtalsmodell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 </a:t>
            </a:r>
            <a:r>
              <a:rPr lang="sv-SE" sz="1600" dirty="0"/>
              <a:t>att </a:t>
            </a:r>
            <a:r>
              <a:rPr lang="sv-SE" sz="1600" dirty="0" smtClean="0"/>
              <a:t>olika </a:t>
            </a:r>
            <a:r>
              <a:rPr lang="sv-SE" sz="1600" dirty="0"/>
              <a:t>ekonomiska ersättningsvillkor </a:t>
            </a:r>
            <a:r>
              <a:rPr lang="sv-SE" sz="1600" dirty="0" smtClean="0"/>
              <a:t>inte ska hindra </a:t>
            </a:r>
            <a:r>
              <a:rPr lang="sv-SE" sz="1600" dirty="0"/>
              <a:t>patientströmmar mellan </a:t>
            </a:r>
            <a:r>
              <a:rPr lang="sv-SE" sz="1600" dirty="0" smtClean="0"/>
              <a:t>våra regioner likställs ersättningsvillkoren för </a:t>
            </a:r>
            <a:r>
              <a:rPr lang="sv-SE" sz="1600" dirty="0"/>
              <a:t>verksamheter som </a:t>
            </a:r>
            <a:r>
              <a:rPr lang="sv-SE" sz="1600" dirty="0" smtClean="0"/>
              <a:t>omfattas av det </a:t>
            </a:r>
            <a:r>
              <a:rPr lang="sv-SE" sz="1600" dirty="0"/>
              <a:t>sjukvårdsregionala samarbetet.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Ersättning sker med </a:t>
            </a:r>
            <a:r>
              <a:rPr lang="sv-SE" sz="1600" dirty="0"/>
              <a:t>fast ram kombinerad med rörlig del baserad på patientvolym</a:t>
            </a:r>
            <a:r>
              <a:rPr lang="sv-SE" sz="1600" dirty="0" smtClean="0"/>
              <a:t>.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Avtalsmodellen tillämpas för samtliga patientströmmar inom sjukvårdsregionen med några få undantag.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122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Våra resultat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7643192" cy="288696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Region Jönköpings län, Region Kalmar län och Region Östergötland har under lång tid visat toppresultat inom många områden i </a:t>
            </a:r>
            <a:r>
              <a:rPr lang="sv-SE" sz="1600" dirty="0"/>
              <a:t>öppna jämförelser av hälso- och </a:t>
            </a:r>
            <a:r>
              <a:rPr lang="sv-SE" sz="1600" dirty="0" smtClean="0"/>
              <a:t>sjukvården.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Sydöstra sjukvårdsregionen utmärker sig i den nationella patientenkäten och i hälso- och sjukvårdsbarometern.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Våra sjukhus har flera topplaceringar i Dagens Medicins jämförelser </a:t>
            </a:r>
            <a:br>
              <a:rPr lang="sv-SE" sz="1600" dirty="0" smtClean="0"/>
            </a:br>
            <a:r>
              <a:rPr lang="sv-SE" sz="1600" dirty="0" smtClean="0"/>
              <a:t>av sjukhusen i Sverige.</a:t>
            </a:r>
          </a:p>
        </p:txBody>
      </p:sp>
    </p:spTree>
    <p:extLst>
      <p:ext uri="{BB962C8B-B14F-4D97-AF65-F5344CB8AC3E}">
        <p14:creationId xmlns:p14="http://schemas.microsoft.com/office/powerpoint/2010/main" val="5802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1426</Words>
  <Application>Microsoft Office PowerPoint</Application>
  <PresentationFormat>Bildspel på skärmen (16:9)</PresentationFormat>
  <Paragraphs>203</Paragraphs>
  <Slides>19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Office-tema</vt:lpstr>
      <vt:lpstr>PowerPoint-presentation</vt:lpstr>
      <vt:lpstr>PowerPoint-presentation</vt:lpstr>
      <vt:lpstr>Vi samverkar för att:  • tillgodose invånarnas behov    av hälso- och sjukvård • främja och bidra till invånarnas hälsa • främja och bidra till utveckling av hälso-   och sjukvården i sjukvårdsregionen • solidariskt hjälpa varandra</vt:lpstr>
      <vt:lpstr>Vår gemensamma uppfattning</vt:lpstr>
      <vt:lpstr>Våra samarbetsområden</vt:lpstr>
      <vt:lpstr>Tillsammans för god vård</vt:lpstr>
      <vt:lpstr>Våra löften</vt:lpstr>
      <vt:lpstr>Vår avtalsmodell</vt:lpstr>
      <vt:lpstr>Våra resultat</vt:lpstr>
      <vt:lpstr>PowerPoint-presentation</vt:lpstr>
      <vt:lpstr>Samverkansnämnden</vt:lpstr>
      <vt:lpstr>Regionsjukvårdsledningen</vt:lpstr>
      <vt:lpstr>Kunskapsråd</vt:lpstr>
      <vt:lpstr>Regionala programområden</vt:lpstr>
      <vt:lpstr>Programområdenas uppdrag</vt:lpstr>
      <vt:lpstr>Regionala samverkansgrupper</vt:lpstr>
      <vt:lpstr>Våra samverkansgrupper</vt:lpstr>
      <vt:lpstr>Vårt nationella ansvar </vt:lpstr>
      <vt:lpstr>www.sydostrasjukvardsregionen.se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av Sydöstra sjukvårdsregionen</dc:title>
  <dc:creator>Thålin Conny</dc:creator>
  <cp:lastModifiedBy>Thålin Conny</cp:lastModifiedBy>
  <cp:revision>81</cp:revision>
  <dcterms:created xsi:type="dcterms:W3CDTF">2018-10-12T09:18:07Z</dcterms:created>
  <dcterms:modified xsi:type="dcterms:W3CDTF">2023-12-20T13:10:40Z</dcterms:modified>
</cp:coreProperties>
</file>