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4" r:id="rId2"/>
    <p:sldId id="282" r:id="rId3"/>
    <p:sldId id="323" r:id="rId4"/>
    <p:sldId id="325" r:id="rId5"/>
    <p:sldId id="301" r:id="rId6"/>
    <p:sldId id="318" r:id="rId7"/>
    <p:sldId id="302" r:id="rId8"/>
    <p:sldId id="303" r:id="rId9"/>
    <p:sldId id="328" r:id="rId10"/>
    <p:sldId id="310" r:id="rId11"/>
    <p:sldId id="297" r:id="rId12"/>
    <p:sldId id="309" r:id="rId13"/>
    <p:sldId id="319" r:id="rId14"/>
    <p:sldId id="329" r:id="rId15"/>
    <p:sldId id="305" r:id="rId16"/>
    <p:sldId id="306" r:id="rId17"/>
    <p:sldId id="308" r:id="rId18"/>
    <p:sldId id="321" r:id="rId19"/>
    <p:sldId id="327" r:id="rId20"/>
    <p:sldId id="313" r:id="rId21"/>
    <p:sldId id="314" r:id="rId22"/>
    <p:sldId id="315" r:id="rId23"/>
    <p:sldId id="320" r:id="rId24"/>
    <p:sldId id="268" r:id="rId25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63A"/>
    <a:srgbClr val="0066B3"/>
    <a:srgbClr val="BC151C"/>
    <a:srgbClr val="EF4044"/>
    <a:srgbClr val="F2CD13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187" autoAdjust="0"/>
    <p:restoredTop sz="95753" autoAdjust="0"/>
  </p:normalViewPr>
  <p:slideViewPr>
    <p:cSldViewPr>
      <p:cViewPr varScale="1">
        <p:scale>
          <a:sx n="121" d="100"/>
          <a:sy n="121" d="100"/>
        </p:scale>
        <p:origin x="87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B960-5E66-4113-B8CC-17A0D5C37366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Sjukvårdsregionens</a:t>
            </a:r>
            <a:r>
              <a:rPr lang="sv-SE" baseline="0" dirty="0" smtClean="0"/>
              <a:t> webbplats används för att stödja samverkan.</a:t>
            </a:r>
          </a:p>
          <a:p>
            <a:endParaRPr lang="sv-SE" baseline="0" dirty="0" smtClean="0"/>
          </a:p>
          <a:p>
            <a:r>
              <a:rPr lang="sv-SE" baseline="0" dirty="0" smtClean="0"/>
              <a:t>Här hittar du: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Avtal och överenskommelser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Gemensam planering och uppföljning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Processtöd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Mötesdokumentation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Resultat och vårdstatistik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5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5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80975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80975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1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ydostrasjukvardsregionen.se/redigera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ydostrasjukvardsregionen.se/regionsjukvardsledningen/processtod-och-mallar/webbpublicering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olkhalsa.sjukvard@rjl.se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at.rjl.se/extern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folkhalsa.sjukvard@rjl.s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olkhalsa.sjukvard@rjl.s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ydostrasjukvardsregionen.se/regionsjukvardsledningen/processtod-och-mallar/" TargetMode="External"/><Relationship Id="rId3" Type="http://schemas.openxmlformats.org/officeDocument/2006/relationships/hyperlink" Target="https://sydostrasjukvardsregionen.se/samverkansnamnden/avtal-och-overenskommelser/" TargetMode="External"/><Relationship Id="rId7" Type="http://schemas.openxmlformats.org/officeDocument/2006/relationships/hyperlink" Target="https://sydostrasjukvardsregionen.se/om-sjukvardsregionen/nyhete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ydostrasjukvardsregionen.se/kunskapsrad/kunskapsstod/" TargetMode="External"/><Relationship Id="rId5" Type="http://schemas.openxmlformats.org/officeDocument/2006/relationships/hyperlink" Target="https://sydostrasjukvardsregionen.se/samverkansnamnden/fokusomraden/" TargetMode="External"/><Relationship Id="rId4" Type="http://schemas.openxmlformats.org/officeDocument/2006/relationships/hyperlink" Target="https://sydostrasjukvardsregionen.se/om-sjukvardsregionen/vara-patientlofte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at.rjl.se/extern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 b="12987"/>
          <a:stretch/>
        </p:blipFill>
        <p:spPr>
          <a:xfrm>
            <a:off x="24" y="-20538"/>
            <a:ext cx="9143975" cy="4470079"/>
          </a:xfrm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85811" y="3075806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Introduktion webbpublicering</a:t>
            </a:r>
            <a:b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 samarbetsrum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Uppdatera en sida</a:t>
            </a:r>
            <a:endParaRPr lang="sv-SE" sz="32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Logga in på </a:t>
            </a:r>
            <a:r>
              <a:rPr lang="sv-SE" sz="1800" dirty="0" smtClean="0">
                <a:hlinkClick r:id="rId2"/>
              </a:rPr>
              <a:t>https</a:t>
            </a:r>
            <a:r>
              <a:rPr lang="sv-SE" sz="1800" dirty="0">
                <a:hlinkClick r:id="rId2"/>
              </a:rPr>
              <a:t>://</a:t>
            </a:r>
            <a:r>
              <a:rPr lang="sv-SE" sz="1800" dirty="0" smtClean="0">
                <a:hlinkClick r:id="rId2"/>
              </a:rPr>
              <a:t>sydostrasjukvardsregionen.se/redigera</a:t>
            </a:r>
            <a:r>
              <a:rPr lang="sv-SE" sz="1800" dirty="0" smtClean="0"/>
              <a:t> </a:t>
            </a:r>
            <a:endParaRPr lang="sv-SE" sz="1800" dirty="0"/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Klicka på huset, välj </a:t>
            </a:r>
            <a:r>
              <a:rPr lang="sv-SE" sz="1800" b="1" dirty="0" smtClean="0"/>
              <a:t>Besök webbplats </a:t>
            </a:r>
            <a:r>
              <a:rPr lang="sv-SE" sz="1800" dirty="0" smtClean="0"/>
              <a:t>och gå till sidan du vill redigera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Klicka på pennan </a:t>
            </a:r>
            <a:r>
              <a:rPr lang="sv-SE" sz="1800" dirty="0"/>
              <a:t>och texten </a:t>
            </a:r>
            <a:r>
              <a:rPr lang="sv-SE" sz="1800" b="1" dirty="0"/>
              <a:t>Redigera sida</a:t>
            </a:r>
            <a:r>
              <a:rPr lang="sv-SE" sz="1800" dirty="0"/>
              <a:t> i </a:t>
            </a:r>
            <a:r>
              <a:rPr lang="sv-SE" sz="1800" dirty="0" smtClean="0"/>
              <a:t>den svarta verktygslisten för att komma till redigeringsläget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Ställ muspekaren där du vill redigera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Gör dina ändringar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Klicka på </a:t>
            </a:r>
            <a:r>
              <a:rPr lang="sv-SE" sz="1800" b="1" dirty="0" smtClean="0"/>
              <a:t>Uppdatera</a:t>
            </a:r>
            <a:endParaRPr lang="sv-SE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Klicka på </a:t>
            </a:r>
            <a:r>
              <a:rPr lang="sv-SE" sz="1800" b="1" dirty="0" smtClean="0"/>
              <a:t>Visa sida</a:t>
            </a:r>
            <a:endParaRPr lang="sv-SE" sz="1800" dirty="0" smtClean="0"/>
          </a:p>
        </p:txBody>
      </p:sp>
    </p:spTree>
    <p:extLst>
      <p:ext uri="{BB962C8B-B14F-4D97-AF65-F5344CB8AC3E}">
        <p14:creationId xmlns:p14="http://schemas.microsoft.com/office/powerpoint/2010/main" val="669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Publicera ett dokument</a:t>
            </a:r>
            <a:endParaRPr lang="sv-SE" sz="32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Publicering av dokument sker i två steg: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Ladda upp dokumentet till </a:t>
            </a:r>
            <a:r>
              <a:rPr lang="sv-SE" sz="1800" dirty="0" err="1" smtClean="0"/>
              <a:t>Mediabibliotek</a:t>
            </a:r>
            <a:endParaRPr lang="sv-SE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Länka till dokumentet från webbsidan</a:t>
            </a:r>
          </a:p>
          <a:p>
            <a:pPr marL="342900" indent="-342900">
              <a:buFont typeface="+mj-lt"/>
              <a:buAutoNum type="arabicPeriod"/>
            </a:pPr>
            <a:endParaRPr lang="sv-SE" sz="1800" dirty="0"/>
          </a:p>
          <a:p>
            <a:r>
              <a:rPr lang="sv-SE" sz="1800" dirty="0"/>
              <a:t>Var noga med dokumentnamnet.</a:t>
            </a:r>
          </a:p>
          <a:p>
            <a:r>
              <a:rPr lang="sv-SE" sz="1800" dirty="0" smtClean="0"/>
              <a:t>Publicera </a:t>
            </a:r>
            <a:r>
              <a:rPr lang="sv-SE" sz="1800" dirty="0"/>
              <a:t>i första hand </a:t>
            </a:r>
            <a:r>
              <a:rPr lang="sv-SE" sz="1800" dirty="0" err="1"/>
              <a:t>pdf</a:t>
            </a:r>
            <a:r>
              <a:rPr lang="sv-SE" sz="1800" dirty="0" smtClean="0"/>
              <a:t>.</a:t>
            </a:r>
          </a:p>
          <a:p>
            <a:r>
              <a:rPr lang="sv-SE" sz="1800" dirty="0" smtClean="0"/>
              <a:t>Publicera bara egna dokument – länka till andras</a:t>
            </a:r>
            <a:r>
              <a:rPr lang="sv-SE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1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1. Ladda upp ett dokument</a:t>
            </a:r>
            <a:endParaRPr lang="sv-SE" sz="32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707655"/>
            <a:ext cx="3538736" cy="280831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Konvertera dokumentet till </a:t>
            </a:r>
            <a:r>
              <a:rPr lang="sv-SE" sz="1600" dirty="0" err="1" smtClean="0"/>
              <a:t>pdf</a:t>
            </a:r>
            <a:r>
              <a:rPr lang="sv-SE" sz="1600" dirty="0" smtClean="0"/>
              <a:t> och döp det enligt standard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Logga in och klicka på </a:t>
            </a:r>
            <a:r>
              <a:rPr lang="sv-SE" sz="1600" b="1" dirty="0" smtClean="0"/>
              <a:t>Media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Klicka på </a:t>
            </a:r>
            <a:r>
              <a:rPr lang="sv-SE" sz="1600" b="1" dirty="0" smtClean="0"/>
              <a:t>Lägg till ny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Välj eller dra dokumenten från utforskaren på din PC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Klicka på </a:t>
            </a:r>
            <a:r>
              <a:rPr lang="sv-SE" sz="1600" b="1" dirty="0" smtClean="0"/>
              <a:t>Kopiera URL till urklipp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-1" t="14759" r="1146" b="7760"/>
          <a:stretch/>
        </p:blipFill>
        <p:spPr>
          <a:xfrm>
            <a:off x="3972008" y="1707655"/>
            <a:ext cx="4920471" cy="25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2. Länka till ett uppladdat dokument</a:t>
            </a:r>
            <a:endParaRPr lang="sv-SE" sz="32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När du kopierat dokumentets adress (URL) går du till sidan </a:t>
            </a:r>
            <a:br>
              <a:rPr lang="sv-SE" sz="1600" dirty="0" smtClean="0"/>
            </a:br>
            <a:r>
              <a:rPr lang="sv-SE" sz="1600" dirty="0" smtClean="0"/>
              <a:t>där du vill ha länken via </a:t>
            </a:r>
            <a:r>
              <a:rPr lang="sv-SE" sz="1600" b="1" dirty="0" smtClean="0"/>
              <a:t>Besök webbplats</a:t>
            </a:r>
            <a:r>
              <a:rPr lang="sv-SE" sz="1600" dirty="0" smtClean="0"/>
              <a:t>.</a:t>
            </a:r>
          </a:p>
          <a:p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Klicka på pennsymbolen </a:t>
            </a:r>
            <a:r>
              <a:rPr lang="sv-SE" sz="1600" dirty="0" smtClean="0"/>
              <a:t>och </a:t>
            </a:r>
            <a:r>
              <a:rPr lang="sv-SE" sz="1600" dirty="0"/>
              <a:t>texten </a:t>
            </a:r>
            <a:r>
              <a:rPr lang="sv-SE" sz="1600" b="1" dirty="0"/>
              <a:t>Redigera sida</a:t>
            </a:r>
            <a:r>
              <a:rPr lang="sv-SE" sz="1600" dirty="0"/>
              <a:t> </a:t>
            </a:r>
            <a:r>
              <a:rPr lang="sv-SE" sz="1600" dirty="0" smtClean="0"/>
              <a:t>i den </a:t>
            </a:r>
            <a:r>
              <a:rPr lang="sv-SE" sz="1600" dirty="0"/>
              <a:t>svarta verktygslisten </a:t>
            </a:r>
            <a:r>
              <a:rPr lang="sv-SE" sz="1600" dirty="0" smtClean="0"/>
              <a:t>för </a:t>
            </a:r>
            <a:r>
              <a:rPr lang="sv-SE" sz="1600" dirty="0"/>
              <a:t>att komma till redigeringsläget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Ställ </a:t>
            </a:r>
            <a:r>
              <a:rPr lang="sv-SE" sz="1600" dirty="0"/>
              <a:t>muspekaren där du vill ha länken till </a:t>
            </a:r>
            <a:r>
              <a:rPr lang="sv-SE" sz="1600" dirty="0" smtClean="0"/>
              <a:t>dokumenten</a:t>
            </a: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Skriv </a:t>
            </a:r>
            <a:r>
              <a:rPr lang="sv-SE" sz="1600" dirty="0"/>
              <a:t>en </a:t>
            </a:r>
            <a:r>
              <a:rPr lang="sv-SE" sz="1600" dirty="0" smtClean="0"/>
              <a:t>länktext, ex Mötesanteckningar 2023-01-24</a:t>
            </a: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Markera </a:t>
            </a:r>
            <a:r>
              <a:rPr lang="sv-SE" sz="1600" dirty="0"/>
              <a:t>länktexten och klicka på </a:t>
            </a:r>
            <a:r>
              <a:rPr lang="sv-SE" sz="1600" b="1" dirty="0" smtClean="0"/>
              <a:t>kedje-symbolen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Klistra </a:t>
            </a:r>
            <a:r>
              <a:rPr lang="sv-SE" sz="1600" dirty="0"/>
              <a:t>in </a:t>
            </a:r>
            <a:r>
              <a:rPr lang="sv-SE" sz="1600" dirty="0" smtClean="0"/>
              <a:t>dokumentets adress (URL) från urklipp och </a:t>
            </a:r>
            <a:r>
              <a:rPr lang="sv-SE" sz="1600" dirty="0"/>
              <a:t>tryck </a:t>
            </a:r>
            <a:r>
              <a:rPr lang="sv-SE" sz="1600" b="1" dirty="0" smtClean="0"/>
              <a:t>ENTER</a:t>
            </a:r>
            <a:endParaRPr lang="sv-SE" sz="1600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t="9667" r="87996" b="83815"/>
          <a:stretch/>
        </p:blipFill>
        <p:spPr>
          <a:xfrm>
            <a:off x="6372201" y="1779662"/>
            <a:ext cx="195861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Uppdatera/ersätt ett dokument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Ladda inte upp flera versioner av samma dokument. Ersätt istället dokumentet och behåll samma dokumentnamn. Observera att bytet inte går att ångra. Spara tidigare versioner på din dator eller i ett samarbetsrum.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Markera dokumentet och klicka på </a:t>
            </a:r>
            <a:r>
              <a:rPr lang="sv-SE" sz="1800" b="1" dirty="0" smtClean="0"/>
              <a:t>Ersätt media</a:t>
            </a:r>
            <a:r>
              <a:rPr lang="sv-SE" sz="180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Bläddra fram den nya versionen på din dator.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Välj </a:t>
            </a:r>
            <a:r>
              <a:rPr lang="sv-SE" sz="1800" b="1" dirty="0" smtClean="0"/>
              <a:t>Ersätt filen, använd det nya namnet och uppdatera alla länkar</a:t>
            </a:r>
            <a:r>
              <a:rPr lang="sv-SE" sz="180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Välj </a:t>
            </a:r>
            <a:r>
              <a:rPr lang="sv-SE" sz="1800" b="1" dirty="0" smtClean="0"/>
              <a:t>Ersätt datum</a:t>
            </a:r>
            <a:r>
              <a:rPr lang="sv-SE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061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Ordning och reda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/>
              <a:t>Varje RPO/RSG har en egen mapp för sina dokument och döper dokumenten enligt standard: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Grupptyp</a:t>
            </a:r>
            <a:endParaRPr lang="sv-SE" sz="1800" dirty="0"/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Gruppnamn</a:t>
            </a:r>
            <a:endParaRPr lang="sv-SE" sz="1800" dirty="0"/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Datum</a:t>
            </a:r>
            <a:endParaRPr lang="sv-SE" sz="1800" dirty="0"/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/>
              <a:t>Dokumenttyp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5403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Namn på dokument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sz="1800" dirty="0" smtClean="0"/>
              <a:t>RPO_barnochungdomarshalsa_20230122_motesanteckningar.pdf</a:t>
            </a:r>
            <a:endParaRPr lang="sv-SE" sz="1800" dirty="0"/>
          </a:p>
          <a:p>
            <a:pPr lvl="0"/>
            <a:r>
              <a:rPr lang="sv-SE" sz="1800" dirty="0" smtClean="0"/>
              <a:t>RPO_barnochungdomarshalsa_20230122_bilaga_rubrik.pdf</a:t>
            </a:r>
            <a:endParaRPr lang="sv-SE" sz="1800" dirty="0"/>
          </a:p>
          <a:p>
            <a:pPr lvl="0"/>
            <a:r>
              <a:rPr lang="sv-SE" sz="1800" dirty="0" smtClean="0"/>
              <a:t>RPO_barnochungdomarshalsa_handlingsplan.pdf</a:t>
            </a:r>
            <a:endParaRPr lang="sv-SE" sz="1800" dirty="0"/>
          </a:p>
          <a:p>
            <a:pPr lvl="0"/>
            <a:endParaRPr lang="sv-SE" sz="1800" dirty="0"/>
          </a:p>
          <a:p>
            <a:pPr lvl="0"/>
            <a:r>
              <a:rPr lang="sv-SE" sz="1800" dirty="0" smtClean="0">
                <a:hlinkClick r:id="rId2"/>
              </a:rPr>
              <a:t>Fler exempel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1976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t="9086" b="9914"/>
          <a:stretch/>
        </p:blipFill>
        <p:spPr>
          <a:xfrm>
            <a:off x="0" y="0"/>
            <a:ext cx="914400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62" t="20495" r="38461" b="20530"/>
          <a:stretch/>
        </p:blipFill>
        <p:spPr>
          <a:xfrm>
            <a:off x="539552" y="555526"/>
            <a:ext cx="2667847" cy="3835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l="13737" t="14000" r="16177" b="9001"/>
          <a:stretch/>
        </p:blipFill>
        <p:spPr>
          <a:xfrm>
            <a:off x="3419872" y="573625"/>
            <a:ext cx="5184576" cy="3203951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6749174" y="2893650"/>
            <a:ext cx="1152128" cy="28803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94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Samarbetsrum för arbetsmaterial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2725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En webbplats för samverkan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Vi använder sjukvårdsregionens webbplats för att dela information om sjukvårdsregionala gruppers arbete, gemensamma avtal </a:t>
            </a:r>
            <a:r>
              <a:rPr lang="sv-SE" sz="1600" dirty="0"/>
              <a:t>och </a:t>
            </a:r>
            <a:r>
              <a:rPr lang="sv-SE" sz="1600" dirty="0" smtClean="0"/>
              <a:t>överenskommelser, planering och uppföljning.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Webbplatsen vänder </a:t>
            </a:r>
            <a:r>
              <a:rPr lang="sv-SE" sz="1600" dirty="0"/>
              <a:t>sig i första hand till </a:t>
            </a:r>
            <a:r>
              <a:rPr lang="sv-SE" sz="1600" dirty="0" smtClean="0"/>
              <a:t>medarbetare och chefer med sjukvårdsregionala och nationella uppdrag, </a:t>
            </a:r>
            <a:r>
              <a:rPr lang="sv-SE" sz="1600" dirty="0"/>
              <a:t>andra </a:t>
            </a:r>
            <a:r>
              <a:rPr lang="sv-SE" sz="1600" dirty="0" smtClean="0"/>
              <a:t>sjukvårdsregioner och </a:t>
            </a:r>
            <a:r>
              <a:rPr lang="sv-SE" sz="1600" dirty="0"/>
              <a:t>samarbetspartners</a:t>
            </a:r>
            <a:r>
              <a:rPr lang="sv-S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Den används också för att stödja grupperna med gemensamma processbeskrivningar, rutiner och mallar.</a:t>
            </a:r>
          </a:p>
        </p:txBody>
      </p:sp>
    </p:spTree>
    <p:extLst>
      <p:ext uri="{BB962C8B-B14F-4D97-AF65-F5344CB8AC3E}">
        <p14:creationId xmlns:p14="http://schemas.microsoft.com/office/powerpoint/2010/main" val="6166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t="16363" r="34323" b="8808"/>
          <a:stretch/>
        </p:blipFill>
        <p:spPr>
          <a:xfrm>
            <a:off x="1008112" y="-20538"/>
            <a:ext cx="7164288" cy="44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Beställ samarbetsrum</a:t>
            </a: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Mejla </a:t>
            </a:r>
            <a:r>
              <a:rPr lang="sv-SE" sz="1600" u="sng" dirty="0">
                <a:hlinkClick r:id="rId2"/>
              </a:rPr>
              <a:t>folkhalsa.sjukvard@rjl.se</a:t>
            </a:r>
            <a:r>
              <a:rPr lang="sv-SE" sz="1600" dirty="0"/>
              <a:t>. </a:t>
            </a:r>
            <a:endParaRPr lang="sv-SE" sz="1600" dirty="0" smtClean="0"/>
          </a:p>
          <a:p>
            <a:r>
              <a:rPr lang="sv-SE" sz="1600" dirty="0" smtClean="0"/>
              <a:t>Skriv </a:t>
            </a:r>
            <a:r>
              <a:rPr lang="sv-SE" sz="1600" dirty="0"/>
              <a:t>”Samarbetsrum Sydöstra sjukvårdsregionen” i </a:t>
            </a:r>
            <a:r>
              <a:rPr lang="sv-SE" sz="1600" dirty="0" err="1" smtClean="0"/>
              <a:t>ämnesraden</a:t>
            </a:r>
            <a:r>
              <a:rPr lang="sv-SE" sz="1600" dirty="0" smtClean="0"/>
              <a:t> </a:t>
            </a:r>
            <a:r>
              <a:rPr lang="sv-SE" sz="1600" dirty="0"/>
              <a:t>och ange: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1600" dirty="0"/>
              <a:t>Gruppens namn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1600" dirty="0"/>
              <a:t>Administratörens namn och </a:t>
            </a:r>
            <a:r>
              <a:rPr lang="sv-SE" sz="1600" dirty="0" smtClean="0"/>
              <a:t>e-post</a:t>
            </a:r>
            <a:endParaRPr lang="sv-SE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1600" dirty="0"/>
              <a:t>Medlemmarnas namn och </a:t>
            </a:r>
            <a:r>
              <a:rPr lang="sv-SE" sz="1600" dirty="0" smtClean="0"/>
              <a:t>e-post</a:t>
            </a:r>
            <a:endParaRPr lang="sv-SE" sz="1600" dirty="0"/>
          </a:p>
          <a:p>
            <a:r>
              <a:rPr lang="sv-SE" sz="1600" dirty="0"/>
              <a:t>Namnstandard: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1600" dirty="0"/>
              <a:t>Sydöstra </a:t>
            </a:r>
            <a:r>
              <a:rPr lang="sv-SE" sz="1600" dirty="0" smtClean="0"/>
              <a:t>sjukvårdsregionen </a:t>
            </a:r>
            <a:r>
              <a:rPr lang="sv-SE" sz="1600" dirty="0"/>
              <a:t>RPO </a:t>
            </a:r>
            <a:r>
              <a:rPr lang="sv-SE" sz="1600" dirty="0" smtClean="0"/>
              <a:t>barns </a:t>
            </a:r>
            <a:r>
              <a:rPr lang="sv-SE" sz="1600" dirty="0"/>
              <a:t>och ungdomars hälsa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1600" dirty="0"/>
              <a:t>Sydöstra </a:t>
            </a:r>
            <a:r>
              <a:rPr lang="sv-SE" sz="1600" dirty="0" smtClean="0"/>
              <a:t>sjukvårdsregionen </a:t>
            </a:r>
            <a:r>
              <a:rPr lang="sv-SE" sz="1600" dirty="0"/>
              <a:t>RSG patientsäkerhet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1600" dirty="0"/>
              <a:t>Sydöstra </a:t>
            </a:r>
            <a:r>
              <a:rPr lang="sv-SE" sz="1600" dirty="0" smtClean="0"/>
              <a:t>sjukvårdsregionen </a:t>
            </a:r>
            <a:r>
              <a:rPr lang="sv-SE" sz="1600" dirty="0"/>
              <a:t>kunskapsråd diagnostik och </a:t>
            </a:r>
            <a:r>
              <a:rPr lang="sv-SE" sz="1600" dirty="0" smtClean="0"/>
              <a:t>sinnen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640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Konto för externa medlemmar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1800" dirty="0" smtClean="0"/>
              <a:t>Nya medlemmar i Region Kalmar län och Region Östergötland får en inbjudan via mejl som är giltig i 72 timmar.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800" dirty="0" smtClean="0"/>
              <a:t>De identifierar </a:t>
            </a:r>
            <a:r>
              <a:rPr lang="sv-SE" sz="1800" dirty="0"/>
              <a:t>sig med </a:t>
            </a:r>
            <a:r>
              <a:rPr lang="sv-SE" sz="1800" dirty="0" smtClean="0"/>
              <a:t>mobilt </a:t>
            </a:r>
            <a:r>
              <a:rPr lang="sv-SE" sz="1800" dirty="0"/>
              <a:t>bank-ID</a:t>
            </a:r>
            <a:r>
              <a:rPr lang="sv-SE" sz="1800" dirty="0" smtClean="0"/>
              <a:t> </a:t>
            </a:r>
            <a:r>
              <a:rPr lang="sv-SE" sz="1800" dirty="0"/>
              <a:t>och registrerar ett konto hos Region Jönköpings </a:t>
            </a:r>
            <a:r>
              <a:rPr lang="sv-SE" sz="1800" dirty="0" smtClean="0"/>
              <a:t>län.</a:t>
            </a:r>
            <a:endParaRPr lang="sv-SE" sz="1800" dirty="0"/>
          </a:p>
          <a:p>
            <a:pPr marL="342900" lvl="0" indent="-342900">
              <a:buFont typeface="+mj-lt"/>
              <a:buAutoNum type="arabicPeriod"/>
            </a:pPr>
            <a:r>
              <a:rPr lang="sv-SE" sz="1800" dirty="0" smtClean="0"/>
              <a:t>Ansvarig för samarbetsrummet godkänner </a:t>
            </a:r>
            <a:r>
              <a:rPr lang="sv-SE" sz="1800" dirty="0"/>
              <a:t>den nya medlemmen.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1800" dirty="0" smtClean="0"/>
              <a:t>Medlemmen </a:t>
            </a:r>
            <a:r>
              <a:rPr lang="sv-SE" sz="1800" dirty="0"/>
              <a:t>går till </a:t>
            </a:r>
            <a:r>
              <a:rPr lang="sv-SE" sz="1800" u="sng" dirty="0">
                <a:hlinkClick r:id="rId2"/>
              </a:rPr>
              <a:t>https://intranat.rjl.se/extern</a:t>
            </a:r>
            <a:r>
              <a:rPr lang="sv-SE" sz="1800" dirty="0"/>
              <a:t> och loggar in med </a:t>
            </a:r>
            <a:r>
              <a:rPr lang="sv-SE" sz="1800" dirty="0" smtClean="0"/>
              <a:t>mobilt </a:t>
            </a:r>
            <a:r>
              <a:rPr lang="sv-SE" sz="1800" dirty="0"/>
              <a:t>bank-ID</a:t>
            </a:r>
            <a:r>
              <a:rPr lang="sv-SE" sz="1800" dirty="0" smtClean="0"/>
              <a:t>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868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Kom ihåg att…</a:t>
            </a:r>
            <a:endParaRPr lang="sv-SE" sz="32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</a:t>
            </a:r>
            <a:r>
              <a:rPr lang="sv-SE" sz="1800" dirty="0" smtClean="0"/>
              <a:t>äkra </a:t>
            </a:r>
            <a:r>
              <a:rPr lang="sv-SE" sz="1800" dirty="0"/>
              <a:t>backup för gruppens dokumentation i din egen katalog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g</a:t>
            </a:r>
            <a:r>
              <a:rPr lang="sv-SE" sz="1800" dirty="0" smtClean="0"/>
              <a:t>å </a:t>
            </a:r>
            <a:r>
              <a:rPr lang="sv-SE" sz="1800" dirty="0"/>
              <a:t>igenom </a:t>
            </a:r>
            <a:r>
              <a:rPr lang="sv-SE" sz="1800" dirty="0" smtClean="0"/>
              <a:t>användning av webbplatsen </a:t>
            </a:r>
            <a:r>
              <a:rPr lang="sv-SE" sz="1800" dirty="0"/>
              <a:t>och </a:t>
            </a:r>
            <a:r>
              <a:rPr lang="sv-SE" sz="1800" dirty="0" smtClean="0"/>
              <a:t>samarbetsrum </a:t>
            </a:r>
            <a:r>
              <a:rPr lang="sv-SE" sz="1800" dirty="0"/>
              <a:t>med din grupp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rapportera </a:t>
            </a:r>
            <a:r>
              <a:rPr lang="sv-SE" sz="1800" dirty="0"/>
              <a:t>saknat innehåll eller fel till </a:t>
            </a:r>
            <a:r>
              <a:rPr lang="sv-SE" sz="1800" dirty="0">
                <a:hlinkClick r:id="rId2"/>
              </a:rPr>
              <a:t>folkhalsa.sjukvard@rjl.se</a:t>
            </a:r>
            <a:r>
              <a:rPr lang="sv-SE" sz="1800" dirty="0"/>
              <a:t> 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anmäla eventuellt </a:t>
            </a:r>
            <a:r>
              <a:rPr lang="sv-SE" sz="1800" dirty="0"/>
              <a:t>behov av fler </a:t>
            </a:r>
            <a:r>
              <a:rPr lang="sv-SE" sz="1800" dirty="0" smtClean="0"/>
              <a:t>sidor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b</a:t>
            </a:r>
            <a:r>
              <a:rPr lang="sv-SE" sz="1800" dirty="0" smtClean="0"/>
              <a:t>eställa nya </a:t>
            </a:r>
            <a:r>
              <a:rPr lang="sv-SE" sz="1800" dirty="0"/>
              <a:t>samarbetsrum vid </a:t>
            </a:r>
            <a:r>
              <a:rPr lang="sv-SE" sz="1800" dirty="0" smtClean="0"/>
              <a:t>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g</a:t>
            </a:r>
            <a:r>
              <a:rPr lang="sv-SE" sz="1800" dirty="0" smtClean="0"/>
              <a:t>allra inaktuellt innehåll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anmäla byte av redaktör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267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4464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sv-SE" sz="3200" dirty="0">
                <a:solidFill>
                  <a:schemeClr val="bg1"/>
                </a:solidFill>
                <a:latin typeface="+mj-lt"/>
              </a:rPr>
              <a:t>www.sydostrasjukvardsregionen.se </a:t>
            </a:r>
          </a:p>
        </p:txBody>
      </p:sp>
    </p:spTree>
    <p:extLst>
      <p:ext uri="{BB962C8B-B14F-4D97-AF65-F5344CB8AC3E}">
        <p14:creationId xmlns:p14="http://schemas.microsoft.com/office/powerpoint/2010/main" val="20991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Om webbplatsen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Publiceringsansvar </a:t>
            </a:r>
            <a:r>
              <a:rPr lang="sv-SE" sz="1600" dirty="0" smtClean="0"/>
              <a:t>fördelat i de tre regionerna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Ungefär </a:t>
            </a:r>
            <a:r>
              <a:rPr lang="sv-SE" sz="1600" dirty="0" smtClean="0"/>
              <a:t>230 </a:t>
            </a:r>
            <a:r>
              <a:rPr lang="sv-SE" sz="1600" dirty="0"/>
              <a:t>sidor och </a:t>
            </a:r>
            <a:r>
              <a:rPr lang="sv-SE" sz="1600" dirty="0" smtClean="0"/>
              <a:t>3 0</a:t>
            </a:r>
            <a:r>
              <a:rPr lang="sv-SE" sz="1600" dirty="0" smtClean="0"/>
              <a:t>00 </a:t>
            </a:r>
            <a:r>
              <a:rPr lang="sv-SE" sz="1600" dirty="0"/>
              <a:t>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Inga </a:t>
            </a:r>
            <a:r>
              <a:rPr lang="sv-SE" sz="1600" dirty="0" smtClean="0"/>
              <a:t>nyhetsflöden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Ingen besöksstatistik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Länkar till </a:t>
            </a:r>
            <a:r>
              <a:rPr lang="sv-SE" sz="1600" dirty="0"/>
              <a:t>Nationellt system för </a:t>
            </a:r>
            <a:r>
              <a:rPr lang="sv-SE" sz="1600" dirty="0" smtClean="0"/>
              <a:t>kunskapsstyrning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Eventuella </a:t>
            </a:r>
            <a:r>
              <a:rPr lang="sv-SE" sz="1600" dirty="0"/>
              <a:t>formulär beställs via </a:t>
            </a:r>
            <a:r>
              <a:rPr lang="sv-SE" sz="1600" dirty="0" smtClean="0">
                <a:hlinkClick r:id="rId2"/>
              </a:rPr>
              <a:t>folkhalsa.sjukvard@rjl.se</a:t>
            </a:r>
            <a:r>
              <a:rPr lang="sv-SE" sz="1600" dirty="0" smtClean="0"/>
              <a:t> 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2522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Redaktörsuppdraget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Respektive region ansvarar för publicering för de programområden och grupper man har </a:t>
            </a:r>
            <a:r>
              <a:rPr lang="sv-SE" sz="1800" dirty="0" smtClean="0"/>
              <a:t>värdskap för</a:t>
            </a:r>
            <a:r>
              <a:rPr lang="sv-SE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Region </a:t>
            </a:r>
            <a:r>
              <a:rPr lang="sv-SE" sz="1800" dirty="0"/>
              <a:t>Jönköpings län </a:t>
            </a:r>
            <a:r>
              <a:rPr lang="sv-SE" sz="1800" dirty="0" smtClean="0"/>
              <a:t>administrerar </a:t>
            </a:r>
            <a:r>
              <a:rPr lang="sv-SE" sz="1800" dirty="0" err="1" smtClean="0"/>
              <a:t>WordPress</a:t>
            </a:r>
            <a:r>
              <a:rPr lang="sv-SE" sz="1800" dirty="0" smtClean="0"/>
              <a:t>, </a:t>
            </a:r>
            <a:r>
              <a:rPr lang="sv-SE" sz="1800" dirty="0"/>
              <a:t>behörigheter, </a:t>
            </a:r>
            <a:r>
              <a:rPr lang="sv-SE" sz="1800" dirty="0" smtClean="0"/>
              <a:t>struktur</a:t>
            </a:r>
            <a:r>
              <a:rPr lang="sv-SE" sz="1800" dirty="0"/>
              <a:t>, startsida, </a:t>
            </a:r>
            <a:r>
              <a:rPr lang="sv-SE" sz="1800" dirty="0" smtClean="0"/>
              <a:t>säkerhetskopiering och redaktörsguide.</a:t>
            </a:r>
          </a:p>
        </p:txBody>
      </p:sp>
    </p:spTree>
    <p:extLst>
      <p:ext uri="{BB962C8B-B14F-4D97-AF65-F5344CB8AC3E}">
        <p14:creationId xmlns:p14="http://schemas.microsoft.com/office/powerpoint/2010/main" val="21437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Huvudmenyn</a:t>
            </a:r>
            <a:endParaRPr lang="sv-SE" sz="32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75" t="17147" r="27276" b="64653"/>
          <a:stretch/>
        </p:blipFill>
        <p:spPr>
          <a:xfrm>
            <a:off x="539552" y="1635646"/>
            <a:ext cx="7643926" cy="165618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39552" y="3291830"/>
            <a:ext cx="18245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latin typeface="+mj-lt"/>
                <a:cs typeface="Calibri" panose="020F0502020204030204" pitchFamily="34" charset="0"/>
              </a:rPr>
              <a:t>Genvägar på startsidan:</a:t>
            </a:r>
          </a:p>
          <a:p>
            <a:r>
              <a:rPr lang="sv-SE" sz="1000" dirty="0">
                <a:latin typeface="+mj-lt"/>
                <a:hlinkClick r:id="rId3"/>
              </a:rPr>
              <a:t>Avtal och överenskommelser</a:t>
            </a:r>
            <a:endParaRPr lang="sv-SE" sz="1000" dirty="0">
              <a:latin typeface="+mj-lt"/>
            </a:endParaRPr>
          </a:p>
          <a:p>
            <a:r>
              <a:rPr lang="sv-SE" sz="1000" dirty="0">
                <a:latin typeface="+mj-lt"/>
                <a:hlinkClick r:id="rId4"/>
              </a:rPr>
              <a:t>Våra patientlöften</a:t>
            </a:r>
            <a:endParaRPr lang="sv-SE" sz="1000" dirty="0">
              <a:latin typeface="+mj-lt"/>
            </a:endParaRPr>
          </a:p>
          <a:p>
            <a:r>
              <a:rPr lang="sv-SE" sz="1000" dirty="0">
                <a:latin typeface="+mj-lt"/>
                <a:hlinkClick r:id="rId5"/>
              </a:rPr>
              <a:t>Samarbetsområden</a:t>
            </a:r>
            <a:endParaRPr lang="sv-SE" sz="1000" dirty="0">
              <a:latin typeface="+mj-lt"/>
            </a:endParaRPr>
          </a:p>
          <a:p>
            <a:r>
              <a:rPr lang="sv-SE" sz="1000" dirty="0">
                <a:latin typeface="+mj-lt"/>
                <a:hlinkClick r:id="rId6"/>
              </a:rPr>
              <a:t>Kunskapsstöd</a:t>
            </a:r>
            <a:endParaRPr lang="sv-SE" sz="1000" dirty="0">
              <a:latin typeface="+mj-lt"/>
            </a:endParaRPr>
          </a:p>
          <a:p>
            <a:r>
              <a:rPr lang="sv-SE" sz="1000" dirty="0">
                <a:latin typeface="+mj-lt"/>
                <a:hlinkClick r:id="rId7"/>
              </a:rPr>
              <a:t>Nyheter</a:t>
            </a:r>
            <a:endParaRPr lang="sv-SE" sz="1000" dirty="0">
              <a:latin typeface="+mj-lt"/>
            </a:endParaRPr>
          </a:p>
          <a:p>
            <a:r>
              <a:rPr lang="sv-SE" sz="1000" dirty="0">
                <a:latin typeface="+mj-lt"/>
                <a:hlinkClick r:id="rId8"/>
              </a:rPr>
              <a:t>Processtöd och mallar</a:t>
            </a:r>
            <a:endParaRPr lang="sv-S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9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Sidfoten</a:t>
            </a:r>
            <a:endParaRPr lang="sv-SE" sz="3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13776" t="57699" r="29919" b="6602"/>
          <a:stretch/>
        </p:blipFill>
        <p:spPr>
          <a:xfrm>
            <a:off x="611560" y="1779662"/>
            <a:ext cx="5451430" cy="194421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355976" y="1334899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Datum och e-post till </a:t>
            </a:r>
            <a:r>
              <a:rPr lang="sv-SE" dirty="0" err="1" smtClean="0">
                <a:latin typeface="+mj-lt"/>
              </a:rPr>
              <a:t>publicerare</a:t>
            </a:r>
            <a:endParaRPr lang="sv-SE" dirty="0">
              <a:latin typeface="+mj-lt"/>
            </a:endParaRPr>
          </a:p>
        </p:txBody>
      </p:sp>
      <p:cxnSp>
        <p:nvCxnSpPr>
          <p:cNvPr id="9" name="Rak pilkoppling 8"/>
          <p:cNvCxnSpPr/>
          <p:nvPr/>
        </p:nvCxnSpPr>
        <p:spPr>
          <a:xfrm flipH="1">
            <a:off x="3508072" y="1628800"/>
            <a:ext cx="703888" cy="22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 flipH="1">
            <a:off x="6228184" y="2546281"/>
            <a:ext cx="703889" cy="16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7071592" y="2192149"/>
            <a:ext cx="18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j-lt"/>
              </a:rPr>
              <a:t>Med förteckning över ledamöter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9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8375" t="19423" r="18626" b="22245"/>
          <a:stretch/>
        </p:blipFill>
        <p:spPr>
          <a:xfrm>
            <a:off x="467544" y="1707908"/>
            <a:ext cx="4608512" cy="2400267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Navigeringen</a:t>
            </a:r>
            <a:endParaRPr lang="sv-SE" sz="3200" dirty="0"/>
          </a:p>
        </p:txBody>
      </p:sp>
      <p:sp>
        <p:nvSpPr>
          <p:cNvPr id="9" name="textruta 8"/>
          <p:cNvSpPr txBox="1"/>
          <p:nvPr/>
        </p:nvSpPr>
        <p:spPr>
          <a:xfrm>
            <a:off x="5614249" y="1779662"/>
            <a:ext cx="3278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+mj-lt"/>
              </a:rPr>
              <a:t>Exempel: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>
                <a:latin typeface="+mj-lt"/>
              </a:rPr>
              <a:t>Regionala programområden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>
                <a:latin typeface="+mj-lt"/>
              </a:rPr>
              <a:t>RPO akut vård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>
                <a:latin typeface="+mj-lt"/>
              </a:rPr>
              <a:t>RAG trauma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>
                <a:latin typeface="+mj-lt"/>
              </a:rPr>
              <a:t>Kvalitetsregister (</a:t>
            </a:r>
            <a:r>
              <a:rPr lang="sv-SE" sz="1600" dirty="0" err="1" smtClean="0">
                <a:latin typeface="+mj-lt"/>
              </a:rPr>
              <a:t>SweTrau</a:t>
            </a:r>
            <a:r>
              <a:rPr lang="sv-SE" sz="1600" dirty="0" smtClean="0">
                <a:latin typeface="+mj-lt"/>
              </a:rPr>
              <a:t>)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t="21000" r="44876" b="69667"/>
          <a:stretch/>
        </p:blipFill>
        <p:spPr>
          <a:xfrm>
            <a:off x="1619671" y="4187284"/>
            <a:ext cx="3877986" cy="369332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467544" y="418728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Brödsmulor:</a:t>
            </a:r>
            <a:endParaRPr lang="sv-SE" dirty="0">
              <a:latin typeface="+mj-lt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3558664" y="3075806"/>
            <a:ext cx="936104" cy="250864"/>
          </a:xfrm>
          <a:prstGeom prst="ellipse">
            <a:avLst/>
          </a:prstGeom>
          <a:noFill/>
          <a:ln>
            <a:solidFill>
              <a:srgbClr val="B10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2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Innehåll programområde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7655"/>
            <a:ext cx="8579296" cy="2808311"/>
          </a:xfrm>
        </p:spPr>
        <p:txBody>
          <a:bodyPr>
            <a:noAutofit/>
          </a:bodyPr>
          <a:lstStyle/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Länk till det gemensamma RPO-uppdraget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Prioriterade insatser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Aktuell handlingsplan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Kontaktuppgift </a:t>
            </a:r>
            <a:r>
              <a:rPr lang="sv-SE" sz="1400" dirty="0"/>
              <a:t>till processtöd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Namn på ordförande, ledamöter och </a:t>
            </a:r>
            <a:r>
              <a:rPr lang="sv-SE" sz="1400" dirty="0" smtClean="0"/>
              <a:t>NPO-representant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Länk </a:t>
            </a:r>
            <a:r>
              <a:rPr lang="sv-SE" sz="1400" dirty="0"/>
              <a:t>till </a:t>
            </a:r>
            <a:r>
              <a:rPr lang="sv-SE" sz="1400" dirty="0" smtClean="0"/>
              <a:t>NPO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Regionala arbetsgrupper (undersida med uppdrag, kontakt)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Mötesanteckningar (undersida)</a:t>
            </a:r>
            <a:endParaRPr lang="sv-SE" sz="1400" dirty="0"/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Eventuella resultat (undersida)</a:t>
            </a:r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Eventuella sjukvårdsregionala kunskapsstöd (undersida)</a:t>
            </a:r>
            <a:endParaRPr lang="sv-SE" sz="1400" dirty="0"/>
          </a:p>
          <a:p>
            <a:pPr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 smtClean="0"/>
              <a:t>Samarbetsrum </a:t>
            </a:r>
            <a:r>
              <a:rPr lang="sv-SE" sz="1400" dirty="0"/>
              <a:t>för </a:t>
            </a:r>
            <a:r>
              <a:rPr lang="sv-SE" sz="1400" dirty="0" smtClean="0"/>
              <a:t>arbetsmaterial, </a:t>
            </a:r>
            <a:r>
              <a:rPr lang="sv-SE" sz="1400" u="sng" dirty="0" smtClean="0">
                <a:hlinkClick r:id="rId2"/>
              </a:rPr>
              <a:t>https</a:t>
            </a:r>
            <a:r>
              <a:rPr lang="sv-SE" sz="1400" u="sng" dirty="0">
                <a:hlinkClick r:id="rId2"/>
              </a:rPr>
              <a:t>://intranat.rjl.se/extern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9371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Innehåll samverkansgrupp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Uppdrag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Aktuell handlingsplan (prioriterade insatser)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Kontaktperson + mejladress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Ledamöter + representant i NSG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Länk till </a:t>
            </a:r>
            <a:r>
              <a:rPr lang="sv-SE" sz="1400" dirty="0" smtClean="0"/>
              <a:t>NSG</a:t>
            </a:r>
            <a:endParaRPr lang="sv-SE" sz="1400" dirty="0"/>
          </a:p>
          <a:p>
            <a:pPr>
              <a:spcBef>
                <a:spcPts val="0"/>
              </a:spcBef>
            </a:pP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Vid </a:t>
            </a:r>
            <a:r>
              <a:rPr lang="sv-SE" sz="1400" dirty="0"/>
              <a:t>behov även: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Mötesanteckningar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Sjukvårdsregionala kunskapsstöd (rekommendationer, riktlinjer, rutiner)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Arbetsgrupper</a:t>
            </a:r>
          </a:p>
          <a:p>
            <a:pPr marL="1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Länk till samarbetsrum för </a:t>
            </a:r>
            <a:r>
              <a:rPr lang="sv-SE" sz="1400" dirty="0" smtClean="0"/>
              <a:t>arbetsmaterial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414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769</Words>
  <Application>Microsoft Office PowerPoint</Application>
  <PresentationFormat>Bildspel på skärmen (16:9)</PresentationFormat>
  <Paragraphs>138</Paragraphs>
  <Slides>24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Office-tema</vt:lpstr>
      <vt:lpstr>Introduktion webbpublicering och samarbetsrum</vt:lpstr>
      <vt:lpstr>En webbplats för samverkan</vt:lpstr>
      <vt:lpstr>Om webbplatsen</vt:lpstr>
      <vt:lpstr>Redaktörsuppdraget</vt:lpstr>
      <vt:lpstr>Huvudmenyn</vt:lpstr>
      <vt:lpstr>Sidfoten</vt:lpstr>
      <vt:lpstr>Navigeringen</vt:lpstr>
      <vt:lpstr>Innehåll programområde</vt:lpstr>
      <vt:lpstr>Innehåll samverkansgrupp</vt:lpstr>
      <vt:lpstr>Uppdatera en sida</vt:lpstr>
      <vt:lpstr>Publicera ett dokument</vt:lpstr>
      <vt:lpstr>1. Ladda upp ett dokument</vt:lpstr>
      <vt:lpstr>2. Länka till ett uppladdat dokument</vt:lpstr>
      <vt:lpstr>Uppdatera/ersätt ett dokument</vt:lpstr>
      <vt:lpstr>Ordning och reda</vt:lpstr>
      <vt:lpstr>Namn på dokument</vt:lpstr>
      <vt:lpstr>PowerPoint-presentation</vt:lpstr>
      <vt:lpstr>PowerPoint-presentation</vt:lpstr>
      <vt:lpstr>Samarbetsrum för arbetsmaterial</vt:lpstr>
      <vt:lpstr>PowerPoint-presentation</vt:lpstr>
      <vt:lpstr>Beställ samarbetsrum</vt:lpstr>
      <vt:lpstr>Konto för externa medlemmar</vt:lpstr>
      <vt:lpstr>Kom ihåg att…</vt:lpstr>
      <vt:lpstr>www.sydostrasjukvardsregionen.se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Thålin Conny</dc:creator>
  <cp:lastModifiedBy>Thålin Conny</cp:lastModifiedBy>
  <cp:revision>139</cp:revision>
  <dcterms:created xsi:type="dcterms:W3CDTF">2018-10-12T09:18:07Z</dcterms:created>
  <dcterms:modified xsi:type="dcterms:W3CDTF">2024-02-27T10:10:45Z</dcterms:modified>
</cp:coreProperties>
</file>