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6" r:id="rId2"/>
    <p:sldId id="278" r:id="rId3"/>
    <p:sldId id="294" r:id="rId4"/>
    <p:sldId id="303" r:id="rId5"/>
    <p:sldId id="259" r:id="rId6"/>
    <p:sldId id="273" r:id="rId7"/>
    <p:sldId id="266" r:id="rId8"/>
    <p:sldId id="272" r:id="rId9"/>
    <p:sldId id="258" r:id="rId10"/>
    <p:sldId id="275" r:id="rId11"/>
    <p:sldId id="293" r:id="rId12"/>
    <p:sldId id="287" r:id="rId13"/>
    <p:sldId id="288" r:id="rId14"/>
    <p:sldId id="289" r:id="rId15"/>
    <p:sldId id="290" r:id="rId16"/>
    <p:sldId id="298" r:id="rId17"/>
    <p:sldId id="307" r:id="rId18"/>
    <p:sldId id="308" r:id="rId19"/>
    <p:sldId id="309" r:id="rId20"/>
    <p:sldId id="267" r:id="rId21"/>
    <p:sldId id="304" r:id="rId22"/>
    <p:sldId id="261" r:id="rId23"/>
    <p:sldId id="262" r:id="rId24"/>
    <p:sldId id="263" r:id="rId25"/>
    <p:sldId id="264" r:id="rId26"/>
    <p:sldId id="301" r:id="rId27"/>
    <p:sldId id="270" r:id="rId28"/>
    <p:sldId id="265" r:id="rId29"/>
    <p:sldId id="306" r:id="rId30"/>
    <p:sldId id="295" r:id="rId31"/>
    <p:sldId id="282" r:id="rId32"/>
    <p:sldId id="286" r:id="rId33"/>
    <p:sldId id="300" r:id="rId34"/>
    <p:sldId id="285" r:id="rId35"/>
    <p:sldId id="296" r:id="rId36"/>
    <p:sldId id="299" r:id="rId37"/>
    <p:sldId id="291" r:id="rId38"/>
    <p:sldId id="292" r:id="rId39"/>
    <p:sldId id="279" r:id="rId40"/>
    <p:sldId id="268" r:id="rId41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BC151C"/>
    <a:srgbClr val="EF4044"/>
    <a:srgbClr val="F2CD13"/>
    <a:srgbClr val="B1063A"/>
    <a:srgbClr val="CE1141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41" autoAdjust="0"/>
    <p:restoredTop sz="90316" autoAdjust="0"/>
  </p:normalViewPr>
  <p:slideViewPr>
    <p:cSldViewPr>
      <p:cViewPr varScale="1">
        <p:scale>
          <a:sx n="114" d="100"/>
          <a:sy n="114" d="100"/>
        </p:scale>
        <p:origin x="974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70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B960-5E66-4113-B8CC-17A0D5C37366}" type="datetimeFigureOut">
              <a:rPr lang="sv-SE" smtClean="0"/>
              <a:t>2024-01-30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291F-9DCB-46ED-BF32-F247FD2AAA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73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419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Respektive nivå i systemet</a:t>
            </a:r>
            <a:r>
              <a:rPr lang="sv-SE" baseline="0" dirty="0" smtClean="0"/>
              <a:t> har sitt a</a:t>
            </a:r>
            <a:r>
              <a:rPr lang="sv-SE" dirty="0" smtClean="0"/>
              <a:t>nsvar</a:t>
            </a:r>
            <a:r>
              <a:rPr lang="sv-SE" baseline="0" dirty="0" smtClean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2754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Samverkan och ledning organiseras på nationell,</a:t>
            </a:r>
            <a:r>
              <a:rPr lang="sv-SE" baseline="0" dirty="0" smtClean="0"/>
              <a:t> sjukvårdsregional och lokal nivå.</a:t>
            </a:r>
          </a:p>
          <a:p>
            <a:r>
              <a:rPr lang="sv-SE" baseline="0" dirty="0" smtClean="0"/>
              <a:t>Via kunskapsstyrningssystemet har regionerna partnerskap med myndigheter, patient- och professionsföreningar.</a:t>
            </a:r>
          </a:p>
          <a:p>
            <a:r>
              <a:rPr lang="sv-SE" baseline="0" dirty="0" smtClean="0"/>
              <a:t>Samverkan med landets kommuner sker på alla nivåer.</a:t>
            </a:r>
          </a:p>
          <a:p>
            <a:r>
              <a:rPr lang="sv-SE" baseline="0" dirty="0" smtClean="0"/>
              <a:t>Respektive region har förbundit sig att anpassa sin kunskapsorganisation utifrån systemet. 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2566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199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800" dirty="0" smtClean="0"/>
              <a:t>För Sydöstra sjukvårdsregionen</a:t>
            </a:r>
            <a:r>
              <a:rPr lang="sv-SE" sz="800" baseline="0" dirty="0" smtClean="0"/>
              <a:t> är samverkan i</a:t>
            </a:r>
            <a:r>
              <a:rPr lang="sv-SE" sz="800" dirty="0" smtClean="0"/>
              <a:t> Nationellt system för kunskapsstyrning</a:t>
            </a:r>
            <a:r>
              <a:rPr lang="sv-SE" sz="800" baseline="0" dirty="0" smtClean="0"/>
              <a:t> fortsättning på en mångårig och framgångsrik samverkan i sjukvårdsregionens medicinska programgrupper. </a:t>
            </a:r>
          </a:p>
          <a:p>
            <a:r>
              <a:rPr lang="sv-SE" sz="800" baseline="0" dirty="0" smtClean="0"/>
              <a:t>I det nationella värdskapet ingår att bemanna processtöd och på olika sätt stödja programområdenas uppdrag.</a:t>
            </a:r>
          </a:p>
          <a:p>
            <a:endParaRPr lang="sv-SE" sz="80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2571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Vår samverkansorganisation är anpassad till Nationellt system för kunskapsstyrning.</a:t>
            </a:r>
          </a:p>
          <a:p>
            <a:r>
              <a:rPr lang="sv-SE" dirty="0" smtClean="0"/>
              <a:t>Up</a:t>
            </a:r>
            <a:r>
              <a:rPr lang="sv-SE" baseline="0" dirty="0" smtClean="0"/>
              <a:t>pföljningen av de regionala programområdena sker i fyra kunskapsråd, som också utgör ledningsstöd.</a:t>
            </a:r>
          </a:p>
          <a:p>
            <a:r>
              <a:rPr lang="sv-SE" baseline="0" dirty="0" smtClean="0"/>
              <a:t>Regionsjukvårdsledningens arbetsutskott utgör ledningsstöd till de regionala samverkansgrupperna.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3572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Samverkansnämnden</a:t>
            </a:r>
            <a:r>
              <a:rPr lang="sv-SE" baseline="0" dirty="0" smtClean="0"/>
              <a:t> har fyra sammanträden per år.</a:t>
            </a:r>
          </a:p>
          <a:p>
            <a:r>
              <a:rPr lang="sv-SE" baseline="0" dirty="0" smtClean="0"/>
              <a:t>Protokoll och handlingar publiceras på sjukvårdsregionens webbplats.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013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dirty="0" smtClean="0">
                <a:effectLst/>
              </a:rPr>
              <a:t>Regionsjukvårdsledningen och dess stab bemannas med representanter för verksamhetsledningarna i de tre regionerna. </a:t>
            </a:r>
          </a:p>
          <a:p>
            <a:pPr marL="0" indent="0">
              <a:buNone/>
            </a:pPr>
            <a:r>
              <a:rPr lang="sv-SE" sz="1200" dirty="0" smtClean="0">
                <a:effectLst/>
              </a:rPr>
              <a:t>Ansvaret för ordförandeskap och sekreterare roterar mellan regionerna i tvåårsperioder.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013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Kunskapsråden arbetar på uppdrag av Regionsjukvårdsledningen (RSL) för att säkerställa ledningsstöd till regionala programområden (RPO) och skapa drivkraft i systemet för kunskapsstyrning.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Kunskapsråden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dirty="0" smtClean="0"/>
              <a:t>efterfrågar resultat och analys utifrån sjukvårdsregionens patientlöften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dirty="0" smtClean="0"/>
              <a:t>underlättar för programområdena att utföra sitt uppdrag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dirty="0" smtClean="0"/>
              <a:t>bidrar med systemperspektiv i remissvar och förslag till förändringar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dirty="0" smtClean="0"/>
              <a:t>stödjer implementering av bästa möjliga kunskap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dirty="0" smtClean="0"/>
              <a:t>stödjer samverkan med samverkansgrupper, kvalitetsregister och forskning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dirty="0" smtClean="0"/>
              <a:t>verkar för ökad patientmedverkan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013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regionala programområden bygger Sydöstra sjukvårdsregionen vidare på ett mångårigt och framgångsrikt samarbete i regionala medicinska programgrupper.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Respektive region finansierar sina representanter i programområdena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 regionala arbetsgrupper.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013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757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Sydöstra sjukvårdsregionen är en av sex sjukvårdsregioner i landet.</a:t>
            </a:r>
          </a:p>
          <a:p>
            <a:r>
              <a:rPr lang="sv-SE" dirty="0" smtClean="0"/>
              <a:t>I regionen bor drygt</a:t>
            </a:r>
            <a:r>
              <a:rPr lang="sv-SE" baseline="0" dirty="0" smtClean="0"/>
              <a:t> 1 miljon människor.</a:t>
            </a:r>
          </a:p>
          <a:p>
            <a:r>
              <a:rPr lang="sv-SE" baseline="0" dirty="0" smtClean="0"/>
              <a:t>Våra tre regioner har ungefär 30 000 medarbetare.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6860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Programområdena</a:t>
            </a:r>
            <a:r>
              <a:rPr lang="sv-SE" baseline="0" dirty="0" smtClean="0"/>
              <a:t> gör handlingsplaner med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prioriterade områden, mål och aktiviteter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syfte att förbättra hälso- och sjukvården i Sydöstra sjukvårdsregionen.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Handlingsplanen utgår från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nationella verksamhetsplaner för motsvarande programområde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sjukvårdsregionens patientlöften om god och jämlik vård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programområdenas uppdrag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visionen för Nationellt system för kunskapsstyrning: ”Vår framgång räknas i liv och jämlik hälsa – Tillsammans gör vi varandra framgångsrika”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497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Samverkansgrupperna rapporterar</a:t>
            </a:r>
            <a:r>
              <a:rPr lang="sv-SE" baseline="0" dirty="0" smtClean="0"/>
              <a:t> till Regionsjukvårsledningens arbetsutskott.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013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Följande regionala samverkansgrupper</a:t>
            </a:r>
            <a:r>
              <a:rPr lang="sv-SE" baseline="0" dirty="0" smtClean="0"/>
              <a:t> saknas på nationell nivå: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D</a:t>
            </a:r>
            <a:r>
              <a:rPr lang="sv-SE" dirty="0" smtClean="0"/>
              <a:t>igital</a:t>
            </a:r>
            <a:r>
              <a:rPr lang="sv-SE" baseline="0" dirty="0" smtClean="0"/>
              <a:t> utveckling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Hållbar utveckling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Juridik och informationssäkerhet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Upphandling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5077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2913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 Nationellt system för kunskapsstyrning strävar vi efter att hitta</a:t>
            </a:r>
            <a:r>
              <a:rPr lang="sv-SE" baseline="0" dirty="0" smtClean="0"/>
              <a:t> gemensamma arbetssätt och metoder.</a:t>
            </a:r>
          </a:p>
          <a:p>
            <a:r>
              <a:rPr lang="sv-SE" baseline="0" dirty="0" smtClean="0"/>
              <a:t>En del verktyg kan användas på flera nivåer.</a:t>
            </a:r>
          </a:p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6876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1867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Sjukvårdsregionens</a:t>
            </a:r>
            <a:r>
              <a:rPr lang="sv-SE" baseline="0" dirty="0" smtClean="0"/>
              <a:t> webbplats används för att stödja samverkan.</a:t>
            </a:r>
          </a:p>
          <a:p>
            <a:endParaRPr lang="sv-SE" baseline="0" dirty="0" smtClean="0"/>
          </a:p>
          <a:p>
            <a:r>
              <a:rPr lang="sv-SE" baseline="0" dirty="0" smtClean="0"/>
              <a:t>Här hittar du: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Avtal och överenskommelser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Gemensam planering och uppföljning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Processtöd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Mötesdokumentation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013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Samverkan i Sydöstra sjukvårdsregionen regleras 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Reglementet</a:t>
            </a:r>
            <a:r>
              <a:rPr lang="sv-SE" baseline="0" dirty="0" smtClean="0"/>
              <a:t> för Samverkansnämnden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Ett långsiktigt regionsamverkansavtal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En årlig överenskommelse om samverkan och vård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013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Respektive programområde/samverkansgrupp ansvarar för att förankra sin handlingsplan i relevanta verksamheter i Region Jönköpings län, Region Kalmar län och Region Östergötland.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Kort- och långsiktiga behovsanalyser utgör beslutsunderlag i en interaktion mellan programområden, kunskapsråd, Regionsjukvårdsledningen och Samverkansnämnden. Kunskapsråden fångar upp förslag till verksamhetsförändringar från programområdena. Regionsjukvårdsledningens stab fångar upp förslag till förändringar från samverkansgrupperna.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Större förändringar bereds och beslutas i Regionsjukvårdsledningen eller Samverkansnämnden och i respektive region.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Regionernas årliga överenskommelse om samverkan och vård fastställs av Samverkansnämnden.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195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dirty="0" smtClean="0"/>
              <a:t>Samverkan i sjukvårdsregionen fokuserades från början på  regionsjukvård och högspecialiserad vård vid Universitetssjukhuset i Linköping. Efter hand har samverkan breddats att omfatta all hälso- och sjukvård</a:t>
            </a:r>
            <a:r>
              <a:rPr lang="sv-SE" sz="1200" baseline="0" dirty="0" smtClean="0"/>
              <a:t> inklusive kompetensförsörjning, forskning och hållbar utveckling.</a:t>
            </a:r>
            <a:endParaRPr lang="sv-SE" sz="120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419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Löftena till patienterna kommer ursprungligen från cancervården.</a:t>
            </a:r>
          </a:p>
          <a:p>
            <a:r>
              <a:rPr lang="sv-SE" dirty="0" smtClean="0"/>
              <a:t>Idag formulerar och konkretiserar vi patientlöften inom alla programområden</a:t>
            </a:r>
            <a:r>
              <a:rPr lang="sv-SE" baseline="0" dirty="0" smtClean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1919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Principerna</a:t>
            </a:r>
            <a:r>
              <a:rPr lang="sv-SE" baseline="0" dirty="0" smtClean="0"/>
              <a:t> för d</a:t>
            </a:r>
            <a:r>
              <a:rPr lang="sv-SE" dirty="0" smtClean="0"/>
              <a:t>en ekonomiska regleringen beskrivs i regionernas årliga överenskommelse.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Sedan många år visar nationella jämförelser att vården i sjukvårdsregionen bedrivs kostnadseffektivt.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7488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Regionernas samverkan i Nationellt system för kunskapsstyrning handlar om att utveckla, sprida och använda bästa möjliga kunskap inom hälso- och sjukvården. </a:t>
            </a:r>
            <a:br>
              <a:rPr lang="sv-S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 mål är att bästa möjliga kunskap ska finnas tillgänglig och användas i varje patientmöte.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8479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 Nationellt system för kunskapsstyrning samverkar regioner,</a:t>
            </a:r>
            <a:r>
              <a:rPr lang="sv-SE" baseline="0" dirty="0" smtClean="0"/>
              <a:t> myndigheter, professions- och patientföreningar och kommuner </a:t>
            </a:r>
            <a:r>
              <a:rPr lang="sv-SE" dirty="0" smtClean="0"/>
              <a:t>inom</a:t>
            </a:r>
            <a:r>
              <a:rPr lang="sv-SE" baseline="0" dirty="0" smtClean="0"/>
              <a:t> tre områden i ett lärande system.</a:t>
            </a: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55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832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foto ba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sv-SE" dirty="0" smtClean="0"/>
              <a:t>Klicka här för att lägg till en </a:t>
            </a:r>
            <a:r>
              <a:rPr lang="sv-SE" dirty="0" err="1" smtClean="0"/>
              <a:t>helsidebild</a:t>
            </a:r>
            <a:endParaRPr lang="sv-SE" dirty="0" smtClean="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888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128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rö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650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0" y="2574"/>
            <a:ext cx="9144000" cy="51435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07837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57200" y="1707655"/>
            <a:ext cx="8229600" cy="280831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2063731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707653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1707653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5800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67544" y="771550"/>
            <a:ext cx="4032448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707653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411511"/>
            <a:ext cx="4038600" cy="4032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21677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67544" y="7715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07655"/>
            <a:ext cx="8229600" cy="2808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ändra texten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 smtClean="0"/>
          </a:p>
        </p:txBody>
      </p:sp>
      <p:pic>
        <p:nvPicPr>
          <p:cNvPr id="1027" name="Bildobjekt 5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01841"/>
            <a:ext cx="103245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Bildobjekt 6" descr="Logotyp_Region_Kalmar_län_fär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29825"/>
            <a:ext cx="77684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Bildobjekt 7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64" y="4701841"/>
            <a:ext cx="11357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-180975" y="96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-180975" y="1504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436921" y="4773801"/>
            <a:ext cx="1758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000" dirty="0" smtClean="0">
                <a:solidFill>
                  <a:schemeClr val="tx1"/>
                </a:solidFill>
                <a:latin typeface="+mj-lt"/>
              </a:rPr>
              <a:t>Sydöstra sjukvårdsregionen</a:t>
            </a:r>
            <a:endParaRPr lang="sv-SE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550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5" r:id="rId5"/>
    <p:sldLayoutId id="2147483650" r:id="rId6"/>
    <p:sldLayoutId id="2147483652" r:id="rId7"/>
    <p:sldLayoutId id="2147483659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ydostrasjukvardsregionen.se/regionsjukvardsledningen/processtod-och-mallar/webbpublicerin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ydostrasjukvardsregionen.se/regionsjukvardsledningen/processtod-och-mallar/samarbetsru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ydostrasjukvardsregionen.se/regionsjukvardsledningen/processtod-och-mallar/samarbetsrum/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kapsstyrningvard.se/kunskapsstyrninghalsoochsjukvard/verksamhetsutveckling/verksamhetsutvecklingisystemetforkunskapsstyrning.44274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sydostrasjukvardsregionen.se/om-sjukvardsregionen/kontakta-sydostra-sjukvardsregionen/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ydostrasjukvardsregionen.se/" TargetMode="External"/><Relationship Id="rId2" Type="http://schemas.openxmlformats.org/officeDocument/2006/relationships/hyperlink" Target="mailto:conny.thalin@rjl.se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kunskapsstyrningvard.s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1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" b="11971"/>
          <a:stretch/>
        </p:blipFill>
        <p:spPr>
          <a:xfrm>
            <a:off x="1353" y="-20538"/>
            <a:ext cx="9144000" cy="4477581"/>
          </a:xfrm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0" y="2715766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dirty="0">
                <a:solidFill>
                  <a:schemeClr val="bg1"/>
                </a:solidFill>
              </a:rPr>
              <a:t>Introduktion för nya ledamöter</a:t>
            </a:r>
            <a:endParaRPr lang="sv-S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88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Vår avtalsmodell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För </a:t>
            </a:r>
            <a:r>
              <a:rPr lang="sv-SE" sz="1600" dirty="0"/>
              <a:t>att </a:t>
            </a:r>
            <a:r>
              <a:rPr lang="sv-SE" sz="1600" dirty="0" smtClean="0"/>
              <a:t>olika </a:t>
            </a:r>
            <a:r>
              <a:rPr lang="sv-SE" sz="1600" dirty="0"/>
              <a:t>ekonomiska ersättningsvillkor </a:t>
            </a:r>
            <a:r>
              <a:rPr lang="sv-SE" sz="1600" dirty="0" smtClean="0"/>
              <a:t>inte ska hindra </a:t>
            </a:r>
            <a:r>
              <a:rPr lang="sv-SE" sz="1600" dirty="0"/>
              <a:t>patientströmmar mellan </a:t>
            </a:r>
            <a:r>
              <a:rPr lang="sv-SE" sz="1600" dirty="0" smtClean="0"/>
              <a:t>huvudmännen likställs ersättningsvillkoren för </a:t>
            </a:r>
            <a:r>
              <a:rPr lang="sv-SE" sz="1600" dirty="0"/>
              <a:t>verksamheter som </a:t>
            </a:r>
            <a:r>
              <a:rPr lang="sv-SE" sz="1600" dirty="0" smtClean="0"/>
              <a:t>omfattas av det </a:t>
            </a:r>
            <a:r>
              <a:rPr lang="sv-SE" sz="1600" dirty="0"/>
              <a:t>sjukvårdsregionala samarbetet. 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Ersättning sker med </a:t>
            </a:r>
            <a:r>
              <a:rPr lang="sv-SE" sz="1600" dirty="0"/>
              <a:t>fast ram kombinerad med rörlig del baserad på patientvolym</a:t>
            </a:r>
            <a:r>
              <a:rPr lang="sv-SE" sz="1600" dirty="0" smtClean="0"/>
              <a:t>.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Från början gällde avtalsmodellen bara Universitetssjukhuset </a:t>
            </a:r>
            <a:r>
              <a:rPr lang="sv-SE" sz="1600" dirty="0"/>
              <a:t>i </a:t>
            </a:r>
            <a:r>
              <a:rPr lang="sv-SE" sz="1600" dirty="0" smtClean="0"/>
              <a:t>Linköping, </a:t>
            </a:r>
            <a:r>
              <a:rPr lang="sv-SE" sz="1600" dirty="0"/>
              <a:t>men </a:t>
            </a:r>
            <a:r>
              <a:rPr lang="sv-SE" sz="1600" dirty="0" smtClean="0"/>
              <a:t>nu tillämpas den för samtliga </a:t>
            </a:r>
            <a:r>
              <a:rPr lang="sv-SE" sz="1600" dirty="0"/>
              <a:t>patientströmmar inom sjukvårdsregionen med några få undantag</a:t>
            </a:r>
            <a:r>
              <a:rPr lang="sv-SE" sz="1600" dirty="0" smtClean="0"/>
              <a:t>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0122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2" b="14113"/>
          <a:stretch/>
        </p:blipFill>
        <p:spPr>
          <a:xfrm>
            <a:off x="-48523" y="-1"/>
            <a:ext cx="9192523" cy="4371976"/>
          </a:xfrm>
        </p:spPr>
      </p:pic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Kunskapsstyrning</a:t>
            </a:r>
            <a:endParaRPr lang="sv-S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3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85"/>
          <a:stretch/>
        </p:blipFill>
        <p:spPr>
          <a:xfrm>
            <a:off x="5364088" y="-1"/>
            <a:ext cx="3778324" cy="4393110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/>
        </p:nvSpPr>
        <p:spPr>
          <a:xfrm>
            <a:off x="611560" y="483518"/>
            <a:ext cx="4680520" cy="388843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400" dirty="0" smtClean="0">
                <a:solidFill>
                  <a:schemeClr val="tx1"/>
                </a:solidFill>
              </a:rPr>
              <a:t>Vision:</a:t>
            </a:r>
          </a:p>
          <a:p>
            <a:pPr algn="l"/>
            <a:endParaRPr lang="sv-SE" sz="2800" dirty="0" smtClean="0">
              <a:solidFill>
                <a:schemeClr val="tx1"/>
              </a:solidFill>
            </a:endParaRPr>
          </a:p>
          <a:p>
            <a:pPr algn="l"/>
            <a:r>
              <a:rPr lang="sv-SE" sz="2800" dirty="0" smtClean="0">
                <a:solidFill>
                  <a:schemeClr val="tx1"/>
                </a:solidFill>
              </a:rPr>
              <a:t>Vår </a:t>
            </a:r>
            <a:r>
              <a:rPr lang="sv-SE" sz="2800" dirty="0">
                <a:solidFill>
                  <a:schemeClr val="tx1"/>
                </a:solidFill>
              </a:rPr>
              <a:t>framgång räknas </a:t>
            </a:r>
            <a:endParaRPr lang="sv-SE" sz="2800" dirty="0" smtClean="0">
              <a:solidFill>
                <a:schemeClr val="tx1"/>
              </a:solidFill>
            </a:endParaRPr>
          </a:p>
          <a:p>
            <a:pPr algn="l"/>
            <a:r>
              <a:rPr lang="sv-SE" sz="2800" dirty="0" smtClean="0">
                <a:solidFill>
                  <a:schemeClr val="tx1"/>
                </a:solidFill>
              </a:rPr>
              <a:t>i liv </a:t>
            </a:r>
            <a:r>
              <a:rPr lang="sv-SE" sz="2800" dirty="0">
                <a:solidFill>
                  <a:schemeClr val="tx1"/>
                </a:solidFill>
              </a:rPr>
              <a:t>och jämlik hälsa </a:t>
            </a:r>
            <a:endParaRPr lang="sv-SE" sz="2800" dirty="0" smtClean="0">
              <a:solidFill>
                <a:schemeClr val="tx1"/>
              </a:solidFill>
            </a:endParaRPr>
          </a:p>
          <a:p>
            <a:pPr algn="l"/>
            <a:endParaRPr lang="sv-SE" sz="2800" dirty="0">
              <a:solidFill>
                <a:schemeClr val="tx1"/>
              </a:solidFill>
            </a:endParaRPr>
          </a:p>
          <a:p>
            <a:pPr algn="l"/>
            <a:r>
              <a:rPr lang="sv-SE" sz="2800" b="1" dirty="0">
                <a:solidFill>
                  <a:schemeClr val="tx1"/>
                </a:solidFill>
              </a:rPr>
              <a:t>Tillsammans gör </a:t>
            </a:r>
            <a:r>
              <a:rPr lang="sv-SE" sz="2800" b="1" dirty="0" smtClean="0">
                <a:solidFill>
                  <a:schemeClr val="tx1"/>
                </a:solidFill>
              </a:rPr>
              <a:t>vi </a:t>
            </a:r>
            <a:br>
              <a:rPr lang="sv-SE" sz="2800" b="1" dirty="0" smtClean="0">
                <a:solidFill>
                  <a:schemeClr val="tx1"/>
                </a:solidFill>
              </a:rPr>
            </a:br>
            <a:r>
              <a:rPr lang="sv-SE" sz="2800" b="1" dirty="0" smtClean="0">
                <a:solidFill>
                  <a:schemeClr val="tx1"/>
                </a:solidFill>
              </a:rPr>
              <a:t>varandra framgångsrika</a:t>
            </a:r>
            <a:r>
              <a:rPr lang="sv-SE" sz="2800" dirty="0" smtClean="0">
                <a:solidFill>
                  <a:schemeClr val="tx1"/>
                </a:solidFill>
              </a:rPr>
              <a:t>!</a:t>
            </a:r>
            <a:endParaRPr lang="sv-S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ödesschema: Koppling 15"/>
          <p:cNvSpPr/>
          <p:nvPr/>
        </p:nvSpPr>
        <p:spPr>
          <a:xfrm>
            <a:off x="4687042" y="979591"/>
            <a:ext cx="3217096" cy="3217096"/>
          </a:xfrm>
          <a:prstGeom prst="flowChartConnector">
            <a:avLst/>
          </a:prstGeom>
          <a:noFill/>
          <a:ln w="3333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5479592" y="555526"/>
            <a:ext cx="1838036" cy="1246909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4269634" y="2899095"/>
            <a:ext cx="1838036" cy="1246909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6667620" y="2899095"/>
            <a:ext cx="1838036" cy="1246909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5875">
            <a:solidFill>
              <a:schemeClr val="bg1"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5219800" y="1689356"/>
            <a:ext cx="2377258" cy="16127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10" name="textruta 20"/>
          <p:cNvSpPr txBox="1"/>
          <p:nvPr/>
        </p:nvSpPr>
        <p:spPr>
          <a:xfrm>
            <a:off x="5672490" y="938809"/>
            <a:ext cx="1471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600" dirty="0" smtClean="0">
                <a:solidFill>
                  <a:schemeClr val="bg1"/>
                </a:solidFill>
                <a:latin typeface="+mj-lt"/>
              </a:rPr>
              <a:t>Kunskapsstöd</a:t>
            </a:r>
            <a:endParaRPr lang="sv-SE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ruta 21"/>
          <p:cNvSpPr txBox="1"/>
          <p:nvPr/>
        </p:nvSpPr>
        <p:spPr>
          <a:xfrm>
            <a:off x="6667620" y="3283119"/>
            <a:ext cx="1936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600" dirty="0" smtClean="0">
                <a:solidFill>
                  <a:srgbClr val="FFFFFF"/>
                </a:solidFill>
                <a:latin typeface="+mj-lt"/>
              </a:rPr>
              <a:t>Stöd för utveckling och ledarskap</a:t>
            </a:r>
            <a:endParaRPr lang="sv-SE" sz="1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textruta 22"/>
          <p:cNvSpPr txBox="1"/>
          <p:nvPr/>
        </p:nvSpPr>
        <p:spPr>
          <a:xfrm>
            <a:off x="4489546" y="2931790"/>
            <a:ext cx="13468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600" dirty="0" smtClean="0">
                <a:solidFill>
                  <a:schemeClr val="bg1"/>
                </a:solidFill>
                <a:latin typeface="+mj-lt"/>
              </a:rPr>
              <a:t>Stöd för </a:t>
            </a:r>
          </a:p>
          <a:p>
            <a:pPr algn="ctr"/>
            <a:r>
              <a:rPr lang="sv-SE" sz="1600" dirty="0" smtClean="0">
                <a:solidFill>
                  <a:schemeClr val="bg1"/>
                </a:solidFill>
                <a:latin typeface="+mj-lt"/>
              </a:rPr>
              <a:t>uppföljning, </a:t>
            </a:r>
          </a:p>
          <a:p>
            <a:pPr algn="ctr"/>
            <a:r>
              <a:rPr lang="sv-SE" sz="1600" dirty="0" smtClean="0">
                <a:solidFill>
                  <a:schemeClr val="bg1"/>
                </a:solidFill>
                <a:latin typeface="+mj-lt"/>
              </a:rPr>
              <a:t>jämförelser </a:t>
            </a:r>
          </a:p>
          <a:p>
            <a:pPr algn="ctr"/>
            <a:r>
              <a:rPr lang="sv-SE" sz="1600" dirty="0" smtClean="0">
                <a:solidFill>
                  <a:schemeClr val="bg1"/>
                </a:solidFill>
                <a:latin typeface="+mj-lt"/>
              </a:rPr>
              <a:t>och analyser</a:t>
            </a:r>
            <a:endParaRPr lang="sv-SE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ruta 23"/>
          <p:cNvSpPr txBox="1"/>
          <p:nvPr/>
        </p:nvSpPr>
        <p:spPr>
          <a:xfrm>
            <a:off x="5457486" y="2067694"/>
            <a:ext cx="1882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600" dirty="0" smtClean="0">
                <a:solidFill>
                  <a:schemeClr val="bg1"/>
                </a:solidFill>
                <a:latin typeface="+mj-lt"/>
              </a:rPr>
              <a:t>En sammanhållen </a:t>
            </a:r>
          </a:p>
          <a:p>
            <a:pPr algn="ctr"/>
            <a:r>
              <a:rPr lang="sv-SE" sz="1600" dirty="0" smtClean="0">
                <a:solidFill>
                  <a:schemeClr val="bg1"/>
                </a:solidFill>
                <a:latin typeface="+mj-lt"/>
              </a:rPr>
              <a:t>struktur för </a:t>
            </a:r>
          </a:p>
          <a:p>
            <a:pPr algn="ctr"/>
            <a:r>
              <a:rPr lang="sv-SE" sz="1600" dirty="0" smtClean="0">
                <a:solidFill>
                  <a:schemeClr val="bg1"/>
                </a:solidFill>
                <a:latin typeface="+mj-lt"/>
              </a:rPr>
              <a:t>kunskapsstyrning</a:t>
            </a:r>
            <a:endParaRPr lang="sv-SE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Ett lärande system</a:t>
            </a:r>
            <a:endParaRPr lang="sv-SE" sz="3600" dirty="0"/>
          </a:p>
        </p:txBody>
      </p:sp>
      <p:sp>
        <p:nvSpPr>
          <p:cNvPr id="16" name="Platshållare för innehåll 15"/>
          <p:cNvSpPr>
            <a:spLocks noGrp="1"/>
          </p:cNvSpPr>
          <p:nvPr>
            <p:ph idx="1"/>
          </p:nvPr>
        </p:nvSpPr>
        <p:spPr>
          <a:xfrm>
            <a:off x="457200" y="1707655"/>
            <a:ext cx="4032346" cy="2808311"/>
          </a:xfrm>
        </p:spPr>
        <p:txBody>
          <a:bodyPr>
            <a:normAutofit/>
          </a:bodyPr>
          <a:lstStyle/>
          <a:p>
            <a:r>
              <a:rPr lang="sv-SE" sz="1800" dirty="0"/>
              <a:t>Kunskapsstyrning är svensk vårds gemensamma system för att leverera en mer kunskapsbaserad, jämlik och resurseffektiv vård av hög kvalitet</a:t>
            </a:r>
            <a:r>
              <a:rPr lang="sv-SE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8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07655"/>
            <a:ext cx="5194920" cy="28083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Vi </a:t>
            </a:r>
            <a:r>
              <a:rPr lang="sv-SE" sz="1600" b="1" dirty="0"/>
              <a:t>använder</a:t>
            </a:r>
            <a:r>
              <a:rPr lang="sv-SE" sz="1600" dirty="0"/>
              <a:t> den bästa tillgängliga </a:t>
            </a:r>
            <a:r>
              <a:rPr lang="sv-SE" sz="1600" b="1" dirty="0"/>
              <a:t>kunskap</a:t>
            </a:r>
            <a:r>
              <a:rPr lang="sv-SE" sz="1600" dirty="0"/>
              <a:t> som finns i varje möte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Mötet </a:t>
            </a:r>
            <a:r>
              <a:rPr lang="sv-SE" sz="1600" b="1" dirty="0"/>
              <a:t>följs upp och analyseras</a:t>
            </a:r>
            <a:r>
              <a:rPr lang="sv-SE" sz="1600" dirty="0"/>
              <a:t> både på individnivå och på gruppnivå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/>
              <a:t>Ny kunskap</a:t>
            </a:r>
            <a:r>
              <a:rPr lang="sv-SE" sz="1600" dirty="0"/>
              <a:t> kan snabbt omsättas, och ny kunskap genereras och systematiseras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Identifiera och prioritera </a:t>
            </a:r>
            <a:r>
              <a:rPr lang="sv-SE" sz="1600" b="1" dirty="0"/>
              <a:t>förbättringsområden</a:t>
            </a:r>
            <a:r>
              <a:rPr lang="sv-SE" sz="1600" dirty="0"/>
              <a:t> tillsammans med patienten är en del av vardagen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Det är </a:t>
            </a:r>
            <a:r>
              <a:rPr lang="sv-SE" sz="1600" b="1" dirty="0"/>
              <a:t>enkelt</a:t>
            </a:r>
            <a:r>
              <a:rPr lang="sv-SE" sz="1600" dirty="0"/>
              <a:t> att jobba kunskapsbaserat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</p:txBody>
      </p:sp>
      <p:sp>
        <p:nvSpPr>
          <p:cNvPr id="4" name="Rektangel 3"/>
          <p:cNvSpPr/>
          <p:nvPr/>
        </p:nvSpPr>
        <p:spPr>
          <a:xfrm>
            <a:off x="6126801" y="4131850"/>
            <a:ext cx="3516115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 smtClean="0">
                <a:solidFill>
                  <a:prstClr val="black"/>
                </a:solidFill>
                <a:latin typeface="+mj-lt"/>
              </a:rPr>
              <a:t>Patienten som medskapare.</a:t>
            </a:r>
            <a:endParaRPr lang="sv-SE" sz="1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5" name="Platshållare för innehåll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9926" y="0"/>
            <a:ext cx="2934074" cy="417935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Kunskapsstyrning i praktiken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4050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22"/>
          <p:cNvSpPr txBox="1"/>
          <p:nvPr/>
        </p:nvSpPr>
        <p:spPr>
          <a:xfrm>
            <a:off x="4211960" y="1131590"/>
            <a:ext cx="43204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b="1" dirty="0" smtClean="0">
                <a:latin typeface="+mj-lt"/>
              </a:rPr>
              <a:t>Patient och vårdteam </a:t>
            </a:r>
          </a:p>
          <a:p>
            <a:r>
              <a:rPr lang="sv-SE" sz="1100" dirty="0" smtClean="0">
                <a:latin typeface="+mj-lt"/>
              </a:rPr>
              <a:t>Utgår </a:t>
            </a:r>
            <a:r>
              <a:rPr lang="sv-SE" sz="1100" dirty="0">
                <a:latin typeface="+mj-lt"/>
              </a:rPr>
              <a:t>från bästa möjliga kunskap</a:t>
            </a:r>
          </a:p>
          <a:p>
            <a:r>
              <a:rPr lang="sv-SE" sz="1100" dirty="0" smtClean="0">
                <a:latin typeface="+mj-lt"/>
              </a:rPr>
              <a:t>Anpassar </a:t>
            </a:r>
            <a:r>
              <a:rPr lang="sv-SE" sz="1100" dirty="0">
                <a:latin typeface="+mj-lt"/>
              </a:rPr>
              <a:t>arbetet efter individens behov</a:t>
            </a:r>
          </a:p>
          <a:p>
            <a:r>
              <a:rPr lang="sv-SE" sz="1100" dirty="0" smtClean="0">
                <a:latin typeface="+mj-lt"/>
              </a:rPr>
              <a:t>Analyserar </a:t>
            </a:r>
            <a:r>
              <a:rPr lang="sv-SE" sz="1100" dirty="0">
                <a:latin typeface="+mj-lt"/>
              </a:rPr>
              <a:t>sina </a:t>
            </a:r>
            <a:r>
              <a:rPr lang="sv-SE" sz="1100" dirty="0" smtClean="0">
                <a:latin typeface="+mj-lt"/>
              </a:rPr>
              <a:t>resultat och sätter </a:t>
            </a:r>
            <a:r>
              <a:rPr lang="sv-SE" sz="1100" dirty="0">
                <a:latin typeface="+mj-lt"/>
              </a:rPr>
              <a:t>mål</a:t>
            </a:r>
          </a:p>
          <a:p>
            <a:r>
              <a:rPr lang="sv-SE" sz="1100" dirty="0" smtClean="0">
                <a:latin typeface="+mj-lt"/>
              </a:rPr>
              <a:t>Efterfrågar </a:t>
            </a:r>
            <a:r>
              <a:rPr lang="sv-SE" sz="1100" dirty="0">
                <a:latin typeface="+mj-lt"/>
              </a:rPr>
              <a:t>stöd när det behövs</a:t>
            </a:r>
          </a:p>
          <a:p>
            <a:r>
              <a:rPr lang="sv-SE" sz="1100" dirty="0" smtClean="0">
                <a:latin typeface="+mj-lt"/>
              </a:rPr>
              <a:t>Gör </a:t>
            </a:r>
            <a:r>
              <a:rPr lang="sv-SE" sz="1100" dirty="0">
                <a:latin typeface="+mj-lt"/>
              </a:rPr>
              <a:t>ständiga </a:t>
            </a:r>
            <a:r>
              <a:rPr lang="sv-SE" sz="1100" dirty="0" smtClean="0">
                <a:latin typeface="+mj-lt"/>
              </a:rPr>
              <a:t>förbättringar och bidrar till utvecklingen av god och jämlik </a:t>
            </a:r>
            <a:r>
              <a:rPr lang="sv-SE" sz="1100" dirty="0" smtClean="0">
                <a:latin typeface="+mj-lt"/>
              </a:rPr>
              <a:t>vård</a:t>
            </a:r>
          </a:p>
          <a:p>
            <a:endParaRPr lang="sv-SE" sz="1100" dirty="0" smtClean="0">
              <a:latin typeface="+mj-lt"/>
            </a:endParaRPr>
          </a:p>
          <a:p>
            <a:r>
              <a:rPr lang="sv-SE" sz="1100" b="1" dirty="0" smtClean="0">
                <a:latin typeface="+mj-lt"/>
              </a:rPr>
              <a:t>Sjukvårdsregional och regional nivå</a:t>
            </a:r>
          </a:p>
          <a:p>
            <a:r>
              <a:rPr lang="sv-SE" sz="1100" dirty="0" smtClean="0">
                <a:latin typeface="+mj-lt"/>
              </a:rPr>
              <a:t>Stöder </a:t>
            </a:r>
            <a:r>
              <a:rPr lang="sv-SE" sz="1100" dirty="0">
                <a:latin typeface="+mj-lt"/>
              </a:rPr>
              <a:t>implementering av bästa möjliga kunskap och arbetssätt</a:t>
            </a:r>
          </a:p>
          <a:p>
            <a:r>
              <a:rPr lang="sv-SE" sz="1100" dirty="0">
                <a:latin typeface="+mj-lt"/>
              </a:rPr>
              <a:t>Sätter mål, följer och analyserar resultat</a:t>
            </a:r>
          </a:p>
          <a:p>
            <a:r>
              <a:rPr lang="sv-SE" sz="1100" dirty="0">
                <a:latin typeface="+mj-lt"/>
              </a:rPr>
              <a:t>Verkar för effektivitet och minskad variation</a:t>
            </a:r>
          </a:p>
          <a:p>
            <a:r>
              <a:rPr lang="sv-SE" sz="1100" dirty="0">
                <a:latin typeface="+mj-lt"/>
              </a:rPr>
              <a:t>Tillhandahåller lättillgängliga kunskapsstöd och kvalitetsregister</a:t>
            </a:r>
          </a:p>
          <a:p>
            <a:r>
              <a:rPr lang="sv-SE" sz="1100" dirty="0">
                <a:latin typeface="+mj-lt"/>
              </a:rPr>
              <a:t>Stärker samverkan med kommuner och patienter</a:t>
            </a:r>
          </a:p>
          <a:p>
            <a:endParaRPr lang="sv-SE" sz="1100" dirty="0" smtClean="0">
              <a:latin typeface="+mj-lt"/>
            </a:endParaRPr>
          </a:p>
          <a:p>
            <a:r>
              <a:rPr lang="sv-SE" sz="1100" b="1" dirty="0" smtClean="0">
                <a:latin typeface="+mj-lt"/>
              </a:rPr>
              <a:t>Nationell nivå</a:t>
            </a:r>
            <a:endParaRPr lang="sv-SE" sz="1100" b="1" dirty="0">
              <a:latin typeface="+mj-lt"/>
            </a:endParaRPr>
          </a:p>
          <a:p>
            <a:r>
              <a:rPr lang="sv-SE" sz="1100" dirty="0">
                <a:latin typeface="+mj-lt"/>
              </a:rPr>
              <a:t>Utvecklar effektiv och ändamålsenlig informationsförsörjning</a:t>
            </a:r>
          </a:p>
          <a:p>
            <a:r>
              <a:rPr lang="sv-SE" sz="1100" dirty="0">
                <a:latin typeface="+mj-lt"/>
              </a:rPr>
              <a:t>Utvecklar sammanhållen och effektiv uppföljning och analys </a:t>
            </a:r>
          </a:p>
          <a:p>
            <a:r>
              <a:rPr lang="sv-SE" sz="1100" dirty="0">
                <a:latin typeface="+mj-lt"/>
              </a:rPr>
              <a:t>Utvecklar strukturerade digitala kunskapsstöd</a:t>
            </a:r>
          </a:p>
          <a:p>
            <a:r>
              <a:rPr lang="sv-SE" sz="1100" dirty="0">
                <a:latin typeface="+mj-lt"/>
              </a:rPr>
              <a:t>Utvecklar samspelet med kommuner, staten och andra aktörer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rmAutofit/>
          </a:bodyPr>
          <a:lstStyle/>
          <a:p>
            <a:r>
              <a:rPr lang="sv-SE" sz="3600" dirty="0" smtClean="0"/>
              <a:t>Lokalt, regionalt och nationellt</a:t>
            </a:r>
            <a:endParaRPr lang="sv-SE" sz="3600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0F4CB69-2D55-203B-E9B5-641D454F15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70" r="49657" b="8658"/>
          <a:stretch/>
        </p:blipFill>
        <p:spPr>
          <a:xfrm>
            <a:off x="395536" y="1203598"/>
            <a:ext cx="359403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3"/>
          <p:cNvSpPr/>
          <p:nvPr/>
        </p:nvSpPr>
        <p:spPr>
          <a:xfrm>
            <a:off x="6444448" y="449610"/>
            <a:ext cx="2160000" cy="395757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Kommuner</a:t>
            </a:r>
          </a:p>
        </p:txBody>
      </p:sp>
      <p:sp>
        <p:nvSpPr>
          <p:cNvPr id="5" name="Rektangel med rundade hörn 4"/>
          <p:cNvSpPr/>
          <p:nvPr/>
        </p:nvSpPr>
        <p:spPr>
          <a:xfrm>
            <a:off x="467544" y="866094"/>
            <a:ext cx="2772000" cy="54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Nationella </a:t>
            </a:r>
          </a:p>
          <a:p>
            <a:pPr algn="ctr"/>
            <a:r>
              <a:rPr lang="sv-SE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v-SE" sz="1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rogramområden (NPO)</a:t>
            </a:r>
            <a:endParaRPr lang="sv-SE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ktangel med rundade hörn 5"/>
          <p:cNvSpPr/>
          <p:nvPr/>
        </p:nvSpPr>
        <p:spPr>
          <a:xfrm>
            <a:off x="3456184" y="873770"/>
            <a:ext cx="2772000" cy="54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Nationella </a:t>
            </a:r>
          </a:p>
          <a:p>
            <a:pPr algn="ctr"/>
            <a:r>
              <a:rPr lang="sv-SE" sz="1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samverkansgrupper (NSG)</a:t>
            </a:r>
            <a:endParaRPr lang="sv-SE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ktangel med rundade hörn 6"/>
          <p:cNvSpPr/>
          <p:nvPr/>
        </p:nvSpPr>
        <p:spPr>
          <a:xfrm>
            <a:off x="6437509" y="794394"/>
            <a:ext cx="21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Statliga myndigheter</a:t>
            </a:r>
            <a:endParaRPr lang="sv-SE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med rundade hörn 7"/>
          <p:cNvSpPr/>
          <p:nvPr/>
        </p:nvSpPr>
        <p:spPr>
          <a:xfrm>
            <a:off x="464591" y="442470"/>
            <a:ext cx="57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Styrgrupp för kunskapsstyrning i </a:t>
            </a:r>
            <a:r>
              <a:rPr lang="sv-SE" sz="1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samverkan (SKS) </a:t>
            </a:r>
            <a:endParaRPr lang="sv-SE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med rundade hörn 8"/>
          <p:cNvSpPr/>
          <p:nvPr/>
        </p:nvSpPr>
        <p:spPr>
          <a:xfrm>
            <a:off x="6444448" y="1615630"/>
            <a:ext cx="21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Professionsföreningar</a:t>
            </a:r>
            <a:endParaRPr lang="sv-SE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med rundade hörn 9"/>
          <p:cNvSpPr/>
          <p:nvPr/>
        </p:nvSpPr>
        <p:spPr>
          <a:xfrm>
            <a:off x="6437509" y="1201614"/>
            <a:ext cx="21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Patientorganisationer</a:t>
            </a:r>
            <a:endParaRPr lang="sv-SE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ktangel med rundade hörn 10"/>
          <p:cNvSpPr/>
          <p:nvPr/>
        </p:nvSpPr>
        <p:spPr>
          <a:xfrm>
            <a:off x="464590" y="2465310"/>
            <a:ext cx="2772000" cy="5400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Regionala</a:t>
            </a:r>
            <a:br>
              <a:rPr lang="sv-S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programområden (RPO)</a:t>
            </a:r>
            <a:endParaRPr lang="sv-S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ktangel med rundade hörn 11"/>
          <p:cNvSpPr/>
          <p:nvPr/>
        </p:nvSpPr>
        <p:spPr>
          <a:xfrm>
            <a:off x="3452591" y="2456943"/>
            <a:ext cx="2772000" cy="5400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Regionala </a:t>
            </a:r>
            <a:r>
              <a:rPr lang="sv-S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samverkansgrupper (RSG)</a:t>
            </a:r>
            <a:endParaRPr lang="sv-S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ktangel med rundade hörn 12"/>
          <p:cNvSpPr/>
          <p:nvPr/>
        </p:nvSpPr>
        <p:spPr>
          <a:xfrm>
            <a:off x="464590" y="3059099"/>
            <a:ext cx="5763594" cy="3600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Regionala arbetsgrupper (RAG)</a:t>
            </a:r>
            <a:endParaRPr lang="sv-S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 med rundade hörn 13"/>
          <p:cNvSpPr/>
          <p:nvPr/>
        </p:nvSpPr>
        <p:spPr>
          <a:xfrm>
            <a:off x="467544" y="1459672"/>
            <a:ext cx="57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Nationella arbetsgrupper (NAG)</a:t>
            </a:r>
            <a:endParaRPr lang="sv-SE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ktangel med rundade hörn 14"/>
          <p:cNvSpPr/>
          <p:nvPr/>
        </p:nvSpPr>
        <p:spPr>
          <a:xfrm>
            <a:off x="467544" y="3458380"/>
            <a:ext cx="1800000" cy="54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</a:t>
            </a:r>
            <a:br>
              <a:rPr lang="sv-S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Jönköpings län</a:t>
            </a:r>
            <a:endParaRPr lang="sv-S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ktangel med rundade hörn 15"/>
          <p:cNvSpPr/>
          <p:nvPr/>
        </p:nvSpPr>
        <p:spPr>
          <a:xfrm>
            <a:off x="2444591" y="3458380"/>
            <a:ext cx="1800000" cy="54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</a:t>
            </a:r>
            <a:br>
              <a:rPr lang="sv-SE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Kalmar län</a:t>
            </a:r>
            <a:endParaRPr lang="sv-S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ktangel med rundade hörn 16"/>
          <p:cNvSpPr/>
          <p:nvPr/>
        </p:nvSpPr>
        <p:spPr>
          <a:xfrm>
            <a:off x="4424591" y="3458380"/>
            <a:ext cx="1800000" cy="54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</a:t>
            </a:r>
            <a:br>
              <a:rPr lang="sv-S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Östergötland</a:t>
            </a:r>
            <a:endParaRPr lang="sv-S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ktangel med rundade hörn 17"/>
          <p:cNvSpPr/>
          <p:nvPr/>
        </p:nvSpPr>
        <p:spPr>
          <a:xfrm>
            <a:off x="467544" y="1865574"/>
            <a:ext cx="5760640" cy="5400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Sydöstra sjukvårdsregionen</a:t>
            </a:r>
          </a:p>
          <a:p>
            <a:pPr algn="ctr"/>
            <a:r>
              <a:rPr lang="sv-S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Regionsjukvårdsledningen (RSL) och fyra kunskapsråd</a:t>
            </a:r>
            <a:endParaRPr lang="sv-S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ktangel med rundade hörn 18"/>
          <p:cNvSpPr/>
          <p:nvPr/>
        </p:nvSpPr>
        <p:spPr>
          <a:xfrm>
            <a:off x="460997" y="4047186"/>
            <a:ext cx="5763594" cy="36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Lokala programområden, samverkans- och arbetsgrupper</a:t>
            </a:r>
            <a:endParaRPr lang="sv-S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Från etablering till hållbar utveckling</a:t>
            </a:r>
            <a:endParaRPr lang="sv-SE" sz="3600" dirty="0"/>
          </a:p>
        </p:txBody>
      </p:sp>
      <p:sp>
        <p:nvSpPr>
          <p:cNvPr id="4" name="Platshållare för innehåll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800" b="1" dirty="0" smtClean="0">
                <a:solidFill>
                  <a:srgbClr val="000000"/>
                </a:solidFill>
              </a:rPr>
              <a:t>Inriktning för Nationellt system för kunskapsstyrning 2023-2027: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b="1" dirty="0" smtClean="0">
                <a:solidFill>
                  <a:srgbClr val="000000"/>
                </a:solidFill>
              </a:rPr>
              <a:t>att </a:t>
            </a:r>
            <a:r>
              <a:rPr lang="sv-SE" sz="1800" dirty="0">
                <a:solidFill>
                  <a:srgbClr val="000000"/>
                </a:solidFill>
              </a:rPr>
              <a:t>gå från en etablerings- och uppbyggnadsfas till en hållbar drifts- och utvecklingsfas som är mer tydligt inriktat på implementering och tillämpning av bästa tillgängliga kunskap samt uppföljning och resultat.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b="1" dirty="0">
                <a:solidFill>
                  <a:srgbClr val="000000"/>
                </a:solidFill>
              </a:rPr>
              <a:t>att </a:t>
            </a:r>
            <a:r>
              <a:rPr lang="sv-SE" sz="1800" dirty="0">
                <a:solidFill>
                  <a:srgbClr val="000000"/>
                </a:solidFill>
              </a:rPr>
              <a:t>kunskapsstyrningen ska bidra till förändrade arbetssätt för en hållbar utveckling av framtidens hälso- och sjukvård där en personcentrerad och nära vård och omsorg tillämpas. 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43245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Respektive regions fokus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Lokalt införande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Uppföljning, medicinska resultat, oönskade variationer samt effektivitet i användningen av befintliga resurser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Tillgängliggörande av aktuella kunskapsstöd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Nyttjande av patientkraften och stärka patientperspektivet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Samspel med kommunerna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Underlag till politisk ledning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Att utsedda representanter arbetar utifrån visionen, god vård och </a:t>
            </a:r>
            <a:r>
              <a:rPr lang="sv-SE" sz="1800" dirty="0" smtClean="0"/>
              <a:t>helhetssyn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2226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Regionernas gemensamma fokus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Informationsförsörjning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Uppföljning och analys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Utveckling och användning av nationella kvalitetsregister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Integrering av kunskapsstyrningen inom cancerområdet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Dimensionering av den nationella stödfunktionen</a:t>
            </a:r>
          </a:p>
        </p:txBody>
      </p:sp>
    </p:spTree>
    <p:extLst>
      <p:ext uri="{BB962C8B-B14F-4D97-AF65-F5344CB8AC3E}">
        <p14:creationId xmlns:p14="http://schemas.microsoft.com/office/powerpoint/2010/main" val="2444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Innehåll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Samverkan i Sydöstra sjukvårdsregionen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Kunskapsstyrning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Processtöd och mallar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Planera din kommunikation</a:t>
            </a:r>
          </a:p>
        </p:txBody>
      </p:sp>
    </p:spTree>
    <p:extLst>
      <p:ext uri="{BB962C8B-B14F-4D97-AF65-F5344CB8AC3E}">
        <p14:creationId xmlns:p14="http://schemas.microsoft.com/office/powerpoint/2010/main" val="3229937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v-SE" sz="36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Vårt nationella ansvar</a:t>
            </a:r>
            <a:endParaRPr lang="sv-SE" sz="3600" dirty="0">
              <a:latin typeface="+mj-lt"/>
            </a:endParaRP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dirty="0" smtClean="0"/>
              <a:t>Sydöstra sjukvårdsregionen har representanter i styrgruppen, beredningsgruppen, alla nationella programområden och samverkansgrupper i </a:t>
            </a:r>
            <a:r>
              <a:rPr lang="sv-SE" sz="1800" dirty="0"/>
              <a:t>N</a:t>
            </a:r>
            <a:r>
              <a:rPr lang="sv-SE" sz="1800" dirty="0" smtClean="0"/>
              <a:t>ationellt system för kunskapsstyrning.</a:t>
            </a:r>
          </a:p>
          <a:p>
            <a:pPr marL="0" indent="0">
              <a:buNone/>
            </a:pPr>
            <a:r>
              <a:rPr lang="sv-SE" sz="1800" dirty="0" smtClean="0"/>
              <a:t>Vi har nationellt värdskap för fyra programområden: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Barns och ungdomars hälsa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Kvinnosjukdomar och förlossning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/>
              <a:t>P</a:t>
            </a:r>
            <a:r>
              <a:rPr lang="sv-SE" sz="1800" dirty="0" err="1" smtClean="0"/>
              <a:t>erioperativ</a:t>
            </a:r>
            <a:r>
              <a:rPr lang="sv-SE" sz="1800" dirty="0" smtClean="0"/>
              <a:t> </a:t>
            </a:r>
            <a:r>
              <a:rPr lang="sv-SE" sz="1800" dirty="0"/>
              <a:t>vård, intensivvård och transplantation</a:t>
            </a:r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Rehabilitering, habilitering och försäkringsmedicin</a:t>
            </a:r>
          </a:p>
        </p:txBody>
      </p:sp>
    </p:spTree>
    <p:extLst>
      <p:ext uri="{BB962C8B-B14F-4D97-AF65-F5344CB8AC3E}">
        <p14:creationId xmlns:p14="http://schemas.microsoft.com/office/powerpoint/2010/main" val="40725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6601" r="5113" b="10800"/>
          <a:stretch/>
        </p:blipFill>
        <p:spPr>
          <a:xfrm>
            <a:off x="467544" y="195486"/>
            <a:ext cx="820891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3600" dirty="0" smtClean="0">
                <a:latin typeface="+mj-lt"/>
              </a:rPr>
              <a:t>Samverkansnämnden</a:t>
            </a:r>
            <a:endParaRPr lang="sv-SE" sz="36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07655"/>
            <a:ext cx="8363272" cy="28083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dirty="0" smtClean="0">
                <a:effectLst/>
              </a:rPr>
              <a:t>Samverkansnämnden är sjukvårdsregionens politiska organ. Nämnden består av tre företroendevalda och tre ersättare från vardera region. Ansvaret för ordförandeskap och sekreterare roterar mellan regionerna i tvåårsperioder.</a:t>
            </a:r>
          </a:p>
          <a:p>
            <a:pPr marL="0" indent="0">
              <a:buNone/>
            </a:pPr>
            <a:r>
              <a:rPr lang="sv-SE" sz="1800" dirty="0" smtClean="0">
                <a:effectLst/>
              </a:rPr>
              <a:t>Samverkansnämnden beslutar 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>
                <a:effectLst/>
              </a:rPr>
              <a:t>vilken sjukvård som ska vara regiongemensam och till vilken enhet den ska samordnas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>
                <a:effectLst/>
              </a:rPr>
              <a:t>vilken vård som inte ska bedrivas i sjukvårdsregionen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>
                <a:effectLst/>
              </a:rPr>
              <a:t>fördelning av tilldelad budget från respektive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>
                <a:effectLst/>
              </a:rPr>
              <a:t>priser för såld vård</a:t>
            </a:r>
          </a:p>
        </p:txBody>
      </p:sp>
    </p:spTree>
    <p:extLst>
      <p:ext uri="{BB962C8B-B14F-4D97-AF65-F5344CB8AC3E}">
        <p14:creationId xmlns:p14="http://schemas.microsoft.com/office/powerpoint/2010/main" val="9701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3600" dirty="0" smtClean="0">
                <a:latin typeface="+mj-lt"/>
              </a:rPr>
              <a:t>Regionsjukvårdsledningen</a:t>
            </a:r>
            <a:endParaRPr lang="sv-SE" sz="36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07655"/>
            <a:ext cx="8435280" cy="2886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dirty="0" smtClean="0">
                <a:effectLst/>
              </a:rPr>
              <a:t>Regionsjukvårdsledningen tar fram underlag till Samverkansnämnden och verkställer nämndens beslut om gemensam verksamhet och samverkan. </a:t>
            </a:r>
          </a:p>
          <a:p>
            <a:pPr marL="0" indent="0">
              <a:buNone/>
            </a:pPr>
            <a:r>
              <a:rPr lang="sv-SE" sz="1800" dirty="0" smtClean="0">
                <a:effectLst/>
              </a:rPr>
              <a:t>Regionsjukvårdsledningen ansvarar för styrning, samordning och uppföljning av: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p</a:t>
            </a:r>
            <a:r>
              <a:rPr lang="sv-SE" sz="1800" dirty="0" smtClean="0">
                <a:effectLst/>
              </a:rPr>
              <a:t>roduktion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k</a:t>
            </a:r>
            <a:r>
              <a:rPr lang="sv-SE" sz="1800" dirty="0" smtClean="0">
                <a:effectLst/>
              </a:rPr>
              <a:t>valitet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>
                <a:effectLst/>
              </a:rPr>
              <a:t>utveckling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m</a:t>
            </a:r>
            <a:r>
              <a:rPr lang="sv-SE" sz="1800" dirty="0" smtClean="0">
                <a:effectLst/>
              </a:rPr>
              <a:t>edicinska resultat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v</a:t>
            </a:r>
            <a:r>
              <a:rPr lang="sv-SE" sz="1800" dirty="0" smtClean="0"/>
              <a:t>å</a:t>
            </a:r>
            <a:r>
              <a:rPr lang="sv-SE" sz="1800" dirty="0" smtClean="0">
                <a:effectLst/>
              </a:rPr>
              <a:t>rdprogram</a:t>
            </a:r>
          </a:p>
        </p:txBody>
      </p:sp>
    </p:spTree>
    <p:extLst>
      <p:ext uri="{BB962C8B-B14F-4D97-AF65-F5344CB8AC3E}">
        <p14:creationId xmlns:p14="http://schemas.microsoft.com/office/powerpoint/2010/main" val="9441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3600" dirty="0" smtClean="0">
                <a:latin typeface="+mj-lt"/>
              </a:rPr>
              <a:t>Kunskapsråd</a:t>
            </a:r>
            <a:endParaRPr lang="sv-SE" sz="36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dirty="0" smtClean="0">
                <a:effectLst/>
              </a:rPr>
              <a:t>Fyra kunskapsråd samordnar och följer upp handlingsplaner och arbetet med patientlöftena i de regionala programområdena på uppdrag av regionsjukvårdsledningen.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Hälsa och rehabilitering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Kirurgi och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Medicin och akut vård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Diagnostik och </a:t>
            </a:r>
            <a:r>
              <a:rPr lang="sv-SE" sz="1800" dirty="0" smtClean="0"/>
              <a:t>sinnen</a:t>
            </a:r>
            <a:endParaRPr lang="sv-SE" sz="1800" dirty="0" smtClean="0">
              <a:effectLst/>
            </a:endParaRPr>
          </a:p>
          <a:p>
            <a:pPr marL="0" indent="0">
              <a:buNone/>
            </a:pPr>
            <a:r>
              <a:rPr lang="sv-SE" sz="1800" dirty="0" smtClean="0">
                <a:effectLst/>
              </a:rPr>
              <a:t>Kunskapsråden bemannas med ledningsrepresentanter från regionerna.</a:t>
            </a:r>
          </a:p>
        </p:txBody>
      </p:sp>
    </p:spTree>
    <p:extLst>
      <p:ext uri="{BB962C8B-B14F-4D97-AF65-F5344CB8AC3E}">
        <p14:creationId xmlns:p14="http://schemas.microsoft.com/office/powerpoint/2010/main" val="32091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771550"/>
            <a:ext cx="8568952" cy="857250"/>
          </a:xfrm>
        </p:spPr>
        <p:txBody>
          <a:bodyPr>
            <a:noAutofit/>
          </a:bodyPr>
          <a:lstStyle/>
          <a:p>
            <a:pPr algn="l"/>
            <a:r>
              <a:rPr lang="sv-SE" sz="3600" dirty="0" smtClean="0">
                <a:latin typeface="+mj-lt"/>
              </a:rPr>
              <a:t>Regionala programområden, RPO</a:t>
            </a:r>
            <a:endParaRPr lang="sv-SE" sz="36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23677"/>
            <a:ext cx="8229600" cy="267094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>
                <a:effectLst/>
              </a:rPr>
              <a:t>De regionala programområdena motsvaras av nationella programområden i Nationellt system för kunskapsstyrning.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Grupperna</a:t>
            </a:r>
            <a:r>
              <a:rPr lang="sv-SE" sz="1800" dirty="0" smtClean="0">
                <a:effectLst/>
              </a:rPr>
              <a:t> har både ett nationellt och ett sjukvårdsregionalt uppdrag.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De bemannas med verksamhetsföreträdare och sakkunniga från regionerna</a:t>
            </a:r>
            <a:r>
              <a:rPr lang="sv-SE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Ansvaret för ordförandeskap och processtöd till grupperna fördelas mellan regionerna.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Programområdena kan organisera arbetsgrupper för tillfälliga uppdrag eller delar av uppdraget.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5323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 smtClean="0"/>
              <a:t>Programområden</a:t>
            </a:r>
            <a:endParaRPr lang="sv-SE" sz="36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/>
              <a:t>Akut </a:t>
            </a:r>
            <a:r>
              <a:rPr lang="sv-SE" sz="1100" dirty="0" smtClean="0"/>
              <a:t>vård</a:t>
            </a:r>
            <a:endParaRPr lang="sv-SE" sz="1100" dirty="0"/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 smtClean="0"/>
              <a:t>Barns </a:t>
            </a:r>
            <a:r>
              <a:rPr lang="sv-SE" sz="1100" dirty="0"/>
              <a:t>och ungdomars hälsa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/>
              <a:t>Cancersjukdomar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/>
              <a:t>Endokrina sjukdomar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/>
              <a:t>Hjärt- och kärlsjukdomar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/>
              <a:t>Hud- och könssjukdomar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/>
              <a:t>Hälsofrämjande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 smtClean="0"/>
              <a:t>Infektionssjukdomar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 smtClean="0"/>
              <a:t>Kirurgi och plastikkirurgi</a:t>
            </a:r>
            <a:r>
              <a:rPr lang="sv-SE" sz="1100" dirty="0"/>
              <a:t>	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/>
              <a:t>Kvinnosjukdomar och förlossning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/>
              <a:t>Lung- och allergisjukdomar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/>
              <a:t>Mag- och tarmsjukdomar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/>
              <a:t>Medicinsk </a:t>
            </a:r>
            <a:r>
              <a:rPr lang="sv-SE" sz="1100" dirty="0" smtClean="0"/>
              <a:t>diagnostik</a:t>
            </a:r>
            <a:endParaRPr lang="sv-SE" sz="11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4648200" y="1707653"/>
            <a:ext cx="4495800" cy="2736305"/>
          </a:xfrm>
        </p:spPr>
        <p:txBody>
          <a:bodyPr>
            <a:noAutofit/>
          </a:bodyPr>
          <a:lstStyle/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/>
              <a:t>Nervsystemets sjukdomar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 smtClean="0"/>
              <a:t>Njur- </a:t>
            </a:r>
            <a:r>
              <a:rPr lang="sv-SE" sz="1100" dirty="0"/>
              <a:t>och </a:t>
            </a:r>
            <a:r>
              <a:rPr lang="sv-SE" sz="1100" dirty="0" smtClean="0"/>
              <a:t>urinvägssjukdomar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 err="1" smtClean="0"/>
              <a:t>Perioperativ</a:t>
            </a:r>
            <a:r>
              <a:rPr lang="sv-SE" sz="1100" dirty="0" smtClean="0"/>
              <a:t> </a:t>
            </a:r>
            <a:r>
              <a:rPr lang="sv-SE" sz="1100" dirty="0"/>
              <a:t>vård, intensivvård och </a:t>
            </a:r>
            <a:r>
              <a:rPr lang="sv-SE" sz="1100" dirty="0" smtClean="0"/>
              <a:t>transplantation</a:t>
            </a:r>
            <a:endParaRPr lang="sv-SE" sz="1100" dirty="0"/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 smtClean="0"/>
              <a:t>Primärvård</a:t>
            </a:r>
            <a:endParaRPr lang="sv-SE" sz="1100" dirty="0"/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/>
              <a:t>Psykisk hälsa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/>
              <a:t>Rehabilitering, habilitering och försäkringsmedicin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/>
              <a:t>Reumatiska sjukdomar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/>
              <a:t>Rörelseorganens sjukdomar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/>
              <a:t>Sällsynta diagnoser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/>
              <a:t>Tandvård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/>
              <a:t>Äldres </a:t>
            </a:r>
            <a:r>
              <a:rPr lang="sv-SE" sz="1100" dirty="0" smtClean="0"/>
              <a:t>hälsa och palliativ vård</a:t>
            </a:r>
            <a:endParaRPr lang="sv-SE" sz="1100" dirty="0"/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/>
              <a:t>Ögonssjukdomar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dirty="0" smtClean="0"/>
              <a:t>Öron-, näs- </a:t>
            </a:r>
            <a:r>
              <a:rPr lang="sv-SE" sz="1100" dirty="0"/>
              <a:t>och </a:t>
            </a:r>
            <a:r>
              <a:rPr lang="sv-SE" sz="1100" dirty="0" smtClean="0"/>
              <a:t>halssjukdomar</a:t>
            </a:r>
            <a:endParaRPr lang="sv-SE" sz="1100" dirty="0"/>
          </a:p>
        </p:txBody>
      </p:sp>
      <p:sp>
        <p:nvSpPr>
          <p:cNvPr id="7" name="Platshållare för innehåll 5"/>
          <p:cNvSpPr txBox="1">
            <a:spLocks/>
          </p:cNvSpPr>
          <p:nvPr/>
        </p:nvSpPr>
        <p:spPr>
          <a:xfrm>
            <a:off x="5004048" y="2492896"/>
            <a:ext cx="3240088" cy="26635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</p:txBody>
      </p:sp>
      <p:sp>
        <p:nvSpPr>
          <p:cNvPr id="8" name="Platshållare för text 3"/>
          <p:cNvSpPr txBox="1">
            <a:spLocks/>
          </p:cNvSpPr>
          <p:nvPr/>
        </p:nvSpPr>
        <p:spPr>
          <a:xfrm>
            <a:off x="971600" y="2492896"/>
            <a:ext cx="3816350" cy="266447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36"/>
              </a:spcBef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0699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Programområdenas uppdrag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1600" dirty="0"/>
              <a:t>De sjukvårdsregionala programområdena ska inom ramen för sina områden: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aktivt bidra till implementering och tillämpning av nationella kunskapsstöd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samordna regionernas kvalitets- och utvecklingsarbeten för god och jämlik vård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systematiskt följa upp och analysera resultat utifrån patientlöften och uppsatta mål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analysera konsekvenser och lämna synpunkter på remisser om nationell högspecialiserad vård, nationella riktlinjer, vårdprogram, vårdförlopp, vårdriktlinjer och andra prioriterade områden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nominera och stödja representanter i nationella programområden och arbetsgrupper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omvärldsbevaka och initiera frågor för nationell samverkan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samverka med andra programområden, regionala samverkansgrupper och sjukvårdsregionala </a:t>
            </a:r>
            <a:r>
              <a:rPr lang="sv-SE" sz="1600" dirty="0" smtClean="0"/>
              <a:t>stödresurser.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3373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3600" dirty="0" smtClean="0">
                <a:latin typeface="+mj-lt"/>
              </a:rPr>
              <a:t>Regionala samverkansgrupper</a:t>
            </a:r>
            <a:endParaRPr lang="sv-SE" sz="36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De regionala samverkansgrupperna är en del av Nationellt system för kunskapsstyrning.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Samverkansgrupperna </a:t>
            </a:r>
            <a:r>
              <a:rPr lang="sv-SE" sz="1600" dirty="0" smtClean="0"/>
              <a:t>stödjer </a:t>
            </a:r>
            <a:r>
              <a:rPr lang="sv-SE" sz="1600" dirty="0"/>
              <a:t>de regionala programområdena.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Samverkansgrupperna bemannas med verksamhetsföreträdare och sakkunniga från regionerna.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Sjukvårdsregionens samverkansgrupper för juridik och informationssäkerhet, upphandling, hållbar utveckling och digital utveckling saknar motsvarighet i det nationella systemet.</a:t>
            </a:r>
          </a:p>
        </p:txBody>
      </p:sp>
    </p:spTree>
    <p:extLst>
      <p:ext uri="{BB962C8B-B14F-4D97-AF65-F5344CB8AC3E}">
        <p14:creationId xmlns:p14="http://schemas.microsoft.com/office/powerpoint/2010/main" val="2890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Våra samverkansgrupper</a:t>
            </a:r>
            <a:endParaRPr lang="sv-SE" sz="36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Data och analys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Digital utveckling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Forskning och </a:t>
            </a:r>
            <a:r>
              <a:rPr lang="sv-SE" sz="1600" dirty="0" err="1" smtClean="0"/>
              <a:t>life</a:t>
            </a:r>
            <a:r>
              <a:rPr lang="sv-SE" sz="1600" dirty="0" smtClean="0"/>
              <a:t> </a:t>
            </a:r>
            <a:r>
              <a:rPr lang="sv-SE" sz="1600" dirty="0"/>
              <a:t>s</a:t>
            </a:r>
            <a:r>
              <a:rPr lang="sv-SE" sz="1600" dirty="0" smtClean="0"/>
              <a:t>cience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HTA 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Hållbar </a:t>
            </a:r>
            <a:r>
              <a:rPr lang="sv-SE" sz="1600" dirty="0"/>
              <a:t>utveckling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Juridik och informationssäkerhet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Läkemedel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Medicinsk teknik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Metoder för kunskapsstöd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Patientsäkerhet</a:t>
            </a:r>
            <a:endParaRPr lang="sv-SE" sz="1600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Standardisering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Strukturerad vårdinformation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Stöd för </a:t>
            </a:r>
            <a:r>
              <a:rPr lang="sv-SE" sz="1600" dirty="0" smtClean="0"/>
              <a:t>utveckling och ledarskap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Upphandling</a:t>
            </a:r>
            <a:endParaRPr lang="sv-SE" sz="1600" dirty="0"/>
          </a:p>
          <a:p>
            <a:endParaRPr lang="sv-SE" sz="1600" dirty="0" smtClean="0"/>
          </a:p>
          <a:p>
            <a:r>
              <a:rPr lang="sv-SE" sz="1600" dirty="0" smtClean="0"/>
              <a:t>Sjukvårdsregionala nätverk: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Sjukvårdsledare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Processtöd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6618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1" b="12987"/>
          <a:stretch/>
        </p:blipFill>
        <p:spPr>
          <a:xfrm>
            <a:off x="24" y="-20538"/>
            <a:ext cx="9143975" cy="4470079"/>
          </a:xfrm>
        </p:spPr>
      </p:pic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Samverkan i sjukvårdsregionen</a:t>
            </a:r>
            <a:endParaRPr lang="sv-S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532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7" b="15908"/>
          <a:stretch/>
        </p:blipFill>
        <p:spPr>
          <a:xfrm>
            <a:off x="0" y="-20538"/>
            <a:ext cx="9144000" cy="4468983"/>
          </a:xfrm>
        </p:spPr>
      </p:pic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685800" y="1901279"/>
            <a:ext cx="7772400" cy="1102519"/>
          </a:xfrm>
        </p:spPr>
        <p:txBody>
          <a:bodyPr/>
          <a:lstStyle/>
          <a:p>
            <a:pPr algn="ct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Processtöd och mallar</a:t>
            </a:r>
            <a:endParaRPr lang="sv-S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71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Webbplats och samarbetsrum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600" dirty="0" smtClean="0"/>
              <a:t>Sjukvårdsregionens webbplats används för dokumentation av gruppernas arbete, </a:t>
            </a:r>
            <a:r>
              <a:rPr lang="sv-SE" sz="1600" dirty="0"/>
              <a:t>avtal och </a:t>
            </a:r>
            <a:r>
              <a:rPr lang="sv-SE" sz="1600" dirty="0" smtClean="0"/>
              <a:t>överenskommelser, planering och uppföljning.</a:t>
            </a:r>
          </a:p>
          <a:p>
            <a:r>
              <a:rPr lang="sv-SE" sz="1600" dirty="0" smtClean="0"/>
              <a:t>Samarbetsrum används för att dela arbetsmaterial.</a:t>
            </a:r>
          </a:p>
          <a:p>
            <a:endParaRPr lang="sv-SE" sz="1600" dirty="0" smtClean="0"/>
          </a:p>
          <a:p>
            <a:r>
              <a:rPr lang="sv-SE" sz="1600" dirty="0" smtClean="0">
                <a:hlinkClick r:id="rId3"/>
              </a:rPr>
              <a:t>Rutiner för webbpublicering</a:t>
            </a:r>
            <a:endParaRPr lang="sv-SE" sz="1600" dirty="0" smtClean="0"/>
          </a:p>
          <a:p>
            <a:r>
              <a:rPr lang="sv-SE" sz="1600" dirty="0" smtClean="0">
                <a:hlinkClick r:id="rId4"/>
              </a:rPr>
              <a:t>Instruktioner för samarbetsrum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6166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Processer och mallar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07655"/>
            <a:ext cx="5266927" cy="2808311"/>
          </a:xfrm>
        </p:spPr>
        <p:txBody>
          <a:bodyPr>
            <a:normAutofit/>
          </a:bodyPr>
          <a:lstStyle/>
          <a:p>
            <a:r>
              <a:rPr lang="sv-SE" sz="1600" dirty="0" smtClean="0"/>
              <a:t>På webbplatsen hittar du processbeskrivningar </a:t>
            </a:r>
            <a:br>
              <a:rPr lang="sv-SE" sz="1600" dirty="0" smtClean="0"/>
            </a:br>
            <a:r>
              <a:rPr lang="sv-SE" sz="1600" dirty="0" smtClean="0"/>
              <a:t>för exempelvis: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Nomineringar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Remisser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Kostnadsfördelning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Patient- och närståendemedverkan</a:t>
            </a:r>
          </a:p>
          <a:p>
            <a:r>
              <a:rPr lang="sv-SE" sz="1600" dirty="0" smtClean="0"/>
              <a:t>… och dokumentmallar för mötesanteckningar, presentationer och handlingsplaner.</a:t>
            </a:r>
          </a:p>
          <a:p>
            <a:r>
              <a:rPr lang="sv-SE" sz="1600" dirty="0">
                <a:hlinkClick r:id="rId2"/>
              </a:rPr>
              <a:t>Processtöd och mallar</a:t>
            </a:r>
            <a:endParaRPr lang="sv-SE" sz="1600" dirty="0" smtClean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/>
          <a:srcRect l="10092" t="14115" r="5502" b="4325"/>
          <a:stretch/>
        </p:blipFill>
        <p:spPr>
          <a:xfrm rot="436614">
            <a:off x="5322053" y="1871407"/>
            <a:ext cx="3390698" cy="1916481"/>
          </a:xfrm>
          <a:prstGeom prst="rect">
            <a:avLst/>
          </a:prstGeom>
          <a:ln w="63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211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Verktyg och metoder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600" dirty="0" smtClean="0"/>
              <a:t>Nationellt system för kunskapsstyrning utvecklar verktyg för att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k</a:t>
            </a:r>
            <a:r>
              <a:rPr lang="sv-SE" sz="1600" dirty="0" smtClean="0"/>
              <a:t>artlägga </a:t>
            </a:r>
            <a:r>
              <a:rPr lang="sv-SE" sz="1600" dirty="0"/>
              <a:t>och analysera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i</a:t>
            </a:r>
            <a:r>
              <a:rPr lang="sv-SE" sz="1600" dirty="0" smtClean="0"/>
              <a:t>mplementera och följa upp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systematiskt förbättra.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r>
              <a:rPr lang="sv-SE" sz="1600" dirty="0" smtClean="0">
                <a:hlinkClick r:id="rId3"/>
              </a:rPr>
              <a:t>Läs mer på kunskapsstyrningvard.se</a:t>
            </a:r>
            <a:endParaRPr lang="sv-SE" sz="1600" dirty="0" smtClean="0"/>
          </a:p>
        </p:txBody>
      </p:sp>
    </p:spTree>
    <p:extLst>
      <p:ext uri="{BB962C8B-B14F-4D97-AF65-F5344CB8AC3E}">
        <p14:creationId xmlns:p14="http://schemas.microsoft.com/office/powerpoint/2010/main" val="3721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Vem gör vad?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600" dirty="0" smtClean="0"/>
              <a:t>På sjukvårdsregionens webbplats finns namn och e-postadresser till ordförande, processtöd och ledamöter med nationella och sjukvårdsregionala uppdrag.</a:t>
            </a:r>
          </a:p>
          <a:p>
            <a:endParaRPr lang="sv-SE" sz="1600" dirty="0" smtClean="0"/>
          </a:p>
          <a:p>
            <a:r>
              <a:rPr lang="sv-SE" sz="1600" dirty="0">
                <a:hlinkClick r:id="rId2"/>
              </a:rPr>
              <a:t>Förteckning över ledamöter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82899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5" b="12636"/>
          <a:stretch/>
        </p:blipFill>
        <p:spPr>
          <a:xfrm>
            <a:off x="0" y="-20538"/>
            <a:ext cx="9144000" cy="4248151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0" y="1597820"/>
            <a:ext cx="9144000" cy="1102519"/>
          </a:xfrm>
        </p:spPr>
        <p:txBody>
          <a:bodyPr>
            <a:noAutofit/>
          </a:bodyPr>
          <a:lstStyle/>
          <a:p>
            <a:pPr algn="ctr"/>
            <a:r>
              <a:rPr lang="sv-SE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Planera din kommunikation</a:t>
            </a:r>
            <a:endParaRPr lang="sv-S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9411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Principer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Kommunikation </a:t>
            </a:r>
            <a:r>
              <a:rPr lang="sv-SE" sz="1600" dirty="0"/>
              <a:t>ska stödja </a:t>
            </a:r>
            <a:r>
              <a:rPr lang="sv-SE" sz="1600" dirty="0" smtClean="0"/>
              <a:t>övergripande </a:t>
            </a:r>
            <a:r>
              <a:rPr lang="sv-SE" sz="1600" dirty="0"/>
              <a:t>mål och bidra till genomslag och </a:t>
            </a:r>
            <a:r>
              <a:rPr lang="sv-SE" sz="1600" dirty="0" smtClean="0"/>
              <a:t>varaktighet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Det finns kommunikationsstöd </a:t>
            </a:r>
            <a:r>
              <a:rPr lang="sv-SE" sz="1600" dirty="0"/>
              <a:t>på </a:t>
            </a:r>
            <a:r>
              <a:rPr lang="sv-SE" sz="1600" dirty="0" smtClean="0"/>
              <a:t>nationell, sjukvårdsregional och lokal nivå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Inga nya varumärken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Patientinformation via 1177</a:t>
            </a:r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17657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Kommunikationsstrategi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Samordna kommunikation och planerade insatser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 smtClean="0"/>
              <a:t>Använd </a:t>
            </a:r>
            <a:r>
              <a:rPr lang="sv-SE" sz="1600" dirty="0"/>
              <a:t>befintliga kanaler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 smtClean="0"/>
              <a:t>Var </a:t>
            </a:r>
            <a:r>
              <a:rPr lang="sv-SE" sz="1600" dirty="0"/>
              <a:t>öppen, tillgänglig och transparent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Stöd </a:t>
            </a:r>
            <a:r>
              <a:rPr lang="sv-SE" sz="1600" dirty="0" smtClean="0"/>
              <a:t>nyckelpersoner </a:t>
            </a:r>
            <a:r>
              <a:rPr lang="sv-SE" sz="1600" dirty="0"/>
              <a:t>att vara goda ambassadörer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Skapa forum för erfarenhetsutbyte, gemensamt lärande och dela goda </a:t>
            </a:r>
            <a:r>
              <a:rPr lang="sv-SE" sz="1600" dirty="0" smtClean="0"/>
              <a:t>exempel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57774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Huvudbudskap kunskapsstyrning</a:t>
            </a:r>
            <a:endParaRPr lang="sv-SE" sz="3600" dirty="0"/>
          </a:p>
        </p:txBody>
      </p:sp>
      <p:sp>
        <p:nvSpPr>
          <p:cNvPr id="4" name="Rundad rektangulär 3"/>
          <p:cNvSpPr/>
          <p:nvPr/>
        </p:nvSpPr>
        <p:spPr>
          <a:xfrm rot="20954222">
            <a:off x="677419" y="2021753"/>
            <a:ext cx="3501228" cy="1457773"/>
          </a:xfrm>
          <a:prstGeom prst="wedgeRoundRectCallo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latin typeface="+mj-lt"/>
              </a:rPr>
              <a:t>Alla invånare ska få en god, jämlik och kunskapsbaserad hälso- och sjukvård. </a:t>
            </a:r>
          </a:p>
        </p:txBody>
      </p:sp>
      <p:sp>
        <p:nvSpPr>
          <p:cNvPr id="5" name="Rundad rektangulär 4"/>
          <p:cNvSpPr/>
          <p:nvPr/>
        </p:nvSpPr>
        <p:spPr>
          <a:xfrm>
            <a:off x="4139952" y="2139702"/>
            <a:ext cx="4320480" cy="1584176"/>
          </a:xfrm>
          <a:prstGeom prst="wedgeRoundRectCallou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  <a:latin typeface="+mj-lt"/>
              </a:rPr>
              <a:t>Invånare och personal i hälso- och sjukvård och omsorg ska känna sig trygga i att bästa tillgängliga kunskap används i varje möte. </a:t>
            </a:r>
          </a:p>
        </p:txBody>
      </p:sp>
    </p:spTree>
    <p:extLst>
      <p:ext uri="{BB962C8B-B14F-4D97-AF65-F5344CB8AC3E}">
        <p14:creationId xmlns:p14="http://schemas.microsoft.com/office/powerpoint/2010/main" val="2147644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Kommunikationsstöd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600" b="1" dirty="0" smtClean="0"/>
              <a:t>Kontakta</a:t>
            </a:r>
            <a:endParaRPr lang="sv-S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Lina Isaksson, kommunikationsdirektör i Regionsjukvårdsledningen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Conny Thålin, sjukvårdsregional kommunikatör i Nationellt system för kunskapsstyrning, </a:t>
            </a:r>
            <a:r>
              <a:rPr lang="sv-SE" sz="1600" dirty="0" smtClean="0">
                <a:hlinkClick r:id="rId2"/>
              </a:rPr>
              <a:t>conny.thalin@rjl.se</a:t>
            </a:r>
            <a:r>
              <a:rPr lang="sv-SE" sz="1600" dirty="0" smtClean="0"/>
              <a:t> </a:t>
            </a:r>
          </a:p>
          <a:p>
            <a:endParaRPr lang="sv-SE" sz="1600" dirty="0" smtClean="0"/>
          </a:p>
          <a:p>
            <a:r>
              <a:rPr lang="sv-SE" sz="1600" b="1" dirty="0" smtClean="0"/>
              <a:t>Webbplatser</a:t>
            </a:r>
            <a:endParaRPr lang="sv-S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hlinkClick r:id="rId3"/>
              </a:rPr>
              <a:t>Sydöstra sjukvårdsregionen</a:t>
            </a:r>
            <a:endParaRPr lang="sv-SE" sz="1600" dirty="0" smtClean="0"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hlinkClick r:id="rId4"/>
              </a:rPr>
              <a:t>Kunskapsstyrning </a:t>
            </a:r>
            <a:r>
              <a:rPr lang="sv-SE" sz="1600" dirty="0">
                <a:hlinkClick r:id="rId4"/>
              </a:rPr>
              <a:t>hälso- och </a:t>
            </a:r>
            <a:r>
              <a:rPr lang="sv-SE" sz="1600" dirty="0" smtClean="0">
                <a:hlinkClick r:id="rId4"/>
              </a:rPr>
              <a:t>sjukvård</a:t>
            </a:r>
            <a:endParaRPr lang="sv-SE" sz="1600" dirty="0" smtClean="0"/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287391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251520" y="2653354"/>
            <a:ext cx="298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latin typeface="+mj-lt"/>
              </a:rPr>
              <a:t>Region Jönköpings län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+mj-lt"/>
              </a:rPr>
              <a:t>367 000 invånare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+mj-lt"/>
              </a:rPr>
              <a:t>10 000 medarbetare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156175" y="149163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latin typeface="+mj-lt"/>
              </a:rPr>
              <a:t>Region Östergötland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+mj-lt"/>
              </a:rPr>
              <a:t>470 </a:t>
            </a:r>
            <a:r>
              <a:rPr lang="sv-SE" dirty="0">
                <a:latin typeface="+mj-lt"/>
              </a:rPr>
              <a:t>000 invånare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+mj-lt"/>
              </a:rPr>
              <a:t>13 000 medarbetare</a:t>
            </a:r>
            <a:endParaRPr lang="sv-SE" dirty="0">
              <a:latin typeface="+mj-lt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156175" y="2872556"/>
            <a:ext cx="27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latin typeface="+mj-lt"/>
              </a:rPr>
              <a:t>Region Kalmar län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+mj-lt"/>
              </a:rPr>
              <a:t>247 000 invånare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+mj-lt"/>
              </a:rPr>
              <a:t>7 000 medarbetare</a:t>
            </a:r>
          </a:p>
        </p:txBody>
      </p:sp>
      <p:pic>
        <p:nvPicPr>
          <p:cNvPr id="14" name="Platshållare för innehåll 1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47" b="-2"/>
          <a:stretch/>
        </p:blipFill>
        <p:spPr>
          <a:xfrm>
            <a:off x="2915815" y="0"/>
            <a:ext cx="4329619" cy="4624427"/>
          </a:xfrm>
        </p:spPr>
      </p:pic>
    </p:spTree>
    <p:extLst>
      <p:ext uri="{BB962C8B-B14F-4D97-AF65-F5344CB8AC3E}">
        <p14:creationId xmlns:p14="http://schemas.microsoft.com/office/powerpoint/2010/main" val="40764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4464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sv-SE" sz="3200" dirty="0">
                <a:solidFill>
                  <a:schemeClr val="bg1"/>
                </a:solidFill>
                <a:latin typeface="+mj-lt"/>
              </a:rPr>
              <a:t>www.sydostrasjukvardsregionen.se </a:t>
            </a:r>
          </a:p>
        </p:txBody>
      </p:sp>
    </p:spTree>
    <p:extLst>
      <p:ext uri="{BB962C8B-B14F-4D97-AF65-F5344CB8AC3E}">
        <p14:creationId xmlns:p14="http://schemas.microsoft.com/office/powerpoint/2010/main" val="20991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44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 algn="l"/>
            <a:r>
              <a:rPr lang="sv-SE" sz="2800" dirty="0" smtClean="0">
                <a:solidFill>
                  <a:schemeClr val="bg1"/>
                </a:solidFill>
              </a:rPr>
              <a:t>Vi samverkar för att: </a:t>
            </a:r>
            <a:br>
              <a:rPr lang="sv-SE" sz="2800" dirty="0" smtClean="0">
                <a:solidFill>
                  <a:schemeClr val="bg1"/>
                </a:solidFill>
              </a:rPr>
            </a:br>
            <a:r>
              <a:rPr lang="sv-SE" sz="2800" dirty="0" smtClean="0">
                <a:solidFill>
                  <a:schemeClr val="bg1"/>
                </a:solidFill>
              </a:rPr>
              <a:t>• tillgodose </a:t>
            </a:r>
            <a:r>
              <a:rPr lang="sv-SE" sz="2800" dirty="0">
                <a:solidFill>
                  <a:schemeClr val="bg1"/>
                </a:solidFill>
              </a:rPr>
              <a:t>invånarnas behov </a:t>
            </a:r>
            <a:r>
              <a:rPr lang="sv-SE" sz="2800" dirty="0" smtClean="0">
                <a:solidFill>
                  <a:schemeClr val="bg1"/>
                </a:solidFill>
              </a:rPr>
              <a:t/>
            </a:r>
            <a:br>
              <a:rPr lang="sv-SE" sz="2800" dirty="0" smtClean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smtClean="0">
                <a:solidFill>
                  <a:schemeClr val="bg1"/>
                </a:solidFill>
              </a:rPr>
              <a:t> av </a:t>
            </a:r>
            <a:r>
              <a:rPr lang="sv-SE" sz="2800" dirty="0">
                <a:solidFill>
                  <a:schemeClr val="bg1"/>
                </a:solidFill>
              </a:rPr>
              <a:t>hälso- och </a:t>
            </a:r>
            <a:r>
              <a:rPr lang="sv-SE" sz="2800" dirty="0" smtClean="0">
                <a:solidFill>
                  <a:schemeClr val="bg1"/>
                </a:solidFill>
              </a:rPr>
              <a:t>sjukvård</a:t>
            </a:r>
            <a:br>
              <a:rPr lang="sv-SE" sz="2800" dirty="0" smtClean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• </a:t>
            </a:r>
            <a:r>
              <a:rPr lang="sv-SE" sz="2800" dirty="0" smtClean="0">
                <a:solidFill>
                  <a:schemeClr val="bg1"/>
                </a:solidFill>
              </a:rPr>
              <a:t>främja </a:t>
            </a:r>
            <a:r>
              <a:rPr lang="sv-SE" sz="2800" dirty="0">
                <a:solidFill>
                  <a:schemeClr val="bg1"/>
                </a:solidFill>
              </a:rPr>
              <a:t>och bidra till invånarnas hälsa</a:t>
            </a:r>
            <a:br>
              <a:rPr lang="sv-SE" sz="28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• </a:t>
            </a:r>
            <a:r>
              <a:rPr lang="sv-SE" sz="2800" dirty="0" smtClean="0">
                <a:solidFill>
                  <a:schemeClr val="bg1"/>
                </a:solidFill>
              </a:rPr>
              <a:t>främja </a:t>
            </a:r>
            <a:r>
              <a:rPr lang="sv-SE" sz="2800" dirty="0">
                <a:solidFill>
                  <a:schemeClr val="bg1"/>
                </a:solidFill>
              </a:rPr>
              <a:t>och bidra till utveckling av </a:t>
            </a:r>
            <a:r>
              <a:rPr lang="sv-SE" sz="2800" dirty="0" smtClean="0">
                <a:solidFill>
                  <a:schemeClr val="bg1"/>
                </a:solidFill>
              </a:rPr>
              <a:t>hälso-</a:t>
            </a:r>
            <a:br>
              <a:rPr lang="sv-SE" sz="2800" dirty="0" smtClean="0">
                <a:solidFill>
                  <a:schemeClr val="bg1"/>
                </a:solidFill>
              </a:rPr>
            </a:br>
            <a:r>
              <a:rPr lang="sv-SE" sz="2800" dirty="0" smtClean="0">
                <a:solidFill>
                  <a:schemeClr val="bg1"/>
                </a:solidFill>
              </a:rPr>
              <a:t>  och </a:t>
            </a:r>
            <a:r>
              <a:rPr lang="sv-SE" sz="2800" dirty="0">
                <a:solidFill>
                  <a:schemeClr val="bg1"/>
                </a:solidFill>
              </a:rPr>
              <a:t>sjukvården i sjukvårdsregionen</a:t>
            </a:r>
            <a:br>
              <a:rPr lang="sv-SE" sz="28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• </a:t>
            </a:r>
            <a:r>
              <a:rPr lang="sv-SE" sz="2800" dirty="0" smtClean="0">
                <a:solidFill>
                  <a:schemeClr val="bg1"/>
                </a:solidFill>
              </a:rPr>
              <a:t>solidariskt </a:t>
            </a:r>
            <a:r>
              <a:rPr lang="sv-SE" sz="2800" dirty="0">
                <a:solidFill>
                  <a:schemeClr val="bg1"/>
                </a:solidFill>
              </a:rPr>
              <a:t>hjälpa varandra</a:t>
            </a:r>
          </a:p>
        </p:txBody>
      </p:sp>
    </p:spTree>
    <p:extLst>
      <p:ext uri="{BB962C8B-B14F-4D97-AF65-F5344CB8AC3E}">
        <p14:creationId xmlns:p14="http://schemas.microsoft.com/office/powerpoint/2010/main" val="3922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Vår gemensamma uppfattning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600" dirty="0" smtClean="0"/>
              <a:t>Grundläggande utgångspunkter för vårt sätt att se sjukvårdsregionen som ett sjukvårdssystem:</a:t>
            </a:r>
            <a:endParaRPr lang="sv-SE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ett gemensamt ansvar för att vården i de tre regionerna ska fungera på ett bra sätt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stärka den sjukvårdsgemensamma vården utan att motverka utvecklingen av den lokala hälso- och sjukvården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samordna förflyttning mellan vårdnivåer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värna Universitetssjukhuset i Linköping som högspecialiserat universitetssjukhus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sänka administrativa och ekonomiska trösklar</a:t>
            </a:r>
          </a:p>
        </p:txBody>
      </p:sp>
    </p:spTree>
    <p:extLst>
      <p:ext uri="{BB962C8B-B14F-4D97-AF65-F5344CB8AC3E}">
        <p14:creationId xmlns:p14="http://schemas.microsoft.com/office/powerpoint/2010/main" val="13042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3600" dirty="0" smtClean="0">
                <a:latin typeface="+mj-lt"/>
              </a:rPr>
              <a:t>Våra samarbetsområden</a:t>
            </a:r>
            <a:endParaRPr lang="sv-SE" sz="36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1600" dirty="0" smtClean="0"/>
              <a:t>Vår samverkan omfattar all hälso- och sjukvård, och har beslutat att öka vårt gemensamma arbete kring: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Ledning och styrning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Patientens egenkraft och samskapande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Kunskapsstyrning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Långsiktig </a:t>
            </a:r>
            <a:r>
              <a:rPr lang="sv-SE" sz="1600" dirty="0"/>
              <a:t>och hållbar arbetsfördelning 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Effektiva processer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Attrahera </a:t>
            </a:r>
            <a:r>
              <a:rPr lang="sv-SE" sz="1600" dirty="0"/>
              <a:t>och utveckla </a:t>
            </a:r>
            <a:r>
              <a:rPr lang="sv-SE" sz="1600" dirty="0" smtClean="0"/>
              <a:t>kompetenser</a:t>
            </a:r>
          </a:p>
          <a:p>
            <a:endParaRPr lang="sv-SE" sz="1600" dirty="0" smtClean="0"/>
          </a:p>
          <a:p>
            <a:r>
              <a:rPr lang="sv-SE" sz="1600" dirty="0" smtClean="0"/>
              <a:t>Våra gemensamma mål fastställs i Samverkansnämndens årliga överenskommelse.</a:t>
            </a:r>
          </a:p>
        </p:txBody>
      </p:sp>
    </p:spTree>
    <p:extLst>
      <p:ext uri="{BB962C8B-B14F-4D97-AF65-F5344CB8AC3E}">
        <p14:creationId xmlns:p14="http://schemas.microsoft.com/office/powerpoint/2010/main" val="22140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Tillsammans för god vård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600" dirty="0" smtClean="0"/>
              <a:t>Vi utgår från Socialstyrelsens kriterier för god vård: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k</a:t>
            </a:r>
            <a:r>
              <a:rPr lang="sv-SE" sz="1600" dirty="0" smtClean="0"/>
              <a:t>unskapsbaserad 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</a:t>
            </a:r>
            <a:r>
              <a:rPr lang="sv-SE" sz="1600" dirty="0" smtClean="0"/>
              <a:t>äker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i</a:t>
            </a:r>
            <a:r>
              <a:rPr lang="sv-SE" sz="1600" dirty="0" smtClean="0"/>
              <a:t>ndividanpassad</a:t>
            </a:r>
            <a:r>
              <a:rPr lang="sv-SE" sz="16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effektiv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j</a:t>
            </a:r>
            <a:r>
              <a:rPr lang="sv-SE" sz="1600" dirty="0" smtClean="0"/>
              <a:t>ämlik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tillgänglig</a:t>
            </a:r>
            <a:endParaRPr lang="sv-SE" sz="1600" dirty="0"/>
          </a:p>
          <a:p>
            <a:endParaRPr lang="sv-SE" sz="1600" dirty="0" smtClean="0"/>
          </a:p>
          <a:p>
            <a:r>
              <a:rPr lang="sv-SE" sz="1600" dirty="0" smtClean="0"/>
              <a:t>Vår samverkan kännetecknas av insyn, påverkansmöjlighet och ansvarstagande. 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1549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3600" dirty="0">
                <a:latin typeface="+mj-lt"/>
              </a:rPr>
              <a:t>Våra </a:t>
            </a:r>
            <a:r>
              <a:rPr lang="sv-SE" sz="3600" dirty="0" smtClean="0">
                <a:latin typeface="+mj-lt"/>
              </a:rPr>
              <a:t>löften</a:t>
            </a:r>
            <a:endParaRPr lang="sv-SE" sz="36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v-SE" sz="1600" dirty="0" smtClean="0"/>
              <a:t>Som </a:t>
            </a:r>
            <a:r>
              <a:rPr lang="sv-SE" sz="1600" dirty="0"/>
              <a:t>patient i S</a:t>
            </a:r>
            <a:r>
              <a:rPr lang="sv-SE" sz="1600" dirty="0" smtClean="0"/>
              <a:t>ydöstra </a:t>
            </a:r>
            <a:r>
              <a:rPr lang="sv-SE" sz="1600" dirty="0"/>
              <a:t>sjukvårdsregionen ska du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erbjudas vård som är lätt tillgänglig för kontakt, bedömning och besök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erbjudas diagnostik och behandling </a:t>
            </a:r>
            <a:r>
              <a:rPr lang="sv-SE" sz="1600" dirty="0" smtClean="0"/>
              <a:t>samt uppföljning </a:t>
            </a:r>
            <a:r>
              <a:rPr lang="sv-SE" sz="1600" dirty="0"/>
              <a:t>enligt bästa kunskap i varje möte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vara delaktig och välinformerad genom hela vårdkedjan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få tillgång till jämlik vård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erbjudas bästa möjliga hälsofrämjande insatser och välfungerande screeningprogram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få tillgång till patientsäker vård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erbjudas kostnadseffektiv </a:t>
            </a:r>
            <a:r>
              <a:rPr lang="sv-SE" sz="1600" dirty="0" smtClean="0"/>
              <a:t>vård.</a:t>
            </a:r>
            <a:endParaRPr lang="sv-SE" sz="1600" dirty="0"/>
          </a:p>
          <a:p>
            <a:pPr marL="0" indent="0">
              <a:buNone/>
            </a:pPr>
            <a:r>
              <a:rPr lang="sv-SE" sz="1600" dirty="0" smtClean="0"/>
              <a:t>Vi prioriterar patientnära forskning. 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783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Anpassat 7">
      <a:dk1>
        <a:srgbClr val="363636"/>
      </a:dk1>
      <a:lt1>
        <a:srgbClr val="FFFFFF"/>
      </a:lt1>
      <a:dk2>
        <a:srgbClr val="0066B3"/>
      </a:dk2>
      <a:lt2>
        <a:srgbClr val="EF4044"/>
      </a:lt2>
      <a:accent1>
        <a:srgbClr val="0066B3"/>
      </a:accent1>
      <a:accent2>
        <a:srgbClr val="BC151C"/>
      </a:accent2>
      <a:accent3>
        <a:srgbClr val="EF4044"/>
      </a:accent3>
      <a:accent4>
        <a:srgbClr val="F2CF68"/>
      </a:accent4>
      <a:accent5>
        <a:srgbClr val="F2CD13"/>
      </a:accent5>
      <a:accent6>
        <a:srgbClr val="BFBFBF"/>
      </a:accent6>
      <a:hlink>
        <a:srgbClr val="0066B3"/>
      </a:hlink>
      <a:folHlink>
        <a:srgbClr val="0066B3"/>
      </a:folHlink>
    </a:clrScheme>
    <a:fontScheme name="Office - klassiskt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3082</TotalTime>
  <Words>2229</Words>
  <Application>Microsoft Office PowerPoint</Application>
  <PresentationFormat>Bildspel på skärmen (16:9)</PresentationFormat>
  <Paragraphs>376</Paragraphs>
  <Slides>40</Slides>
  <Notes>26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Verdana</vt:lpstr>
      <vt:lpstr>Office-tema</vt:lpstr>
      <vt:lpstr>PowerPoint-presentation</vt:lpstr>
      <vt:lpstr>Innehåll</vt:lpstr>
      <vt:lpstr>Samverkan i sjukvårdsregionen</vt:lpstr>
      <vt:lpstr>PowerPoint-presentation</vt:lpstr>
      <vt:lpstr>Vi samverkar för att:  • tillgodose invånarnas behov    av hälso- och sjukvård • främja och bidra till invånarnas hälsa • främja och bidra till utveckling av hälso-   och sjukvården i sjukvårdsregionen • solidariskt hjälpa varandra</vt:lpstr>
      <vt:lpstr>Vår gemensamma uppfattning</vt:lpstr>
      <vt:lpstr>Våra samarbetsområden</vt:lpstr>
      <vt:lpstr>Tillsammans för god vård</vt:lpstr>
      <vt:lpstr>Våra löften</vt:lpstr>
      <vt:lpstr>Vår avtalsmodell</vt:lpstr>
      <vt:lpstr>Kunskapsstyrning</vt:lpstr>
      <vt:lpstr>PowerPoint-presentation</vt:lpstr>
      <vt:lpstr>Ett lärande system</vt:lpstr>
      <vt:lpstr>Kunskapsstyrning i praktiken</vt:lpstr>
      <vt:lpstr>Lokalt, regionalt och nationellt</vt:lpstr>
      <vt:lpstr>PowerPoint-presentation</vt:lpstr>
      <vt:lpstr>Från etablering till hållbar utveckling</vt:lpstr>
      <vt:lpstr>Respektive regions fokus</vt:lpstr>
      <vt:lpstr>Regionernas gemensamma fokus</vt:lpstr>
      <vt:lpstr>Vårt nationella ansvar</vt:lpstr>
      <vt:lpstr>PowerPoint-presentation</vt:lpstr>
      <vt:lpstr>Samverkansnämnden</vt:lpstr>
      <vt:lpstr>Regionsjukvårdsledningen</vt:lpstr>
      <vt:lpstr>Kunskapsråd</vt:lpstr>
      <vt:lpstr>Regionala programområden, RPO</vt:lpstr>
      <vt:lpstr>Programområden</vt:lpstr>
      <vt:lpstr>Programområdenas uppdrag</vt:lpstr>
      <vt:lpstr>Regionala samverkansgrupper</vt:lpstr>
      <vt:lpstr>Våra samverkansgrupper</vt:lpstr>
      <vt:lpstr>Processtöd och mallar</vt:lpstr>
      <vt:lpstr>Webbplats och samarbetsrum</vt:lpstr>
      <vt:lpstr>Processer och mallar</vt:lpstr>
      <vt:lpstr>Verktyg och metoder</vt:lpstr>
      <vt:lpstr>Vem gör vad?</vt:lpstr>
      <vt:lpstr>Planera din kommunikation</vt:lpstr>
      <vt:lpstr>Principer</vt:lpstr>
      <vt:lpstr>Kommunikationsstrategi</vt:lpstr>
      <vt:lpstr>Huvudbudskap kunskapsstyrning</vt:lpstr>
      <vt:lpstr>Kommunikationsstöd</vt:lpstr>
      <vt:lpstr>www.sydostrasjukvardsregionen.se 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Introduktion för nya ledamöter i Sydöstra sjukvårdsregionen</dc:title>
  <dc:creator>Thålin Conny</dc:creator>
  <cp:lastModifiedBy>Thålin Conny</cp:lastModifiedBy>
  <cp:revision>109</cp:revision>
  <dcterms:created xsi:type="dcterms:W3CDTF">2018-10-12T09:18:07Z</dcterms:created>
  <dcterms:modified xsi:type="dcterms:W3CDTF">2024-01-30T14:39:29Z</dcterms:modified>
</cp:coreProperties>
</file>