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28" r:id="rId2"/>
    <p:sldId id="337" r:id="rId3"/>
    <p:sldId id="332" r:id="rId4"/>
    <p:sldId id="334" r:id="rId5"/>
    <p:sldId id="336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just format 2 - Dekorfärg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64" autoAdjust="0"/>
    <p:restoredTop sz="96357" autoAdjust="0"/>
  </p:normalViewPr>
  <p:slideViewPr>
    <p:cSldViewPr snapToGrid="0">
      <p:cViewPr varScale="1">
        <p:scale>
          <a:sx n="96" d="100"/>
          <a:sy n="96" d="100"/>
        </p:scale>
        <p:origin x="59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A18D-0120-4422-A1F3-FD346E576CD9}" type="datetimeFigureOut">
              <a:rPr lang="sv-SE" smtClean="0"/>
              <a:t>2024-03-08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2B77-8D35-43CB-A246-DEDF706A761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25115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7" Type="http://schemas.openxmlformats.org/officeDocument/2006/relationships/image" Target="../media/image5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263972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run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163" y="1623"/>
          <a:ext cx="2159" cy="1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6" imgW="360" imgH="360" progId="TCLayout.ActiveDocument.1">
                  <p:embed/>
                </p:oleObj>
              </mc:Choice>
              <mc:Fallback>
                <p:oleObj name="think-cell Slide" r:id="rId6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63" y="1623"/>
                        <a:ext cx="2159" cy="16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00979" y="419359"/>
            <a:ext cx="11393620" cy="325159"/>
          </a:xfrm>
        </p:spPr>
        <p:txBody>
          <a:bodyPr/>
          <a:lstStyle>
            <a:lvl1pPr>
              <a:lnSpc>
                <a:spcPts val="2449"/>
              </a:lnSpc>
              <a:defRPr sz="2245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1"/>
          </p:nvPr>
        </p:nvSpPr>
        <p:spPr>
          <a:xfrm>
            <a:off x="400979" y="1169457"/>
            <a:ext cx="11393620" cy="159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9"/>
            <p:custDataLst>
              <p:tags r:id="rId3"/>
            </p:custDataLst>
          </p:nvPr>
        </p:nvSpPr>
        <p:spPr>
          <a:xfrm>
            <a:off x="399119" y="799153"/>
            <a:ext cx="9641736" cy="28272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lang="en-US" sz="1837" i="0" dirty="0" smtClean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  <p:custDataLst>
              <p:tags r:id="rId4"/>
            </p:custDataLst>
          </p:nvPr>
        </p:nvSpPr>
        <p:spPr>
          <a:xfrm>
            <a:off x="399563" y="5902245"/>
            <a:ext cx="11577916" cy="510219"/>
          </a:xfrm>
        </p:spPr>
        <p:txBody>
          <a:bodyPr anchor="b" anchorCtr="0"/>
          <a:lstStyle>
            <a:lvl1pPr marL="0" indent="0" defTabSz="639708">
              <a:lnSpc>
                <a:spcPts val="919"/>
              </a:lnSpc>
              <a:spcAft>
                <a:spcPts val="0"/>
              </a:spcAft>
              <a:buNone/>
              <a:tabLst>
                <a:tab pos="479376" algn="r"/>
                <a:tab pos="639708" algn="l"/>
              </a:tabLst>
              <a:defRPr sz="102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Not:	xxxxxx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*	xxx</a:t>
            </a:r>
          </a:p>
          <a:p>
            <a:pPr marL="628371" lvl="0" indent="-628371" defTabSz="639708">
              <a:lnSpc>
                <a:spcPts val="1020"/>
              </a:lnSpc>
              <a:spcAft>
                <a:spcPts val="0"/>
              </a:spcAft>
              <a:tabLst>
                <a:tab pos="479376" algn="r"/>
                <a:tab pos="639708" algn="l"/>
              </a:tabLst>
            </a:pPr>
            <a:r>
              <a:rPr lang="sv-SE" sz="1020" dirty="0">
                <a:ea typeface="Verdana" pitchFamily="34" charset="0"/>
                <a:cs typeface="Verdana" pitchFamily="34" charset="0"/>
              </a:rPr>
              <a:t>	Källa:	</a:t>
            </a:r>
            <a:r>
              <a:rPr lang="sv-SE" sz="1020" dirty="0" err="1">
                <a:ea typeface="Verdana" pitchFamily="34" charset="0"/>
                <a:cs typeface="Verdana" pitchFamily="34" charset="0"/>
              </a:rPr>
              <a:t>xxxx</a:t>
            </a:r>
            <a:endParaRPr lang="sv-SE" sz="102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5"/>
          <p:cNvSpPr txBox="1">
            <a:spLocks/>
          </p:cNvSpPr>
          <p:nvPr userDrawn="1"/>
        </p:nvSpPr>
        <p:spPr>
          <a:xfrm>
            <a:off x="11136641" y="6533748"/>
            <a:ext cx="7200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sv-SE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96C602A-63EE-46CF-AAA0-57BFED8B59D2}" type="slidenum">
              <a:rPr lang="en-GB" sz="800" smtClean="0">
                <a:solidFill>
                  <a:srgbClr val="FFFFFF"/>
                </a:solidFill>
              </a:rPr>
              <a:pPr/>
              <a:t>‹#›</a:t>
            </a:fld>
            <a:endParaRPr lang="en-GB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609600" y="6308726"/>
            <a:ext cx="2844800" cy="41275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>
              <a:solidFill>
                <a:srgbClr val="36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91615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87645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>
              <a:solidFill>
                <a:srgbClr val="FFFFFF"/>
              </a:solidFill>
            </a:endParaRPr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129912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3432"/>
            <a:ext cx="12192000" cy="68580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73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609600" y="2276874"/>
            <a:ext cx="10972800" cy="374441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75536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92342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3392" y="1028733"/>
            <a:ext cx="537659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09600" y="2276871"/>
            <a:ext cx="5384800" cy="364840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6197600" y="548682"/>
            <a:ext cx="5384800" cy="5376597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3536413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-1500"/>
            <a:ext cx="12192599" cy="6859499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6858000 h 6858000"/>
              <a:gd name="connsiteX3" fmla="*/ 0 w 12191999"/>
              <a:gd name="connsiteY3" fmla="*/ 6858000 h 6858000"/>
              <a:gd name="connsiteX4" fmla="*/ 0 w 12191999"/>
              <a:gd name="connsiteY4" fmla="*/ 0 h 6858000"/>
              <a:gd name="connsiteX0" fmla="*/ 0 w 12201525"/>
              <a:gd name="connsiteY0" fmla="*/ 0 h 6858000"/>
              <a:gd name="connsiteX1" fmla="*/ 12191999 w 12201525"/>
              <a:gd name="connsiteY1" fmla="*/ 0 h 6858000"/>
              <a:gd name="connsiteX2" fmla="*/ 12201525 w 12201525"/>
              <a:gd name="connsiteY2" fmla="*/ 3552825 h 6858000"/>
              <a:gd name="connsiteX3" fmla="*/ 12191999 w 12201525"/>
              <a:gd name="connsiteY3" fmla="*/ 6858000 h 6858000"/>
              <a:gd name="connsiteX4" fmla="*/ 0 w 12201525"/>
              <a:gd name="connsiteY4" fmla="*/ 6858000 h 6858000"/>
              <a:gd name="connsiteX5" fmla="*/ 0 w 12201525"/>
              <a:gd name="connsiteY5" fmla="*/ 0 h 6858000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9525 h 6867525"/>
              <a:gd name="connsiteX1" fmla="*/ 9134474 w 12201525"/>
              <a:gd name="connsiteY1" fmla="*/ 0 h 6867525"/>
              <a:gd name="connsiteX2" fmla="*/ 12201525 w 12201525"/>
              <a:gd name="connsiteY2" fmla="*/ 3562350 h 6867525"/>
              <a:gd name="connsiteX3" fmla="*/ 12191999 w 12201525"/>
              <a:gd name="connsiteY3" fmla="*/ 6867525 h 6867525"/>
              <a:gd name="connsiteX4" fmla="*/ 0 w 12201525"/>
              <a:gd name="connsiteY4" fmla="*/ 6867525 h 6867525"/>
              <a:gd name="connsiteX5" fmla="*/ 0 w 12201525"/>
              <a:gd name="connsiteY5" fmla="*/ 9525 h 6867525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15502 h 6873502"/>
              <a:gd name="connsiteX1" fmla="*/ 9098615 w 12201525"/>
              <a:gd name="connsiteY1" fmla="*/ 0 h 6873502"/>
              <a:gd name="connsiteX2" fmla="*/ 12201525 w 12201525"/>
              <a:gd name="connsiteY2" fmla="*/ 3568327 h 6873502"/>
              <a:gd name="connsiteX3" fmla="*/ 12191999 w 12201525"/>
              <a:gd name="connsiteY3" fmla="*/ 6873502 h 6873502"/>
              <a:gd name="connsiteX4" fmla="*/ 0 w 12201525"/>
              <a:gd name="connsiteY4" fmla="*/ 6873502 h 6873502"/>
              <a:gd name="connsiteX5" fmla="*/ 0 w 12201525"/>
              <a:gd name="connsiteY5" fmla="*/ 15502 h 6873502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098615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27742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6876 h 6864876"/>
              <a:gd name="connsiteX1" fmla="*/ 9133121 w 12201525"/>
              <a:gd name="connsiteY1" fmla="*/ 0 h 6864876"/>
              <a:gd name="connsiteX2" fmla="*/ 12201525 w 12201525"/>
              <a:gd name="connsiteY2" fmla="*/ 3559701 h 6864876"/>
              <a:gd name="connsiteX3" fmla="*/ 12191999 w 12201525"/>
              <a:gd name="connsiteY3" fmla="*/ 6864876 h 6864876"/>
              <a:gd name="connsiteX4" fmla="*/ 0 w 12201525"/>
              <a:gd name="connsiteY4" fmla="*/ 6864876 h 6864876"/>
              <a:gd name="connsiteX5" fmla="*/ 0 w 12201525"/>
              <a:gd name="connsiteY5" fmla="*/ 6876 h 6864876"/>
              <a:gd name="connsiteX0" fmla="*/ 0 w 12201525"/>
              <a:gd name="connsiteY0" fmla="*/ 1498 h 6859498"/>
              <a:gd name="connsiteX1" fmla="*/ 9133121 w 12201525"/>
              <a:gd name="connsiteY1" fmla="*/ 0 h 6859498"/>
              <a:gd name="connsiteX2" fmla="*/ 12201525 w 12201525"/>
              <a:gd name="connsiteY2" fmla="*/ 3554323 h 6859498"/>
              <a:gd name="connsiteX3" fmla="*/ 12191999 w 12201525"/>
              <a:gd name="connsiteY3" fmla="*/ 6859498 h 6859498"/>
              <a:gd name="connsiteX4" fmla="*/ 0 w 12201525"/>
              <a:gd name="connsiteY4" fmla="*/ 6859498 h 6859498"/>
              <a:gd name="connsiteX5" fmla="*/ 0 w 12201525"/>
              <a:gd name="connsiteY5" fmla="*/ 1498 h 6859498"/>
              <a:gd name="connsiteX0" fmla="*/ 0 w 12196930"/>
              <a:gd name="connsiteY0" fmla="*/ 1498 h 6859498"/>
              <a:gd name="connsiteX1" fmla="*/ 9133121 w 12196930"/>
              <a:gd name="connsiteY1" fmla="*/ 0 h 6859498"/>
              <a:gd name="connsiteX2" fmla="*/ 12196930 w 12196930"/>
              <a:gd name="connsiteY2" fmla="*/ 3549728 h 6859498"/>
              <a:gd name="connsiteX3" fmla="*/ 12191999 w 12196930"/>
              <a:gd name="connsiteY3" fmla="*/ 6859498 h 6859498"/>
              <a:gd name="connsiteX4" fmla="*/ 0 w 12196930"/>
              <a:gd name="connsiteY4" fmla="*/ 6859498 h 6859498"/>
              <a:gd name="connsiteX5" fmla="*/ 0 w 12196930"/>
              <a:gd name="connsiteY5" fmla="*/ 1498 h 6859498"/>
              <a:gd name="connsiteX0" fmla="*/ 0 w 12192599"/>
              <a:gd name="connsiteY0" fmla="*/ 1498 h 6859498"/>
              <a:gd name="connsiteX1" fmla="*/ 9133121 w 12192599"/>
              <a:gd name="connsiteY1" fmla="*/ 0 h 6859498"/>
              <a:gd name="connsiteX2" fmla="*/ 12187740 w 12192599"/>
              <a:gd name="connsiteY2" fmla="*/ 3549728 h 6859498"/>
              <a:gd name="connsiteX3" fmla="*/ 12191999 w 12192599"/>
              <a:gd name="connsiteY3" fmla="*/ 6859498 h 6859498"/>
              <a:gd name="connsiteX4" fmla="*/ 0 w 12192599"/>
              <a:gd name="connsiteY4" fmla="*/ 6859498 h 6859498"/>
              <a:gd name="connsiteX5" fmla="*/ 0 w 12192599"/>
              <a:gd name="connsiteY5" fmla="*/ 1498 h 6859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599" h="6859498">
                <a:moveTo>
                  <a:pt x="0" y="1498"/>
                </a:moveTo>
                <a:lnTo>
                  <a:pt x="9133121" y="0"/>
                </a:lnTo>
                <a:cubicBezTo>
                  <a:pt x="10941201" y="1093691"/>
                  <a:pt x="11816297" y="2559984"/>
                  <a:pt x="12187740" y="3549728"/>
                </a:cubicBezTo>
                <a:cubicBezTo>
                  <a:pt x="12184565" y="4651453"/>
                  <a:pt x="12195174" y="5757773"/>
                  <a:pt x="12191999" y="6859498"/>
                </a:cubicBezTo>
                <a:lnTo>
                  <a:pt x="0" y="6859498"/>
                </a:lnTo>
                <a:lnTo>
                  <a:pt x="0" y="1498"/>
                </a:lnTo>
                <a:close/>
              </a:path>
            </a:pathLst>
          </a:custGeom>
        </p:spPr>
        <p:txBody>
          <a:bodyPr/>
          <a:lstStyle>
            <a:lvl1pPr marL="30162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6000" y="1889549"/>
            <a:ext cx="9608400" cy="1310851"/>
          </a:xfrm>
        </p:spPr>
        <p:txBody>
          <a:bodyPr anchor="t">
            <a:noAutofit/>
          </a:bodyPr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defTabSz="914377">
              <a:defRPr/>
            </a:pPr>
            <a:fld id="{4B42D259-ACB8-4FD1-AC0F-9CAC8F5E07E0}" type="datetimeFigureOut">
              <a:rPr lang="sv-SE" sz="1200" smtClean="0">
                <a:solidFill>
                  <a:prstClr val="black"/>
                </a:solidFill>
                <a:latin typeface="Arial"/>
              </a:rPr>
              <a:pPr defTabSz="914377">
                <a:defRPr/>
              </a:pPr>
              <a:t>2024-03-08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ctr" defTabSz="914377">
              <a:defRPr/>
            </a:pPr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algn="r" defTabSz="914377">
              <a:defRPr/>
            </a:pPr>
            <a:fld id="{34C9B0E5-37D7-412E-A162-6A236BADC197}" type="slidenum">
              <a:rPr lang="sv-SE" sz="1200" smtClean="0">
                <a:solidFill>
                  <a:prstClr val="black"/>
                </a:solidFill>
                <a:latin typeface="Arial"/>
              </a:rPr>
              <a:pPr algn="r" defTabSz="914377">
                <a:defRPr/>
              </a:pPr>
              <a:t>‹#›</a:t>
            </a:fld>
            <a:endParaRPr lang="sv-SE" sz="1200" dirty="0">
              <a:solidFill>
                <a:prstClr val="black"/>
              </a:solidFill>
              <a:latin typeface="Arial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79" y="-9524"/>
            <a:ext cx="3096000" cy="359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59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3392" y="1028733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2276874"/>
            <a:ext cx="10972800" cy="3744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457189" marR="0" lvl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6269121"/>
            <a:ext cx="1376603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0310" y="6173100"/>
            <a:ext cx="1035791" cy="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352" y="6269121"/>
            <a:ext cx="1514267" cy="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1" y="58580"/>
            <a:ext cx="246286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 sz="2400">
              <a:solidFill>
                <a:srgbClr val="363636"/>
              </a:solidFill>
            </a:endParaRPr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5269924" y="1118585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5269924" y="1842484"/>
            <a:ext cx="1169551" cy="32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v-SE" altLang="sv-SE" sz="1333">
                <a:solidFill>
                  <a:srgbClr val="7F7F7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lang="sv-SE" altLang="sv-SE" sz="2400">
              <a:solidFill>
                <a:srgbClr val="36363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638239" y="6365068"/>
            <a:ext cx="2289409" cy="2974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333" dirty="0">
                <a:solidFill>
                  <a:srgbClr val="363636"/>
                </a:solidFill>
                <a:latin typeface="Arial"/>
              </a:rPr>
              <a:t>Sydöstra sjukvårdsregionen</a:t>
            </a:r>
            <a:endParaRPr lang="sv-SE" sz="1467" dirty="0">
              <a:solidFill>
                <a:srgbClr val="36363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67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spcBef>
          <a:spcPct val="0"/>
        </a:spcBef>
        <a:buNone/>
        <a:defRPr sz="5333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121917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0" y="0"/>
            <a:ext cx="12192000" cy="595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00"/>
          </a:p>
        </p:txBody>
      </p:sp>
      <p:sp>
        <p:nvSpPr>
          <p:cNvPr id="7" name="Rubrik 6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2030511"/>
          </a:xfrm>
        </p:spPr>
        <p:txBody>
          <a:bodyPr>
            <a:noAutofit/>
          </a:bodyPr>
          <a:lstStyle/>
          <a:p>
            <a:pPr lvl="0" algn="l"/>
            <a:r>
              <a:rPr lang="sv-SE" sz="4800" dirty="0">
                <a:solidFill>
                  <a:schemeClr val="bg1"/>
                </a:solidFill>
              </a:rPr>
              <a:t>RSG hållbar utveckling</a:t>
            </a: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Översiktlig handlingsplan för 2023-2025</a:t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>Cirkulära materialflöden av förkläden och hjälpmedel</a:t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3200" dirty="0">
                <a:solidFill>
                  <a:schemeClr val="bg1"/>
                </a:solidFill>
              </a:rPr>
              <a:t/>
            </a:r>
            <a:br>
              <a:rPr lang="sv-SE" sz="3200" dirty="0">
                <a:solidFill>
                  <a:schemeClr val="bg1"/>
                </a:solidFill>
              </a:rPr>
            </a:br>
            <a:r>
              <a:rPr lang="sv-SE" sz="1400" dirty="0">
                <a:solidFill>
                  <a:schemeClr val="bg1"/>
                </a:solidFill>
              </a:rPr>
              <a:t>Uppdaterad: </a:t>
            </a:r>
            <a:r>
              <a:rPr lang="sv-SE" sz="1400" dirty="0" smtClean="0">
                <a:solidFill>
                  <a:schemeClr val="bg1"/>
                </a:solidFill>
              </a:rPr>
              <a:t>2024-03-08</a:t>
            </a:r>
            <a:endParaRPr lang="sv-S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64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311971"/>
              </p:ext>
            </p:extLst>
          </p:nvPr>
        </p:nvGraphicFramePr>
        <p:xfrm>
          <a:off x="0" y="2"/>
          <a:ext cx="12192001" cy="298173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17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6440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3503620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1124056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5922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4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Cirkulära materialflöden av förkläden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Ta fram en bild över nuläge – logistikflöden, befintliga avtal, </a:t>
                      </a:r>
                      <a:r>
                        <a:rPr lang="sv-SE" sz="1300" kern="1200" baseline="0" dirty="0" err="1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spendanalys</a:t>
                      </a: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, konsekvensbedömning </a:t>
                      </a:r>
                      <a:r>
                        <a:rPr lang="sv-SE" sz="1300" kern="1200" baseline="0" dirty="0" err="1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etc</a:t>
                      </a:r>
                      <a:endParaRPr lang="sv-SE" sz="1300" kern="1200" baseline="0" dirty="0">
                        <a:solidFill>
                          <a:schemeClr val="dk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+mj-lt"/>
                        </a:rPr>
                        <a:t>Nulägesanalys inklusive konsekvensbedömning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953">
                <a:tc>
                  <a:txBody>
                    <a:bodyPr/>
                    <a:lstStyle/>
                    <a:p>
                      <a:endParaRPr lang="sv-SE" sz="1300" kern="1200" baseline="0" dirty="0">
                        <a:solidFill>
                          <a:schemeClr val="dk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Välj </a:t>
                      </a:r>
                      <a:r>
                        <a:rPr lang="sv-SE" sz="1300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pilotområde</a:t>
                      </a:r>
                      <a:endParaRPr lang="sv-SE" sz="1300" kern="1200" baseline="0" dirty="0">
                        <a:solidFill>
                          <a:schemeClr val="dk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Verksamhet är utvald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953">
                <a:tc>
                  <a:txBody>
                    <a:bodyPr/>
                    <a:lstStyle/>
                    <a:p>
                      <a:pPr lvl="0"/>
                      <a:endParaRPr lang="sv-SE" sz="1300" kern="1200" baseline="0" dirty="0">
                        <a:solidFill>
                          <a:schemeClr val="dk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dirty="0">
                          <a:latin typeface="+mj-lt"/>
                        </a:rPr>
                        <a:t>Intressentdialog</a:t>
                      </a:r>
                      <a:r>
                        <a:rPr lang="sv-SE" sz="1300" baseline="0" dirty="0">
                          <a:latin typeface="+mj-lt"/>
                        </a:rPr>
                        <a:t> och </a:t>
                      </a:r>
                      <a:r>
                        <a:rPr lang="sv-SE" sz="1300" baseline="0" dirty="0" smtClean="0">
                          <a:latin typeface="+mj-lt"/>
                        </a:rPr>
                        <a:t>förankring</a:t>
                      </a:r>
                      <a:endParaRPr lang="sv-SE" sz="1300" kern="1200" baseline="0" dirty="0">
                        <a:solidFill>
                          <a:schemeClr val="dk1"/>
                        </a:solidFill>
                        <a:latin typeface="+mj-lt"/>
                        <a:ea typeface="Bryant Regular"/>
                        <a:cs typeface="Bryant Regular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Dialog genomförd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447">
                <a:tc>
                  <a:txBody>
                    <a:bodyPr/>
                    <a:lstStyle/>
                    <a:p>
                      <a:endParaRPr lang="sv-SE" sz="130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kern="1200" baseline="0" dirty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Undersök möjligheten att samupphandla tjänsten cirkulära förkläden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300" b="0" i="0" dirty="0">
                          <a:solidFill>
                            <a:srgbClr val="393939"/>
                          </a:solidFill>
                          <a:effectLst/>
                          <a:latin typeface="+mj-lt"/>
                        </a:rPr>
                        <a:t>Plan för upphandling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300" b="0" i="1" dirty="0">
                        <a:solidFill>
                          <a:srgbClr val="393939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953">
                <a:tc>
                  <a:txBody>
                    <a:bodyPr/>
                    <a:lstStyle/>
                    <a:p>
                      <a:endParaRPr lang="sv-SE" sz="130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+mj-lt"/>
                        </a:rPr>
                        <a:t>Genomför pilotprojekt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Pilotprojekt genomfört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697"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dirty="0">
                          <a:latin typeface="+mj-lt"/>
                        </a:rPr>
                        <a:t>Följa upp och kommunicera pilotprojekt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Uppföljt</a:t>
                      </a:r>
                      <a:r>
                        <a:rPr lang="sv-SE" sz="13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pilotprojekt</a:t>
                      </a:r>
                      <a:endParaRPr lang="sv-SE" sz="13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b="0" i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347866"/>
                  </a:ext>
                </a:extLst>
              </a:tr>
            </a:tbl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444315" y="3508537"/>
            <a:ext cx="5232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+mj-lt"/>
              </a:rPr>
              <a:t>Status 2024-01-18: Projektet är pausat i väntan på upphandling som görs av Region Stockholm</a:t>
            </a:r>
          </a:p>
        </p:txBody>
      </p:sp>
    </p:spTree>
    <p:extLst>
      <p:ext uri="{BB962C8B-B14F-4D97-AF65-F5344CB8AC3E}">
        <p14:creationId xmlns:p14="http://schemas.microsoft.com/office/powerpoint/2010/main" val="247076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ell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856634"/>
              </p:ext>
            </p:extLst>
          </p:nvPr>
        </p:nvGraphicFramePr>
        <p:xfrm>
          <a:off x="0" y="-61888"/>
          <a:ext cx="12192001" cy="282099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17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6440">
                  <a:extLst>
                    <a:ext uri="{9D8B030D-6E8A-4147-A177-3AD203B41FA5}">
                      <a16:colId xmlns:a16="http://schemas.microsoft.com/office/drawing/2014/main" val="1830092349"/>
                    </a:ext>
                  </a:extLst>
                </a:gridCol>
                <a:gridCol w="3503620">
                  <a:extLst>
                    <a:ext uri="{9D8B030D-6E8A-4147-A177-3AD203B41FA5}">
                      <a16:colId xmlns:a16="http://schemas.microsoft.com/office/drawing/2014/main" val="2606121942"/>
                    </a:ext>
                  </a:extLst>
                </a:gridCol>
                <a:gridCol w="1124056">
                  <a:extLst>
                    <a:ext uri="{9D8B030D-6E8A-4147-A177-3AD203B41FA5}">
                      <a16:colId xmlns:a16="http://schemas.microsoft.com/office/drawing/2014/main" val="3795709679"/>
                    </a:ext>
                  </a:extLst>
                </a:gridCol>
              </a:tblGrid>
              <a:tr h="62321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/>
                        <a:t>Prioriterat område </a:t>
                      </a:r>
                      <a:br>
                        <a:rPr lang="sv-SE" sz="1600" dirty="0"/>
                      </a:br>
                      <a:r>
                        <a:rPr lang="sv-SE" sz="1600" dirty="0"/>
                        <a:t>och patientlöften</a:t>
                      </a:r>
                      <a:endParaRPr lang="sv-SE" sz="1600" dirty="0">
                        <a:latin typeface="+mj-lt"/>
                      </a:endParaRP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Aktiviteter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Uppföljning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600" b="1" kern="1200" dirty="0">
                          <a:solidFill>
                            <a:schemeClr val="lt1"/>
                          </a:solidFill>
                          <a:latin typeface="Arial"/>
                          <a:ea typeface="Bryant Regular"/>
                          <a:cs typeface="Bryant Regular"/>
                        </a:rPr>
                        <a:t>Status</a:t>
                      </a:r>
                    </a:p>
                  </a:txBody>
                  <a:tcPr marL="121920" marR="121920" marT="60960" marB="6096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732">
                <a:tc>
                  <a:txBody>
                    <a:bodyPr/>
                    <a:lstStyle/>
                    <a:p>
                      <a:r>
                        <a:rPr lang="sv-SE" sz="1300" i="0" kern="1200" baseline="0" dirty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Öka återanvändningen av hjälpmedel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300" i="0" kern="1200" baseline="0" dirty="0">
                          <a:solidFill>
                            <a:schemeClr val="dk1"/>
                          </a:solidFill>
                          <a:latin typeface="+mj-lt"/>
                          <a:ea typeface="Bryant Regular"/>
                          <a:cs typeface="Bryant Regular"/>
                        </a:rPr>
                        <a:t>Identifiera gemensamma produkter som inte återanvänds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i="0" dirty="0">
                          <a:latin typeface="+mj-lt"/>
                        </a:rPr>
                        <a:t>Produkter</a:t>
                      </a:r>
                      <a:r>
                        <a:rPr lang="sv-SE" sz="1300" i="0" baseline="0" dirty="0">
                          <a:latin typeface="+mj-lt"/>
                        </a:rPr>
                        <a:t> är utvalda</a:t>
                      </a:r>
                      <a:endParaRPr lang="sv-SE" sz="1300" i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30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732">
                <a:tc>
                  <a:txBody>
                    <a:bodyPr/>
                    <a:lstStyle/>
                    <a:p>
                      <a:endParaRPr lang="sv-SE" sz="1300" i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Öka vår kunskap om</a:t>
                      </a:r>
                      <a:r>
                        <a:rPr lang="sv-SE" sz="13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vilka utmaningar och möjligheter som finns för att öka återanvändningen</a:t>
                      </a:r>
                      <a:endParaRPr lang="sv-SE" sz="13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Genomförda</a:t>
                      </a:r>
                      <a:r>
                        <a:rPr lang="sv-SE" sz="1300" b="0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dialoger</a:t>
                      </a:r>
                      <a:endParaRPr lang="sv-SE" sz="1300" b="0" i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693">
                <a:tc>
                  <a:txBody>
                    <a:bodyPr/>
                    <a:lstStyle/>
                    <a:p>
                      <a:pPr lvl="0"/>
                      <a:endParaRPr lang="sv-SE" sz="1300" b="0" i="0" baseline="0" dirty="0"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Avgränsning av vilka hjälpmedel vi går vidare med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300" b="0" i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Produkter är utvalda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432">
                <a:tc>
                  <a:txBody>
                    <a:bodyPr/>
                    <a:lstStyle/>
                    <a:p>
                      <a:endParaRPr lang="sv-SE" sz="130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r>
                        <a:rPr lang="sv-SE" sz="1300" b="0" i="0" dirty="0">
                          <a:solidFill>
                            <a:srgbClr val="393939"/>
                          </a:solidFill>
                          <a:effectLst/>
                          <a:latin typeface="+mj-lt"/>
                        </a:rPr>
                        <a:t>Ta fram en plan för det fortsatta arbetet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300" b="0" i="0" dirty="0">
                        <a:solidFill>
                          <a:srgbClr val="393939"/>
                        </a:solidFill>
                        <a:effectLst/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anose="020B0604020202020204" pitchFamily="34" charset="0"/>
                        <a:buNone/>
                      </a:pPr>
                      <a:endParaRPr lang="sv-SE" sz="1200" b="0" i="1" dirty="0">
                        <a:solidFill>
                          <a:srgbClr val="393939"/>
                        </a:solidFill>
                        <a:effectLst/>
                        <a:latin typeface="+mn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187"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3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300" b="0" i="0" kern="1200" dirty="0">
                          <a:solidFill>
                            <a:srgbClr val="393939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Genomför och följ upp</a:t>
                      </a: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Rektangel 1"/>
          <p:cNvSpPr/>
          <p:nvPr/>
        </p:nvSpPr>
        <p:spPr>
          <a:xfrm>
            <a:off x="457650" y="3349154"/>
            <a:ext cx="99548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393939"/>
                </a:solidFill>
                <a:latin typeface="+mj-lt"/>
              </a:rPr>
              <a:t>Utredning är genomförd inom Sydöstra sjukvårdsregionen och utfallet visar att vi generellt har mycket hög grad </a:t>
            </a:r>
            <a:r>
              <a:rPr lang="sv-SE" dirty="0" smtClean="0">
                <a:solidFill>
                  <a:srgbClr val="393939"/>
                </a:solidFill>
                <a:latin typeface="+mj-lt"/>
              </a:rPr>
              <a:t>av</a:t>
            </a:r>
            <a:r>
              <a:rPr lang="sv-SE" dirty="0" smtClean="0">
                <a:solidFill>
                  <a:srgbClr val="393939"/>
                </a:solidFill>
                <a:latin typeface="+mj-lt"/>
              </a:rPr>
              <a:t> återanvändning. </a:t>
            </a:r>
            <a:r>
              <a:rPr lang="sv-SE" dirty="0">
                <a:solidFill>
                  <a:srgbClr val="393939"/>
                </a:solidFill>
                <a:latin typeface="+mj-lt"/>
              </a:rPr>
              <a:t>Förbättringspotential ligger i att säkra reservdelar efter avtalstid och att kunna </a:t>
            </a:r>
            <a:r>
              <a:rPr lang="sv-SE" dirty="0" smtClean="0">
                <a:solidFill>
                  <a:srgbClr val="393939"/>
                </a:solidFill>
                <a:latin typeface="+mj-lt"/>
              </a:rPr>
              <a:t>förlänga </a:t>
            </a:r>
            <a:r>
              <a:rPr lang="sv-SE" dirty="0">
                <a:solidFill>
                  <a:srgbClr val="393939"/>
                </a:solidFill>
                <a:latin typeface="+mj-lt"/>
              </a:rPr>
              <a:t>livslängden på hjälpmedel. Gemensamt beslut att inte rekommendera fortsatt arbete kring hjälpmedel.</a:t>
            </a:r>
          </a:p>
        </p:txBody>
      </p:sp>
    </p:spTree>
    <p:extLst>
      <p:ext uri="{BB962C8B-B14F-4D97-AF65-F5344CB8AC3E}">
        <p14:creationId xmlns:p14="http://schemas.microsoft.com/office/powerpoint/2010/main" val="150860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252DD8-E15D-4AD1-AE43-ED1B5150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Resultat</a:t>
            </a:r>
            <a:r>
              <a:rPr lang="sv-SE" sz="4000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EF301C-865D-4165-8232-E2BCDA809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Minskad sårbarhet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Resurseffektivitet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Skapa stolthet och engagemang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Minskad klimatpåverkan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Invånarnas förtroende för vår hantering av resurser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800" dirty="0"/>
              <a:t>Ansvarsfull användning av skattemedel</a:t>
            </a:r>
          </a:p>
        </p:txBody>
      </p:sp>
    </p:spTree>
    <p:extLst>
      <p:ext uri="{BB962C8B-B14F-4D97-AF65-F5344CB8AC3E}">
        <p14:creationId xmlns:p14="http://schemas.microsoft.com/office/powerpoint/2010/main" val="71457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A61D39-FADC-483C-B869-69E42A55D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/>
              <a:t>Utmaningar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134DDE-3533-4A29-A7E1-ED8912169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/>
              <a:t>Materialanvändning är den största klimatpåverkan i våra tre regioner. Inom utvalda fokusområden är det inte en överanvändning av produkter utan vi behöver arbeta med andra lösningar. Synpunkter från våra invånare om önskemål att lämna tillbaka hjälpmedel.</a:t>
            </a:r>
          </a:p>
          <a:p>
            <a:r>
              <a:rPr lang="sv-SE" sz="1800" dirty="0"/>
              <a:t>Utmaningar med behov av ledningsstöd: Behov av råvaror och cirkulära flöden för att kunna bedriva en långsiktigt hållbar vård.</a:t>
            </a:r>
          </a:p>
        </p:txBody>
      </p:sp>
    </p:spTree>
    <p:extLst>
      <p:ext uri="{BB962C8B-B14F-4D97-AF65-F5344CB8AC3E}">
        <p14:creationId xmlns:p14="http://schemas.microsoft.com/office/powerpoint/2010/main" val="21021841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.4T0CfePk2DeL4EzvGU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sw4oRVLjkeb33J03BQTYg"/>
</p:tagLst>
</file>

<file path=ppt/theme/theme1.xml><?xml version="1.0" encoding="utf-8"?>
<a:theme xmlns:a="http://schemas.openxmlformats.org/drawingml/2006/main" name="1_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286</Words>
  <Application>Microsoft Office PowerPoint</Application>
  <PresentationFormat>Bredbild</PresentationFormat>
  <Paragraphs>44</Paragraphs>
  <Slides>5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2" baseType="lpstr">
      <vt:lpstr>Arial</vt:lpstr>
      <vt:lpstr>Bryant Regular</vt:lpstr>
      <vt:lpstr>Calibri</vt:lpstr>
      <vt:lpstr>Times New Roman</vt:lpstr>
      <vt:lpstr>Verdana</vt:lpstr>
      <vt:lpstr>1_Office-tema</vt:lpstr>
      <vt:lpstr>think-cell Slide</vt:lpstr>
      <vt:lpstr>RSG hållbar utveckling  Översiktlig handlingsplan för 2023-2025 Cirkulära materialflöden av förkläden och hjälpmedel  Uppdaterad: 2024-03-08</vt:lpstr>
      <vt:lpstr>PowerPoint-presentation</vt:lpstr>
      <vt:lpstr>PowerPoint-presentation</vt:lpstr>
      <vt:lpstr>Resultat </vt:lpstr>
      <vt:lpstr>Utmaningar</vt:lpstr>
    </vt:vector>
  </TitlesOfParts>
  <Company>Landstinget i Kalmar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Minich Karlsson</dc:creator>
  <cp:lastModifiedBy>Thålin Conny</cp:lastModifiedBy>
  <cp:revision>112</cp:revision>
  <dcterms:created xsi:type="dcterms:W3CDTF">2020-10-30T06:43:58Z</dcterms:created>
  <dcterms:modified xsi:type="dcterms:W3CDTF">2024-03-08T14:21:48Z</dcterms:modified>
</cp:coreProperties>
</file>