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28" r:id="rId2"/>
    <p:sldId id="330" r:id="rId3"/>
    <p:sldId id="339" r:id="rId4"/>
    <p:sldId id="340" r:id="rId5"/>
    <p:sldId id="342" r:id="rId6"/>
    <p:sldId id="341" r:id="rId7"/>
    <p:sldId id="336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just format 2 - Dekorfär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64" autoAdjust="0"/>
    <p:restoredTop sz="96357" autoAdjust="0"/>
  </p:normalViewPr>
  <p:slideViewPr>
    <p:cSldViewPr snapToGrid="0">
      <p:cViewPr varScale="1">
        <p:scale>
          <a:sx n="95" d="100"/>
          <a:sy n="95" d="100"/>
        </p:scale>
        <p:origin x="62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EA18D-0120-4422-A1F3-FD346E576CD9}" type="datetimeFigureOut">
              <a:rPr lang="sv-SE" smtClean="0"/>
              <a:t>2025-06-03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82B77-8D35-43CB-A246-DEDF706A76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5115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5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</a:t>
            </a:r>
          </a:p>
        </p:txBody>
      </p:sp>
    </p:spTree>
    <p:extLst>
      <p:ext uri="{BB962C8B-B14F-4D97-AF65-F5344CB8AC3E}">
        <p14:creationId xmlns:p14="http://schemas.microsoft.com/office/powerpoint/2010/main" val="263972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63" y="1623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4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63" y="1623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0979" y="419359"/>
            <a:ext cx="11393620" cy="325159"/>
          </a:xfrm>
        </p:spPr>
        <p:txBody>
          <a:bodyPr/>
          <a:lstStyle>
            <a:lvl1pPr>
              <a:lnSpc>
                <a:spcPts val="2449"/>
              </a:lnSpc>
              <a:defRPr sz="2245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/>
          </p:nvPr>
        </p:nvSpPr>
        <p:spPr>
          <a:xfrm>
            <a:off x="400979" y="1169457"/>
            <a:ext cx="11393620" cy="1593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9"/>
            <p:custDataLst>
              <p:tags r:id="rId3"/>
            </p:custDataLst>
          </p:nvPr>
        </p:nvSpPr>
        <p:spPr>
          <a:xfrm>
            <a:off x="399119" y="799153"/>
            <a:ext cx="9641736" cy="2827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1837" i="0" dirty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  <p:custDataLst>
              <p:tags r:id="rId4"/>
            </p:custDataLst>
          </p:nvPr>
        </p:nvSpPr>
        <p:spPr>
          <a:xfrm>
            <a:off x="399563" y="5902245"/>
            <a:ext cx="11577916" cy="510219"/>
          </a:xfrm>
        </p:spPr>
        <p:txBody>
          <a:bodyPr anchor="b" anchorCtr="0"/>
          <a:lstStyle>
            <a:lvl1pPr marL="0" indent="0" defTabSz="639708">
              <a:lnSpc>
                <a:spcPts val="919"/>
              </a:lnSpc>
              <a:spcAft>
                <a:spcPts val="0"/>
              </a:spcAft>
              <a:buNone/>
              <a:tabLst>
                <a:tab pos="479376" algn="r"/>
                <a:tab pos="639708" algn="l"/>
              </a:tabLst>
              <a:defRPr sz="102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Not:	xxxxxx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*	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Källa:	</a:t>
            </a:r>
            <a:r>
              <a:rPr lang="sv-SE" sz="1020" dirty="0" err="1">
                <a:ea typeface="Verdana" pitchFamily="34" charset="0"/>
                <a:cs typeface="Verdana" pitchFamily="34" charset="0"/>
              </a:rPr>
              <a:t>xxxx</a:t>
            </a:r>
            <a:endParaRPr lang="sv-SE" sz="102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latshållare för bildnummer 5"/>
          <p:cNvSpPr txBox="1">
            <a:spLocks/>
          </p:cNvSpPr>
          <p:nvPr userDrawn="1"/>
        </p:nvSpPr>
        <p:spPr>
          <a:xfrm>
            <a:off x="11136641" y="6533748"/>
            <a:ext cx="720000" cy="108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sv-SE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6C602A-63EE-46CF-AAA0-57BFED8B59D2}" type="slidenum">
              <a:rPr lang="en-GB" sz="800" smtClean="0">
                <a:solidFill>
                  <a:srgbClr val="FFFFFF"/>
                </a:solidFill>
              </a:rPr>
              <a:pPr/>
              <a:t>‹#›</a:t>
            </a:fld>
            <a:endParaRPr lang="en-GB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609600" y="6308726"/>
            <a:ext cx="2844800" cy="4127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36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1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/>
              <a:t>Klicka här för att lägg till en </a:t>
            </a:r>
            <a:r>
              <a:rPr lang="sv-SE" dirty="0" err="1"/>
              <a:t>helsidebild</a:t>
            </a:r>
            <a:endParaRPr lang="sv-SE" dirty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391615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87645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29912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3432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736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09600" y="2276874"/>
            <a:ext cx="10972800" cy="374441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75536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92342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3392" y="1028733"/>
            <a:ext cx="537659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548682"/>
            <a:ext cx="5384800" cy="537659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353641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-1500"/>
            <a:ext cx="12192599" cy="6859499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0 h 6858000"/>
              <a:gd name="connsiteX0" fmla="*/ 0 w 12201525"/>
              <a:gd name="connsiteY0" fmla="*/ 0 h 6858000"/>
              <a:gd name="connsiteX1" fmla="*/ 12191999 w 12201525"/>
              <a:gd name="connsiteY1" fmla="*/ 0 h 6858000"/>
              <a:gd name="connsiteX2" fmla="*/ 12201525 w 12201525"/>
              <a:gd name="connsiteY2" fmla="*/ 3552825 h 6858000"/>
              <a:gd name="connsiteX3" fmla="*/ 12191999 w 12201525"/>
              <a:gd name="connsiteY3" fmla="*/ 6858000 h 6858000"/>
              <a:gd name="connsiteX4" fmla="*/ 0 w 12201525"/>
              <a:gd name="connsiteY4" fmla="*/ 6858000 h 6858000"/>
              <a:gd name="connsiteX5" fmla="*/ 0 w 12201525"/>
              <a:gd name="connsiteY5" fmla="*/ 0 h 6858000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27742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1498 h 6859498"/>
              <a:gd name="connsiteX1" fmla="*/ 9133121 w 12201525"/>
              <a:gd name="connsiteY1" fmla="*/ 0 h 6859498"/>
              <a:gd name="connsiteX2" fmla="*/ 12201525 w 12201525"/>
              <a:gd name="connsiteY2" fmla="*/ 3554323 h 6859498"/>
              <a:gd name="connsiteX3" fmla="*/ 12191999 w 12201525"/>
              <a:gd name="connsiteY3" fmla="*/ 6859498 h 6859498"/>
              <a:gd name="connsiteX4" fmla="*/ 0 w 12201525"/>
              <a:gd name="connsiteY4" fmla="*/ 6859498 h 6859498"/>
              <a:gd name="connsiteX5" fmla="*/ 0 w 12201525"/>
              <a:gd name="connsiteY5" fmla="*/ 1498 h 6859498"/>
              <a:gd name="connsiteX0" fmla="*/ 0 w 12196930"/>
              <a:gd name="connsiteY0" fmla="*/ 1498 h 6859498"/>
              <a:gd name="connsiteX1" fmla="*/ 9133121 w 12196930"/>
              <a:gd name="connsiteY1" fmla="*/ 0 h 6859498"/>
              <a:gd name="connsiteX2" fmla="*/ 12196930 w 12196930"/>
              <a:gd name="connsiteY2" fmla="*/ 3549728 h 6859498"/>
              <a:gd name="connsiteX3" fmla="*/ 12191999 w 12196930"/>
              <a:gd name="connsiteY3" fmla="*/ 6859498 h 6859498"/>
              <a:gd name="connsiteX4" fmla="*/ 0 w 12196930"/>
              <a:gd name="connsiteY4" fmla="*/ 6859498 h 6859498"/>
              <a:gd name="connsiteX5" fmla="*/ 0 w 12196930"/>
              <a:gd name="connsiteY5" fmla="*/ 1498 h 6859498"/>
              <a:gd name="connsiteX0" fmla="*/ 0 w 12192599"/>
              <a:gd name="connsiteY0" fmla="*/ 1498 h 6859498"/>
              <a:gd name="connsiteX1" fmla="*/ 9133121 w 12192599"/>
              <a:gd name="connsiteY1" fmla="*/ 0 h 6859498"/>
              <a:gd name="connsiteX2" fmla="*/ 12187740 w 12192599"/>
              <a:gd name="connsiteY2" fmla="*/ 3549728 h 6859498"/>
              <a:gd name="connsiteX3" fmla="*/ 12191999 w 12192599"/>
              <a:gd name="connsiteY3" fmla="*/ 6859498 h 6859498"/>
              <a:gd name="connsiteX4" fmla="*/ 0 w 12192599"/>
              <a:gd name="connsiteY4" fmla="*/ 6859498 h 6859498"/>
              <a:gd name="connsiteX5" fmla="*/ 0 w 12192599"/>
              <a:gd name="connsiteY5" fmla="*/ 1498 h 68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599" h="6859498">
                <a:moveTo>
                  <a:pt x="0" y="1498"/>
                </a:moveTo>
                <a:lnTo>
                  <a:pt x="9133121" y="0"/>
                </a:lnTo>
                <a:cubicBezTo>
                  <a:pt x="10941201" y="1093691"/>
                  <a:pt x="11816297" y="2559984"/>
                  <a:pt x="12187740" y="3549728"/>
                </a:cubicBezTo>
                <a:cubicBezTo>
                  <a:pt x="12184565" y="4651453"/>
                  <a:pt x="12195174" y="5757773"/>
                  <a:pt x="12191999" y="6859498"/>
                </a:cubicBezTo>
                <a:lnTo>
                  <a:pt x="0" y="6859498"/>
                </a:lnTo>
                <a:lnTo>
                  <a:pt x="0" y="1498"/>
                </a:lnTo>
                <a:close/>
              </a:path>
            </a:pathLst>
          </a:custGeom>
        </p:spPr>
        <p:txBody>
          <a:bodyPr/>
          <a:lstStyle>
            <a:lvl1pPr marL="30162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49"/>
            <a:ext cx="9608400" cy="1310851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defTabSz="914377">
              <a:defRPr/>
            </a:pPr>
            <a:fld id="{4B42D259-ACB8-4FD1-AC0F-9CAC8F5E07E0}" type="datetimeFigureOut">
              <a:rPr lang="sv-SE" sz="1200" smtClean="0">
                <a:solidFill>
                  <a:prstClr val="black"/>
                </a:solidFill>
                <a:latin typeface="Arial"/>
              </a:rPr>
              <a:pPr defTabSz="914377">
                <a:defRPr/>
              </a:pPr>
              <a:t>2025-06-03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ctr" defTabSz="914377">
              <a:defRPr/>
            </a:pPr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 defTabSz="914377">
              <a:defRPr/>
            </a:pPr>
            <a:fld id="{34C9B0E5-37D7-412E-A162-6A236BADC197}" type="slidenum">
              <a:rPr lang="sv-SE" sz="1200" smtClean="0">
                <a:solidFill>
                  <a:prstClr val="black"/>
                </a:solidFill>
                <a:latin typeface="Arial"/>
              </a:rPr>
              <a:pPr algn="r" defTabSz="914377">
                <a:defRPr/>
              </a:pPr>
              <a:t>‹#›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9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59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2276874"/>
            <a:ext cx="10972800" cy="3744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Klicka här för att ändra texten</a:t>
            </a:r>
          </a:p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6269121"/>
            <a:ext cx="1376603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310" y="6173100"/>
            <a:ext cx="1035791" cy="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352" y="6269121"/>
            <a:ext cx="1514267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1" y="5858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sz="2400">
              <a:solidFill>
                <a:srgbClr val="363636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269924" y="1118585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5269924" y="1842484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638239" y="6365068"/>
            <a:ext cx="2289409" cy="297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333" dirty="0">
                <a:solidFill>
                  <a:srgbClr val="363636"/>
                </a:solidFill>
                <a:latin typeface="Arial"/>
              </a:rPr>
              <a:t>Sydöstra sjukvårdsregionen</a:t>
            </a:r>
            <a:endParaRPr lang="sv-SE" sz="1467" dirty="0">
              <a:solidFill>
                <a:srgbClr val="36363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67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spcBef>
          <a:spcPct val="0"/>
        </a:spcBef>
        <a:buNone/>
        <a:defRPr sz="5333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121917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s://sydostrasjukvardsregionen.se/regionsjukvardsledningen/processtod-och-mallar/handlingsplan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12192000" cy="595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2030511"/>
          </a:xfrm>
        </p:spPr>
        <p:txBody>
          <a:bodyPr>
            <a:noAutofit/>
          </a:bodyPr>
          <a:lstStyle/>
          <a:p>
            <a:pPr lvl="0" algn="l"/>
            <a:r>
              <a:rPr lang="sv-SE" sz="4800" dirty="0" smtClean="0">
                <a:solidFill>
                  <a:schemeClr val="bg1"/>
                </a:solidFill>
              </a:rPr>
              <a:t>RPO Kirurgi och plastikkirurgi</a:t>
            </a:r>
            <a:r>
              <a:rPr lang="sv-SE" sz="3200" dirty="0">
                <a:solidFill>
                  <a:schemeClr val="bg1"/>
                </a:solidFill>
              </a:rPr>
              <a:t/>
            </a: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/>
            </a: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 smtClean="0">
                <a:solidFill>
                  <a:schemeClr val="bg1"/>
                </a:solidFill>
              </a:rPr>
              <a:t>Översiktlig </a:t>
            </a:r>
            <a:r>
              <a:rPr lang="sv-SE" sz="3200" dirty="0">
                <a:solidFill>
                  <a:schemeClr val="bg1"/>
                </a:solidFill>
              </a:rPr>
              <a:t>handlingsplan </a:t>
            </a:r>
            <a:r>
              <a:rPr lang="sv-SE" sz="3200" dirty="0" smtClean="0">
                <a:solidFill>
                  <a:schemeClr val="bg1"/>
                </a:solidFill>
              </a:rPr>
              <a:t>för 2025</a:t>
            </a:r>
            <a:br>
              <a:rPr lang="sv-SE" sz="3200" dirty="0" smtClean="0">
                <a:solidFill>
                  <a:schemeClr val="bg1"/>
                </a:solidFill>
              </a:rPr>
            </a:br>
            <a:r>
              <a:rPr lang="sv-SE" sz="3200" dirty="0" smtClean="0">
                <a:solidFill>
                  <a:schemeClr val="bg1"/>
                </a:solidFill>
              </a:rPr>
              <a:t/>
            </a:r>
            <a:br>
              <a:rPr lang="sv-SE" sz="3200" dirty="0" smtClean="0">
                <a:solidFill>
                  <a:schemeClr val="bg1"/>
                </a:solidFill>
              </a:rPr>
            </a:br>
            <a:r>
              <a:rPr lang="sv-SE" sz="1400" dirty="0" smtClean="0">
                <a:solidFill>
                  <a:schemeClr val="bg1"/>
                </a:solidFill>
              </a:rPr>
              <a:t>Uppdaterad: 2025-06-02</a:t>
            </a:r>
            <a:endParaRPr lang="sv-S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4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66CE8D-B958-435E-8F94-2AB6E1341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Instruktioner</a:t>
            </a:r>
            <a:endParaRPr lang="sv-SE" sz="32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2B14E13-E404-44D3-B4CC-5802DAE15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71734"/>
            <a:ext cx="10972800" cy="3987020"/>
          </a:xfrm>
        </p:spPr>
        <p:txBody>
          <a:bodyPr>
            <a:normAutofit fontScale="92500" lnSpcReduction="10000"/>
          </a:bodyPr>
          <a:lstStyle/>
          <a:p>
            <a:r>
              <a:rPr lang="sv-SE" sz="2000" dirty="0" smtClean="0"/>
              <a:t>Den översiktliga handlingsplanen är en levande lägesbild som används i dialog för kontinuerlig planering, uppföljning och rapportering.</a:t>
            </a: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 smtClean="0"/>
              <a:t>Nationellt insatsområde: </a:t>
            </a:r>
            <a:r>
              <a:rPr lang="sv-SE" sz="2000" dirty="0" smtClean="0"/>
              <a:t>insatsområden från NPO </a:t>
            </a:r>
            <a:r>
              <a:rPr lang="sv-SE" sz="2000" dirty="0"/>
              <a:t>verksamhetsplan. Lämnas tom i de fall </a:t>
            </a:r>
            <a:r>
              <a:rPr lang="sv-SE" sz="2000" dirty="0" smtClean="0"/>
              <a:t>RPO/RSG:s </a:t>
            </a:r>
            <a:r>
              <a:rPr lang="sv-SE" sz="2000" dirty="0"/>
              <a:t>prioriterade område inte utgår från nationellt insatsområde</a:t>
            </a:r>
            <a:endParaRPr lang="sv-SE" sz="1467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 smtClean="0"/>
              <a:t>Prioriterat område och patientlöfte:</a:t>
            </a:r>
            <a:r>
              <a:rPr lang="sv-SE" sz="2000" dirty="0" smtClean="0"/>
              <a:t> RPO/RSG:s prioriterade områden kopplade till sjukvårdsregionens patientlöften</a:t>
            </a: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 smtClean="0"/>
              <a:t>Aktiviteter:</a:t>
            </a:r>
            <a:r>
              <a:rPr lang="sv-SE" sz="2000" dirty="0" smtClean="0"/>
              <a:t> ange hur det sjukvårdsregionala arbetet bedrivs, tidplan och samverkan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 smtClean="0"/>
              <a:t>Uppföljning:</a:t>
            </a:r>
            <a:r>
              <a:rPr lang="sv-SE" sz="2000" dirty="0" smtClean="0"/>
              <a:t> ange metod, kvalitetsindikatorer, </a:t>
            </a:r>
            <a:r>
              <a:rPr lang="sv-SE" sz="2000" dirty="0" err="1" smtClean="0"/>
              <a:t>målvärden</a:t>
            </a:r>
            <a:r>
              <a:rPr lang="sv-SE" sz="2000" dirty="0" smtClean="0"/>
              <a:t> och resultat</a:t>
            </a: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 smtClean="0"/>
              <a:t>Status:</a:t>
            </a:r>
            <a:r>
              <a:rPr lang="sv-SE" sz="2000" dirty="0" smtClean="0"/>
              <a:t> ange om arbetet går enligt plan (grön), pågår med mindre problem (gul), </a:t>
            </a:r>
            <a:br>
              <a:rPr lang="sv-SE" sz="2000" dirty="0" smtClean="0"/>
            </a:br>
            <a:r>
              <a:rPr lang="sv-SE" sz="2000" dirty="0" smtClean="0"/>
              <a:t>har allvarliga problem (röd) eller är avslutat (kryssruta)</a:t>
            </a:r>
            <a:endParaRPr lang="sv-SE" sz="2000" dirty="0"/>
          </a:p>
          <a:p>
            <a:r>
              <a:rPr lang="sv-SE" sz="2000" dirty="0" smtClean="0"/>
              <a:t>Använd sidorna ”Resultat” och ”Utmaningar” för att kommentera resultat, utveckling, behov av samverkan eller ledningsstöd, framgångsfaktorer eller hinder för det sjukvårdsregionala samarbetet.</a:t>
            </a:r>
          </a:p>
          <a:p>
            <a:r>
              <a:rPr lang="sv-SE" sz="2000" dirty="0" smtClean="0">
                <a:hlinkClick r:id="rId2"/>
              </a:rPr>
              <a:t>Läs mer om handlingsplan på sjukvårdsregionens webbplats</a:t>
            </a:r>
            <a:endParaRPr lang="sv-SE" sz="2000" dirty="0"/>
          </a:p>
        </p:txBody>
      </p:sp>
      <p:grpSp>
        <p:nvGrpSpPr>
          <p:cNvPr id="8" name="Grupp 7"/>
          <p:cNvGrpSpPr/>
          <p:nvPr/>
        </p:nvGrpSpPr>
        <p:grpSpPr>
          <a:xfrm>
            <a:off x="10022415" y="4409837"/>
            <a:ext cx="1321225" cy="864933"/>
            <a:chOff x="9871586" y="4715666"/>
            <a:chExt cx="1321225" cy="864933"/>
          </a:xfrm>
        </p:grpSpPr>
        <p:pic>
          <p:nvPicPr>
            <p:cNvPr id="4" name="Bildobjekt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71586" y="4716002"/>
              <a:ext cx="285750" cy="285750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2655" y="4716002"/>
              <a:ext cx="285750" cy="285750"/>
            </a:xfrm>
            <a:prstGeom prst="rect">
              <a:avLst/>
            </a:prstGeom>
          </p:spPr>
        </p:pic>
        <p:pic>
          <p:nvPicPr>
            <p:cNvPr id="6" name="Bildobjekt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07061" y="5294849"/>
              <a:ext cx="285750" cy="285750"/>
            </a:xfrm>
            <a:prstGeom prst="rect">
              <a:avLst/>
            </a:prstGeom>
          </p:spPr>
        </p:pic>
        <p:pic>
          <p:nvPicPr>
            <p:cNvPr id="7" name="Bildobjekt 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95936" y="4715666"/>
              <a:ext cx="254000" cy="266700"/>
            </a:xfrm>
            <a:prstGeom prst="rect">
              <a:avLst/>
            </a:prstGeom>
          </p:spPr>
        </p:pic>
        <p:pic>
          <p:nvPicPr>
            <p:cNvPr id="9" name="Bildobjekt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80854" y="4716002"/>
              <a:ext cx="285750" cy="2857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0670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575440"/>
              </p:ext>
            </p:extLst>
          </p:nvPr>
        </p:nvGraphicFramePr>
        <p:xfrm>
          <a:off x="1" y="-58017"/>
          <a:ext cx="12191999" cy="702945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44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2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5049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801161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912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/>
                        <a:t>Prioriterat område </a:t>
                      </a:r>
                      <a:br>
                        <a:rPr lang="sv-SE" sz="1600" dirty="0" smtClean="0"/>
                      </a:br>
                      <a:r>
                        <a:rPr lang="sv-SE" sz="1600" dirty="0" smtClean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 smtClean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 smtClean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23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100" b="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Bröstreduktionsplastik</a:t>
                      </a:r>
                      <a:endParaRPr lang="sv-SE" sz="1100" b="0" baseline="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Jämlik vård</a:t>
                      </a:r>
                      <a:endParaRPr lang="sv-SE" sz="1100" baseline="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NAG: Q1 2023 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Kunskapsstöd: Behandlingsriktlinje för bröstreduktionsplastik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Fas: Förankring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Publicering:  Q1 2024</a:t>
                      </a:r>
                    </a:p>
                    <a:p>
                      <a:endParaRPr lang="sv-SE" sz="11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976">
                <a:tc>
                  <a:txBody>
                    <a:bodyPr/>
                    <a:lstStyle/>
                    <a:p>
                      <a:pPr lvl="0"/>
                      <a:r>
                        <a:rPr lang="sv-SE" sz="1100" kern="1200" dirty="0" err="1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Lipödem</a:t>
                      </a:r>
                      <a:endParaRPr lang="sv-SE" sz="1100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Jämlik vård</a:t>
                      </a:r>
                      <a:endParaRPr lang="sv-SE" sz="11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NAG: Q1 2023 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Slutrapport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Fas: Genomförande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Publicering:  Q3 2025</a:t>
                      </a:r>
                      <a:endParaRPr lang="sv-SE" sz="1100" b="0" i="1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5566">
                <a:tc>
                  <a:txBody>
                    <a:bodyPr/>
                    <a:lstStyle/>
                    <a:p>
                      <a:r>
                        <a:rPr lang="sv-SE" sz="1100" b="0" i="0" kern="12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Bröstrekonstruktion</a:t>
                      </a:r>
                      <a:r>
                        <a:rPr lang="sv-SE" sz="1100" b="0" i="0" kern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vid cancer</a:t>
                      </a:r>
                    </a:p>
                    <a:p>
                      <a:endParaRPr lang="sv-SE" sz="1100" b="0" i="0" kern="1200" baseline="0" dirty="0" smtClean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Uppdragsgivare: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NPO kirurgi och plastikkirurgi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NPO cancersjukdomar/RCC</a:t>
                      </a:r>
                    </a:p>
                    <a:p>
                      <a:endParaRPr lang="sv-SE" sz="1100" b="0" i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sv-SE" sz="1100" b="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Jämlik vård</a:t>
                      </a:r>
                      <a:endParaRPr lang="sv-SE" sz="1100" b="0" baseline="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Arbetsgrupp planeras att startas upp Q3 2025 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Kunskapsstöd: Behandlingsriktlinje/vårdprogram för bröstreduktionsplastik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Fas: Initiering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b="0" i="1" kern="1200" dirty="0">
                        <a:solidFill>
                          <a:srgbClr val="FF0000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944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100" b="0" i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Akut bukkirurgi för sköra äldre</a:t>
                      </a:r>
                      <a:endParaRPr lang="sv-SE" sz="1100" b="0" i="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Förbättrat</a:t>
                      </a:r>
                      <a:r>
                        <a:rPr lang="sv-SE" sz="11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sv-SE" sz="11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omhändertagande av sköra äldre.</a:t>
                      </a:r>
                      <a:endParaRPr lang="sv-SE" sz="11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NAG: Q1 2024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Kunskapsstöd: behandlingsriktlinje el vårdprogram för </a:t>
                      </a:r>
                      <a:r>
                        <a:rPr lang="sv-SE" sz="1100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Optimering av sköra äldre inför akut bukkirurgi </a:t>
                      </a:r>
                      <a:r>
                        <a:rPr lang="sv-SE" sz="1100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laparotomi</a:t>
                      </a:r>
                      <a:r>
                        <a:rPr lang="sv-SE" sz="1100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och laparoskopi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Fas: Granskningsrunda 1 nov 2025</a:t>
                      </a:r>
                      <a:endParaRPr lang="sv-SE" sz="1100" b="0" i="1" dirty="0">
                        <a:solidFill>
                          <a:srgbClr val="393939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Publicering: Q3 2026?</a:t>
                      </a:r>
                      <a:endParaRPr lang="sv-SE" sz="1100" b="0" i="1" dirty="0">
                        <a:solidFill>
                          <a:srgbClr val="393939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dirty="0">
                        <a:solidFill>
                          <a:srgbClr val="393939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9296">
                <a:tc>
                  <a:txBody>
                    <a:bodyPr/>
                    <a:lstStyle/>
                    <a:p>
                      <a:r>
                        <a:rPr lang="sv-SE" sz="1100" b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Kirurgi ljumskbråck</a:t>
                      </a:r>
                      <a:endParaRPr lang="sv-SE" sz="1100" b="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Jämlik vård</a:t>
                      </a:r>
                      <a:endParaRPr lang="sv-SE" sz="11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NAG: Q3 2023 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Kunskapsstöd: Behandlingsriktlinje el vårdprogram för ljumskbråck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Fas: Granskningsrunda 1 september 2025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SÖSR: </a:t>
                      </a:r>
                      <a:r>
                        <a:rPr lang="sv-SE" sz="1100" b="0" i="0" u="none" strike="noStrike" kern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Alla gör en sammanställning av kvalitetsindikatorer som gäller operationer av ljumskbråck ex. komplikationer, volymer vad gäller öppen v/s annan metod, vilka indikatorer som avgör operationsmetod, fördelning av olika operationsmetoder.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0" i="0" kern="1200" dirty="0" smtClean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0" i="1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Publicering:Q1/Q2 2026?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0" i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4" name="Bildobjekt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400" y="2860178"/>
            <a:ext cx="285750" cy="285750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5381" y="3948993"/>
            <a:ext cx="285750" cy="285750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5381" y="5318922"/>
            <a:ext cx="285750" cy="28575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5381" y="1002882"/>
            <a:ext cx="285750" cy="28575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5381" y="1948822"/>
            <a:ext cx="285750" cy="28575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5381" y="1618727"/>
            <a:ext cx="28575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5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76714"/>
              </p:ext>
            </p:extLst>
          </p:nvPr>
        </p:nvGraphicFramePr>
        <p:xfrm>
          <a:off x="1" y="2"/>
          <a:ext cx="12191999" cy="59825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44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2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5049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801161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811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+mj-lt"/>
                        </a:rPr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+mj-lt"/>
                        </a:rPr>
                        <a:t>Prioriterat område </a:t>
                      </a:r>
                      <a:br>
                        <a:rPr lang="sv-SE" sz="1600" dirty="0" smtClean="0">
                          <a:latin typeface="+mj-lt"/>
                        </a:rPr>
                      </a:br>
                      <a:r>
                        <a:rPr lang="sv-SE" sz="1600" dirty="0" smtClean="0">
                          <a:latin typeface="+mj-lt"/>
                        </a:rPr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Aktiviteter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Uppföljning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4849">
                <a:tc>
                  <a:txBody>
                    <a:bodyPr/>
                    <a:lstStyle/>
                    <a:p>
                      <a:r>
                        <a:rPr lang="sv-SE" sz="110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Proktologi</a:t>
                      </a:r>
                      <a:endParaRPr lang="sv-SE" sz="11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Jämlik vård</a:t>
                      </a:r>
                      <a:endParaRPr lang="sv-SE" sz="11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NAG Q3 2022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Kunskapsstöd: Vårdprogram </a:t>
                      </a:r>
                      <a:r>
                        <a:rPr kumimoji="0" lang="sv-SE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proktologi</a:t>
                      </a: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med 9 ingående områden, 7 av 9 är klara. 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Fas: Granskningsrunda 1 juni 2025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Primärvårdsrekommendationer </a:t>
                      </a:r>
                      <a:r>
                        <a:rPr kumimoji="0" lang="sv-SE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inkl</a:t>
                      </a: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revidering av befintliga 2025</a:t>
                      </a:r>
                    </a:p>
                    <a:p>
                      <a:endParaRPr lang="sv-SE" sz="11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Publicering: Q1 2026?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SÖSR: </a:t>
                      </a:r>
                      <a:endParaRPr lang="sv-SE" sz="2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v-SE" sz="1100" b="0" i="0" u="none" strike="noStrike" kern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uppdrag till RAG </a:t>
                      </a:r>
                      <a:r>
                        <a:rPr lang="sv-SE" sz="1100" b="0" i="0" u="none" strike="noStrike" kern="1200" baseline="0" dirty="0" err="1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Kolorektal</a:t>
                      </a:r>
                      <a:r>
                        <a:rPr lang="sv-SE" sz="1100" b="0" i="0" u="none" strike="noStrike" kern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om att gå igenom det nya vårdprogrammet om </a:t>
                      </a:r>
                      <a:r>
                        <a:rPr lang="sv-SE" sz="1100" b="0" i="0" u="none" strike="noStrike" kern="1200" baseline="0" dirty="0" err="1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proktologi</a:t>
                      </a:r>
                      <a:r>
                        <a:rPr lang="sv-SE" sz="1100" b="0" i="0" u="none" strike="noStrike" kern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när det blir klart.</a:t>
                      </a:r>
                      <a:endParaRPr kumimoji="0" lang="sv-SE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3869">
                <a:tc>
                  <a:txBody>
                    <a:bodyPr/>
                    <a:lstStyle/>
                    <a:p>
                      <a:pPr lvl="0"/>
                      <a:r>
                        <a:rPr lang="sv-SE" sz="1100" kern="120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Trauma</a:t>
                      </a:r>
                    </a:p>
                    <a:p>
                      <a:pPr lvl="0"/>
                      <a:endParaRPr lang="sv-SE" sz="1100" kern="120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Uppdragsgivare: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NPO kirurgi och plastikkirurgi med värdskap i Västra sjukvårdsregionen i samarbete med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NPO </a:t>
                      </a:r>
                      <a:r>
                        <a:rPr lang="sv-SE" sz="11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perioperativ</a:t>
                      </a:r>
                      <a:r>
                        <a:rPr lang="sv-SE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vård, intensivvård och transplantation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NPO rehabilitering, habilitering och försäkringsmedicin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NPO akut vård</a:t>
                      </a:r>
                    </a:p>
                    <a:p>
                      <a:endParaRPr lang="sv-SE" sz="11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Jämlik vård</a:t>
                      </a:r>
                      <a:endParaRPr lang="sv-SE" sz="11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Uppstart NAG: Q1 2023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Fas: Genomförande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NAG:s</a:t>
                      </a: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identifierade insatsområden 2024: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    - Rehabilitering trauma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    - Nationell traumamanual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   - Traumakriterier mottagande sjukhus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kern="12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Kontinuerlig NAG</a:t>
                      </a:r>
                      <a:endParaRPr lang="sv-SE" sz="1100" b="0" i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1950">
                <a:tc>
                  <a:txBody>
                    <a:bodyPr/>
                    <a:lstStyle/>
                    <a:p>
                      <a:r>
                        <a:rPr lang="sv-SE" sz="1100" b="0" i="0" u="none" strike="noStrike" kern="1200" baseline="0" dirty="0" err="1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Elektiv</a:t>
                      </a:r>
                      <a:r>
                        <a:rPr lang="sv-SE" sz="1100" b="0" i="0" u="none" strike="noStrike" kern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bukkirurgi sköra äldre</a:t>
                      </a:r>
                      <a:endParaRPr lang="sv-SE" sz="11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Jämlik vård</a:t>
                      </a:r>
                      <a:endParaRPr lang="sv-SE" sz="11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i="0" u="none" strike="noStrike" kern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Uppstart av NAG planeras Q1 2026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i="0" u="none" strike="noStrike" kern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FAS: Nominering Q3/Q4 2025</a:t>
                      </a:r>
                      <a:endParaRPr lang="sv-SE" sz="80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sv-SE" sz="11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b="0" i="0" kern="1200" dirty="0">
                        <a:solidFill>
                          <a:srgbClr val="FF0000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2884869"/>
                  </a:ext>
                </a:extLst>
              </a:tr>
              <a:tr h="971950">
                <a:tc>
                  <a:txBody>
                    <a:bodyPr/>
                    <a:lstStyle/>
                    <a:p>
                      <a:r>
                        <a:rPr lang="sv-SE" sz="1100" b="0" i="0" u="none" strike="noStrike" kern="1200" baseline="0" dirty="0" err="1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Rektusdiastas</a:t>
                      </a:r>
                      <a:r>
                        <a:rPr lang="sv-SE" sz="1100" b="0" i="0" u="none" strike="noStrike" kern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/Bukplastik:</a:t>
                      </a:r>
                      <a:endParaRPr lang="sv-SE" sz="11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Jämlik vård</a:t>
                      </a:r>
                      <a:endParaRPr lang="sv-SE" sz="11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u="none" strike="noStrike" kern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Uppstart planeras Q3 2026</a:t>
                      </a:r>
                    </a:p>
                    <a:p>
                      <a:r>
                        <a:rPr lang="sv-SE" sz="1100" b="0" i="0" u="none" strike="noStrike" kern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FAS: Nominering Q1-Q2 2026</a:t>
                      </a:r>
                      <a:endParaRPr lang="sv-SE" sz="11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b="0" i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2731743"/>
                  </a:ext>
                </a:extLst>
              </a:tr>
            </a:tbl>
          </a:graphicData>
        </a:graphic>
      </p:graphicFrame>
      <p:pic>
        <p:nvPicPr>
          <p:cNvPr id="10" name="Bildobjekt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6886" y="1109610"/>
            <a:ext cx="285750" cy="285750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4140" y="2720844"/>
            <a:ext cx="285750" cy="285750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8829" y="5507975"/>
            <a:ext cx="285750" cy="28575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6886" y="4373772"/>
            <a:ext cx="28575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54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147468"/>
              </p:ext>
            </p:extLst>
          </p:nvPr>
        </p:nvGraphicFramePr>
        <p:xfrm>
          <a:off x="1" y="2"/>
          <a:ext cx="12191999" cy="4968153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44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2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5049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801161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639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+mj-lt"/>
                        </a:rPr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+mj-lt"/>
                        </a:rPr>
                        <a:t>Prioriterat område </a:t>
                      </a:r>
                      <a:br>
                        <a:rPr lang="sv-SE" sz="1600" dirty="0" smtClean="0">
                          <a:latin typeface="+mj-lt"/>
                        </a:rPr>
                      </a:br>
                      <a:r>
                        <a:rPr lang="sv-SE" sz="1600" dirty="0" smtClean="0">
                          <a:latin typeface="+mj-lt"/>
                        </a:rPr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Aktiviteter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Uppföljning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8482">
                <a:tc>
                  <a:txBody>
                    <a:bodyPr/>
                    <a:lstStyle/>
                    <a:p>
                      <a:endParaRPr lang="sv-SE" sz="11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u="none" strike="noStrike" kern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Utveckla MDK-Trauma när patienten skickas till traumaenhet och vid retur till hemsjukhus.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u="none" strike="noStrike" kern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Informera på kliniken om att MDK ska göras och påminna traumaenheten US om det saknas eller finns brister.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dirty="0">
                        <a:solidFill>
                          <a:srgbClr val="FF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5784">
                <a:tc>
                  <a:txBody>
                    <a:bodyPr/>
                    <a:lstStyle/>
                    <a:p>
                      <a:endParaRPr lang="sv-SE" sz="11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u="none" strike="noStrike" kern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Initiera RAG Barnkirurgi </a:t>
                      </a:r>
                      <a:endParaRPr lang="sv-SE" sz="11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100" b="0" i="0" u="none" strike="noStrike" kern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Verksamhetschefer utser lämpliga personer på sina enheter att ingå.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100" b="0" i="0" u="none" strike="noStrike" kern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Planeras för uppstart Q3 2025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v-SE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b="0" i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7013">
                <a:tc>
                  <a:txBody>
                    <a:bodyPr/>
                    <a:lstStyle/>
                    <a:p>
                      <a:endParaRPr lang="sv-SE" sz="11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u="none" strike="noStrike" kern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Kloka kliniska val, stående punkt i handlingsplanen. </a:t>
                      </a:r>
                      <a:endParaRPr lang="sv-SE" sz="11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u="none" strike="noStrike" kern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Diskussioner om kloka kliniska val. </a:t>
                      </a:r>
                    </a:p>
                    <a:p>
                      <a:r>
                        <a:rPr lang="sv-SE" sz="1100" b="0" i="0" u="none" strike="noStrike" kern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Ex. Tänka personcentrerad vård, vilka återbesök ska prioriteras, självmonitorering via </a:t>
                      </a:r>
                      <a:r>
                        <a:rPr lang="sv-SE" sz="1100" b="0" i="0" u="none" strike="noStrike" kern="1200" baseline="0" dirty="0" err="1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cosmic</a:t>
                      </a:r>
                      <a:r>
                        <a:rPr lang="sv-SE" sz="1100" b="0" i="0" u="none" strike="noStrike" kern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.</a:t>
                      </a:r>
                    </a:p>
                    <a:p>
                      <a:r>
                        <a:rPr lang="sv-SE" sz="1100" b="0" i="0" u="none" strike="noStrike" kern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Presentera ett klokt kliniskt val från hemkliniken.</a:t>
                      </a:r>
                      <a:endParaRPr lang="sv-SE" sz="110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b="0" i="0" kern="1200" dirty="0">
                        <a:solidFill>
                          <a:srgbClr val="FF0000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2884869"/>
                  </a:ext>
                </a:extLst>
              </a:tr>
              <a:tr h="1067274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Gallsten</a:t>
                      </a:r>
                      <a:endParaRPr lang="sv-SE" sz="110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sv-SE" sz="110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sv-SE" sz="11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Jämlik vård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kern="12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Följa upp nya vårdprogrammet</a:t>
                      </a:r>
                      <a:r>
                        <a:rPr lang="sv-SE" sz="1100" b="0" i="0" kern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och </a:t>
                      </a:r>
                      <a:r>
                        <a:rPr lang="sv-SE" sz="1100" b="0" i="0" kern="12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siffror från</a:t>
                      </a:r>
                      <a:r>
                        <a:rPr lang="sv-SE" sz="1100" b="0" i="0" kern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sv-SE" sz="1100" b="0" i="0" kern="1200" baseline="0" dirty="0" err="1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GallRiks</a:t>
                      </a:r>
                      <a:r>
                        <a:rPr lang="sv-SE" sz="1100" b="0" i="0" kern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sv-SE" sz="1100" b="0" i="0" kern="12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och jämföra resultat inom SÖSR.</a:t>
                      </a:r>
                      <a:endParaRPr lang="sv-SE" sz="1100" b="0" i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2731743"/>
                  </a:ext>
                </a:extLst>
              </a:tr>
            </a:tbl>
          </a:graphicData>
        </a:graphic>
      </p:graphicFrame>
      <p:pic>
        <p:nvPicPr>
          <p:cNvPr id="10" name="Bildobjekt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26" y="2156645"/>
            <a:ext cx="285750" cy="285750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26" y="3066117"/>
            <a:ext cx="285750" cy="28575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26" y="1202331"/>
            <a:ext cx="285750" cy="28575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26" y="4233585"/>
            <a:ext cx="28575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90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252DD8-E15D-4AD1-AE43-ED1B51508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40836"/>
            <a:ext cx="10972800" cy="1143000"/>
          </a:xfrm>
        </p:spPr>
        <p:txBody>
          <a:bodyPr>
            <a:normAutofit/>
          </a:bodyPr>
          <a:lstStyle/>
          <a:p>
            <a:r>
              <a:rPr lang="sv-SE" sz="4000" dirty="0"/>
              <a:t>Resultat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EF301C-865D-4165-8232-E2BCDA809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28919"/>
            <a:ext cx="10972800" cy="3744415"/>
          </a:xfrm>
        </p:spPr>
        <p:txBody>
          <a:bodyPr>
            <a:normAutofit fontScale="77500" lnSpcReduction="20000"/>
          </a:bodyPr>
          <a:lstStyle/>
          <a:p>
            <a:r>
              <a:rPr lang="sv-SE" sz="3200" dirty="0" smtClean="0">
                <a:solidFill>
                  <a:schemeClr val="tx1">
                    <a:lumMod val="75000"/>
                  </a:schemeClr>
                </a:solidFill>
              </a:rPr>
              <a:t>RPO Kirurgi och Plastikkirurgi har få egna områden där vi kan redovisa resultat . Vi är däremot inblandade i ett flertal programområdens verksamheter. Som ett exempel på ett rent kirurgiskt kunskapsområde redovisar vi här data från det Svenska Bråckregistret.</a:t>
            </a:r>
            <a:endParaRPr lang="sv-SE" sz="3200" dirty="0">
              <a:solidFill>
                <a:schemeClr val="tx1">
                  <a:lumMod val="75000"/>
                </a:schemeClr>
              </a:solidFill>
            </a:endParaRPr>
          </a:p>
          <a:p>
            <a:endParaRPr lang="sv-SE" sz="3200" dirty="0">
              <a:solidFill>
                <a:schemeClr val="tx1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>
                <a:solidFill>
                  <a:schemeClr val="tx1">
                    <a:lumMod val="75000"/>
                  </a:schemeClr>
                </a:solidFill>
              </a:rPr>
              <a:t>medicinsk kvalitet (lämpliga urval av mätetal i Vården i siffror och nationella kvalitetsregister)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>
                <a:solidFill>
                  <a:schemeClr val="tx1">
                    <a:lumMod val="75000"/>
                  </a:schemeClr>
                </a:solidFill>
              </a:rPr>
              <a:t>tillgänglighet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>
                <a:solidFill>
                  <a:schemeClr val="tx1">
                    <a:lumMod val="75000"/>
                  </a:schemeClr>
                </a:solidFill>
              </a:rPr>
              <a:t>volym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>
                <a:solidFill>
                  <a:schemeClr val="tx1">
                    <a:lumMod val="75000"/>
                  </a:schemeClr>
                </a:solidFill>
              </a:rPr>
              <a:t>produktion</a:t>
            </a:r>
          </a:p>
          <a:p>
            <a:endParaRPr lang="sv-SE" sz="3200" dirty="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433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A61D39-FADC-483C-B869-69E42A55D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2" y="508000"/>
            <a:ext cx="10972800" cy="1043709"/>
          </a:xfrm>
        </p:spPr>
        <p:txBody>
          <a:bodyPr>
            <a:normAutofit/>
          </a:bodyPr>
          <a:lstStyle/>
          <a:p>
            <a:r>
              <a:rPr lang="sv-SE" sz="4000" dirty="0"/>
              <a:t>Utmaningar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8134DDE-3533-4A29-A7E1-ED8912169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66982"/>
            <a:ext cx="10972800" cy="4654307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500" dirty="0"/>
              <a:t>Fortsatt otydlighet i kunskapsstyrningens organisation där vi ser att fler områden naturligt borde inkorporeras i NPO kirurgi och plastikkirurgi.</a:t>
            </a:r>
          </a:p>
          <a:p>
            <a:r>
              <a:rPr lang="sv-SE" sz="2500" dirty="0" smtClean="0"/>
              <a:t>Utmaning </a:t>
            </a:r>
            <a:r>
              <a:rPr lang="sv-SE" sz="2500" dirty="0"/>
              <a:t>i att hitta samverkansformer med andra </a:t>
            </a:r>
            <a:r>
              <a:rPr lang="sv-SE" sz="2500" dirty="0" err="1"/>
              <a:t>RPO:er</a:t>
            </a:r>
            <a:r>
              <a:rPr lang="sv-SE" sz="2500" dirty="0"/>
              <a:t> där organisationsstrukturen inte formellt ger fullt stöd.  (RAG</a:t>
            </a:r>
            <a:r>
              <a:rPr lang="sv-SE" sz="2500" dirty="0" smtClean="0"/>
              <a:t>)</a:t>
            </a:r>
            <a:endParaRPr lang="sv-SE" sz="25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500" dirty="0"/>
              <a:t>Vi ser en utmaning i att kunna bidra med medarbetare och kompetens i ett icke-försumbar antal arbetsgrupper, sakkunniggrupper, vårdprogramsgrupper i framtiden</a:t>
            </a:r>
            <a:r>
              <a:rPr lang="sv-SE" sz="25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500" dirty="0" smtClean="0"/>
              <a:t>Svårt att implementera alla delar i nya vårdprogram  </a:t>
            </a:r>
          </a:p>
          <a:p>
            <a:r>
              <a:rPr lang="sv-SE" sz="2500" b="1" dirty="0" smtClean="0"/>
              <a:t>Uppdrag </a:t>
            </a:r>
          </a:p>
          <a:p>
            <a:r>
              <a:rPr lang="sv-SE" sz="2500" dirty="0" smtClean="0"/>
              <a:t>att stötta och främja samarbete i SÖSR samt implementera nya vårdprogram som tagits fram via kunskapsstyrningsorganisationen. Och bidra med förslag på nya insatsområden för nationella uppdrag.</a:t>
            </a:r>
            <a:endParaRPr lang="sv-SE" sz="2500" dirty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10218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.4T0CfePk2DeL4EzvGUD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w4oRVLjkeb33J03BQTYg"/>
</p:tagLst>
</file>

<file path=ppt/theme/theme1.xml><?xml version="1.0" encoding="utf-8"?>
<a:theme xmlns:a="http://schemas.openxmlformats.org/drawingml/2006/main" name="1_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1959</TotalTime>
  <Words>768</Words>
  <Application>Microsoft Office PowerPoint</Application>
  <PresentationFormat>Bredbild</PresentationFormat>
  <Paragraphs>121</Paragraphs>
  <Slides>7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5" baseType="lpstr">
      <vt:lpstr>Arial</vt:lpstr>
      <vt:lpstr>Bryant Regular</vt:lpstr>
      <vt:lpstr>Calibri</vt:lpstr>
      <vt:lpstr>Segoe UI</vt:lpstr>
      <vt:lpstr>Times New Roman</vt:lpstr>
      <vt:lpstr>Verdana</vt:lpstr>
      <vt:lpstr>1_Office-tema</vt:lpstr>
      <vt:lpstr>think-cell Slide</vt:lpstr>
      <vt:lpstr>RPO Kirurgi och plastikkirurgi  Översiktlig handlingsplan för 2025  Uppdaterad: 2025-06-02</vt:lpstr>
      <vt:lpstr>Instruktioner</vt:lpstr>
      <vt:lpstr>PowerPoint-presentation</vt:lpstr>
      <vt:lpstr>PowerPoint-presentation</vt:lpstr>
      <vt:lpstr>PowerPoint-presentation</vt:lpstr>
      <vt:lpstr>Resultat</vt:lpstr>
      <vt:lpstr>Utmaningar</vt:lpstr>
    </vt:vector>
  </TitlesOfParts>
  <Company>Landstinget i Kalmar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Minich Karlsson</dc:creator>
  <cp:lastModifiedBy>Thålin Conny</cp:lastModifiedBy>
  <cp:revision>153</cp:revision>
  <dcterms:created xsi:type="dcterms:W3CDTF">2020-10-30T06:43:58Z</dcterms:created>
  <dcterms:modified xsi:type="dcterms:W3CDTF">2025-06-03T12:17:05Z</dcterms:modified>
</cp:coreProperties>
</file>