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28" r:id="rId2"/>
    <p:sldId id="330" r:id="rId3"/>
    <p:sldId id="339" r:id="rId4"/>
    <p:sldId id="340" r:id="rId5"/>
    <p:sldId id="342" r:id="rId6"/>
    <p:sldId id="341" r:id="rId7"/>
    <p:sldId id="336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64" autoAdjust="0"/>
    <p:restoredTop sz="96357" autoAdjust="0"/>
  </p:normalViewPr>
  <p:slideViewPr>
    <p:cSldViewPr snapToGrid="0">
      <p:cViewPr varScale="1">
        <p:scale>
          <a:sx n="95" d="100"/>
          <a:sy n="95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2025-06-03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3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2025-06-03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ydostrasjukvardsregionen.se/regionsjukvardsledningen/processtod-och-mallar/handlingsp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 smtClean="0">
                <a:solidFill>
                  <a:schemeClr val="bg1"/>
                </a:solidFill>
              </a:rPr>
              <a:t>RPO Kirurgi och plastikkirurgi</a:t>
            </a: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 smtClean="0">
                <a:solidFill>
                  <a:schemeClr val="bg1"/>
                </a:solidFill>
              </a:rPr>
              <a:t>Översiktlig </a:t>
            </a:r>
            <a:r>
              <a:rPr lang="sv-SE" sz="3200" dirty="0">
                <a:solidFill>
                  <a:schemeClr val="bg1"/>
                </a:solidFill>
              </a:rPr>
              <a:t>handlingsplan </a:t>
            </a:r>
            <a:r>
              <a:rPr lang="sv-SE" sz="3200" dirty="0" smtClean="0">
                <a:solidFill>
                  <a:schemeClr val="bg1"/>
                </a:solidFill>
              </a:rPr>
              <a:t>för 2025</a:t>
            </a:r>
            <a:br>
              <a:rPr lang="sv-SE" sz="3200" dirty="0" smtClean="0">
                <a:solidFill>
                  <a:schemeClr val="bg1"/>
                </a:solidFill>
              </a:rPr>
            </a:br>
            <a:r>
              <a:rPr lang="sv-SE" sz="3200" dirty="0" smtClean="0">
                <a:solidFill>
                  <a:schemeClr val="bg1"/>
                </a:solidFill>
              </a:rPr>
              <a:t/>
            </a:r>
            <a:br>
              <a:rPr lang="sv-SE" sz="3200" dirty="0" smtClean="0">
                <a:solidFill>
                  <a:schemeClr val="bg1"/>
                </a:solidFill>
              </a:rPr>
            </a:br>
            <a:r>
              <a:rPr lang="sv-SE" sz="1400" dirty="0" smtClean="0">
                <a:solidFill>
                  <a:schemeClr val="bg1"/>
                </a:solidFill>
              </a:rPr>
              <a:t>Uppdaterad: 2025-06-02</a:t>
            </a:r>
            <a:endParaRPr lang="sv-S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6CE8D-B958-435E-8F94-2AB6E134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Instruktioner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14E13-E404-44D3-B4CC-5802DAE1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1734"/>
            <a:ext cx="10972800" cy="3987020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 smtClean="0"/>
              <a:t>Den översiktliga handlingsplanen är en levande lägesbild som används i dialog för kontinuerlig planering, uppföljning och rapportering.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 smtClean="0"/>
              <a:t>Nationellt insatsområde: </a:t>
            </a:r>
            <a:r>
              <a:rPr lang="sv-SE" sz="2000" dirty="0" smtClean="0"/>
              <a:t>insatsområden från NPO </a:t>
            </a:r>
            <a:r>
              <a:rPr lang="sv-SE" sz="2000" dirty="0"/>
              <a:t>verksamhetsplan. Lämnas tom i de fall </a:t>
            </a:r>
            <a:r>
              <a:rPr lang="sv-SE" sz="2000" dirty="0" smtClean="0"/>
              <a:t>RPO/RSG:s </a:t>
            </a:r>
            <a:r>
              <a:rPr lang="sv-SE" sz="2000" dirty="0"/>
              <a:t>prioriterade område inte utgår från nationellt insatsområde</a:t>
            </a:r>
            <a:endParaRPr lang="sv-SE" sz="1467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 smtClean="0"/>
              <a:t>Prioriterat område och patientlöfte:</a:t>
            </a:r>
            <a:r>
              <a:rPr lang="sv-SE" sz="2000" dirty="0" smtClean="0"/>
              <a:t> RPO/RSG:s prioriterade områden kopplade till sjukvårdsregionens patientlöften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 smtClean="0"/>
              <a:t>Aktiviteter:</a:t>
            </a:r>
            <a:r>
              <a:rPr lang="sv-SE" sz="2000" dirty="0" smtClean="0"/>
              <a:t> ange hur det sjukvårdsregionala arbetet bedrivs, tidplan och samverkan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 smtClean="0"/>
              <a:t>Uppföljning:</a:t>
            </a:r>
            <a:r>
              <a:rPr lang="sv-SE" sz="2000" dirty="0" smtClean="0"/>
              <a:t> ange metod, kvalitetsindikatorer, </a:t>
            </a:r>
            <a:r>
              <a:rPr lang="sv-SE" sz="2000" dirty="0" err="1" smtClean="0"/>
              <a:t>målvärden</a:t>
            </a:r>
            <a:r>
              <a:rPr lang="sv-SE" sz="2000" dirty="0" smtClean="0"/>
              <a:t> och resultat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 smtClean="0"/>
              <a:t>Status:</a:t>
            </a:r>
            <a:r>
              <a:rPr lang="sv-SE" sz="2000" dirty="0" smtClean="0"/>
              <a:t> ange om arbetet går enligt plan (grön), pågår med mindre problem (gul), </a:t>
            </a:r>
            <a:br>
              <a:rPr lang="sv-SE" sz="2000" dirty="0" smtClean="0"/>
            </a:br>
            <a:r>
              <a:rPr lang="sv-SE" sz="2000" dirty="0" smtClean="0"/>
              <a:t>har allvarliga problem (röd) eller är avslutat (kryssruta)</a:t>
            </a:r>
            <a:endParaRPr lang="sv-SE" sz="2000" dirty="0"/>
          </a:p>
          <a:p>
            <a:r>
              <a:rPr lang="sv-SE" sz="2000" dirty="0" smtClean="0"/>
              <a:t>Använd sidorna ”Resultat” och ”Utmaningar” för att kommentera resultat, utveckling, behov av samverkan eller ledningsstöd, framgångsfaktorer eller hinder för det sjukvårdsregionala samarbetet.</a:t>
            </a:r>
          </a:p>
          <a:p>
            <a:r>
              <a:rPr lang="sv-SE" sz="2000" dirty="0" smtClean="0">
                <a:hlinkClick r:id="rId2"/>
              </a:rPr>
              <a:t>Läs mer om handlingsplan på sjukvårdsregionens webbplats</a:t>
            </a:r>
            <a:endParaRPr lang="sv-SE" sz="2000" dirty="0"/>
          </a:p>
        </p:txBody>
      </p:sp>
      <p:grpSp>
        <p:nvGrpSpPr>
          <p:cNvPr id="8" name="Grupp 7"/>
          <p:cNvGrpSpPr/>
          <p:nvPr/>
        </p:nvGrpSpPr>
        <p:grpSpPr>
          <a:xfrm>
            <a:off x="10022415" y="4409837"/>
            <a:ext cx="1321225" cy="864933"/>
            <a:chOff x="9871586" y="4715666"/>
            <a:chExt cx="1321225" cy="864933"/>
          </a:xfrm>
        </p:grpSpPr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1586" y="4716002"/>
              <a:ext cx="285750" cy="285750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2655" y="4716002"/>
              <a:ext cx="285750" cy="285750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07061" y="5294849"/>
              <a:ext cx="285750" cy="285750"/>
            </a:xfrm>
            <a:prstGeom prst="rect">
              <a:avLst/>
            </a:prstGeom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936" y="4715666"/>
              <a:ext cx="254000" cy="266700"/>
            </a:xfrm>
            <a:prstGeom prst="rect">
              <a:avLst/>
            </a:prstGeom>
          </p:spPr>
        </p:pic>
        <p:pic>
          <p:nvPicPr>
            <p:cNvPr id="9" name="Bildobjekt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80854" y="4716002"/>
              <a:ext cx="285750" cy="285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7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75440"/>
              </p:ext>
            </p:extLst>
          </p:nvPr>
        </p:nvGraphicFramePr>
        <p:xfrm>
          <a:off x="1" y="-58017"/>
          <a:ext cx="12191999" cy="702945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91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/>
                        <a:t>Prioriterat område </a:t>
                      </a:r>
                      <a:br>
                        <a:rPr lang="sv-SE" sz="1600" dirty="0" smtClean="0"/>
                      </a:br>
                      <a:r>
                        <a:rPr lang="sv-SE" sz="1600" dirty="0" smtClean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3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1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Bröstreduktionsplastik</a:t>
                      </a:r>
                      <a:endParaRPr lang="sv-SE" sz="1100" b="0" baseline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baseline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NAG: Q1 2023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Kunskapsstöd: Behandlingsriktlinje för bröstreduktionsplastik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Förankring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Publicering:  Q1 2024</a:t>
                      </a:r>
                    </a:p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976">
                <a:tc>
                  <a:txBody>
                    <a:bodyPr/>
                    <a:lstStyle/>
                    <a:p>
                      <a:pPr lvl="0"/>
                      <a:r>
                        <a:rPr lang="sv-SE" sz="1100" kern="1200" dirty="0" err="1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Lipödem</a:t>
                      </a:r>
                      <a:endParaRPr lang="sv-SE" sz="11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NAG: Q1 2023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Slutrapport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Genomförande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Publicering:  Q3 2025</a:t>
                      </a:r>
                      <a:endParaRPr lang="sv-SE" sz="1100" b="0" i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5566">
                <a:tc>
                  <a:txBody>
                    <a:bodyPr/>
                    <a:lstStyle/>
                    <a:p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Bröstrekonstruktion</a:t>
                      </a:r>
                      <a:r>
                        <a:rPr lang="sv-SE" sz="1100" b="0" i="0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vid cancer</a:t>
                      </a:r>
                    </a:p>
                    <a:p>
                      <a:endParaRPr lang="sv-SE" sz="1100" b="0" i="0" kern="1200" baseline="0" dirty="0" smtClean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Uppdragsgivare: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kirurgi och plastikkirurgi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cancersjukdomar/RCC</a:t>
                      </a:r>
                    </a:p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100" b="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b="0" baseline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Arbetsgrupp planeras att startas upp Q3 2025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Kunskapsstöd: Behandlingsriktlinje/vårdprogram för bröstreduktionsplastik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Initiering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1" kern="1200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94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0" i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Akut bukkirurgi för sköra äldre</a:t>
                      </a:r>
                      <a:endParaRPr lang="sv-SE" sz="1100" b="0" i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Förbättrat</a:t>
                      </a:r>
                      <a:r>
                        <a:rPr lang="sv-SE" sz="11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omhändertagande av sköra äldre.</a:t>
                      </a:r>
                      <a:endParaRPr lang="sv-SE" sz="11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NAG: Q1 2024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Kunskapsstöd: behandlingsriktlinje el vårdprogram för 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Optimering av sköra äldre inför akut bukkirurgi </a:t>
                      </a:r>
                      <a:r>
                        <a:rPr lang="sv-SE" sz="1100" kern="1200" dirty="0" err="1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laparotomi</a:t>
                      </a:r>
                      <a:r>
                        <a:rPr lang="sv-SE" sz="1100" kern="1200" dirty="0" smtClean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och laparoskopi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Granskningsrunda 1 nov 2025</a:t>
                      </a: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Publicering: Q3 2026?</a:t>
                      </a: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9296">
                <a:tc>
                  <a:txBody>
                    <a:bodyPr/>
                    <a:lstStyle/>
                    <a:p>
                      <a:r>
                        <a:rPr lang="sv-SE" sz="11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Kirurgi ljumskbråck</a:t>
                      </a:r>
                      <a:endParaRPr lang="sv-SE" sz="1100" b="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NAG: Q3 2023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Kunskapsstöd: Behandlingsriktlinje el vårdprogram för ljumskbråck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Granskningsrunda 1 september 2025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SÖSR: 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Alla gör en sammanställning av kvalitetsindikatorer som gäller operationer av ljumskbråck ex. komplikationer, volymer vad gäller öppen v/s annan metod, vilka indikatorer som avgör operationsmetod, fördelning av olika operationsmetoder.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i="0" kern="1200" dirty="0" smtClean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i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Publicering:Q1/Q2 2026?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" name="Bildobjekt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00" y="2860178"/>
            <a:ext cx="285750" cy="285750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381" y="3948993"/>
            <a:ext cx="285750" cy="285750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381" y="5318922"/>
            <a:ext cx="285750" cy="285750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381" y="1002882"/>
            <a:ext cx="285750" cy="285750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381" y="1948822"/>
            <a:ext cx="285750" cy="28575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5381" y="1618727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76714"/>
              </p:ext>
            </p:extLst>
          </p:nvPr>
        </p:nvGraphicFramePr>
        <p:xfrm>
          <a:off x="1" y="2"/>
          <a:ext cx="12191999" cy="59825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811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+mj-lt"/>
                        </a:rPr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+mj-lt"/>
                        </a:rPr>
                        <a:t>Prioriterat område </a:t>
                      </a:r>
                      <a:br>
                        <a:rPr lang="sv-SE" sz="1600" dirty="0" smtClean="0">
                          <a:latin typeface="+mj-lt"/>
                        </a:rPr>
                      </a:br>
                      <a:r>
                        <a:rPr lang="sv-SE" sz="1600" dirty="0" smtClean="0">
                          <a:latin typeface="+mj-lt"/>
                        </a:rPr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Aktiviteter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Uppföljning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849">
                <a:tc>
                  <a:txBody>
                    <a:bodyPr/>
                    <a:lstStyle/>
                    <a:p>
                      <a:r>
                        <a:rPr lang="sv-SE" sz="11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Proktologi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 Q3 2022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Kunskapsstöd: Vårdprogram </a:t>
                      </a:r>
                      <a:r>
                        <a:rPr kumimoji="0" lang="sv-SE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proktologi</a:t>
                      </a: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med 9 ingående områden, 7 av 9 är klara.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Granskningsrunda 1 juni 2025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Primärvårdsrekommendationer </a:t>
                      </a:r>
                      <a:r>
                        <a:rPr kumimoji="0" lang="sv-SE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inkl</a:t>
                      </a: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revidering av befintliga 2025</a:t>
                      </a:r>
                    </a:p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Publicering: Q1 2026?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SÖSR: </a:t>
                      </a:r>
                      <a:endParaRPr lang="sv-SE" sz="2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uppdrag till RAG </a:t>
                      </a:r>
                      <a:r>
                        <a:rPr lang="sv-SE" sz="1100" b="0" i="0" u="none" strike="noStrike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Kolorektal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om att gå igenom det nya vårdprogrammet om </a:t>
                      </a:r>
                      <a:r>
                        <a:rPr lang="sv-SE" sz="1100" b="0" i="0" u="none" strike="noStrike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proktologi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när det blir klart.</a:t>
                      </a:r>
                      <a:endParaRPr kumimoji="0" lang="sv-S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869">
                <a:tc>
                  <a:txBody>
                    <a:bodyPr/>
                    <a:lstStyle/>
                    <a:p>
                      <a:pPr lvl="0"/>
                      <a:r>
                        <a:rPr lang="sv-SE" sz="110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Trauma</a:t>
                      </a:r>
                    </a:p>
                    <a:p>
                      <a:pPr lvl="0"/>
                      <a:endParaRPr lang="sv-SE" sz="1100" kern="120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Uppdragsgivare: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kirurgi och plastikkirurgi med värdskap i Västra sjukvårdsregionen i samarbete med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</a:t>
                      </a:r>
                      <a:r>
                        <a:rPr lang="sv-SE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perioperativ</a:t>
                      </a:r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vård, intensivvård och transplantation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rehabilitering, habilitering och försäkringsmedicin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NPO akut vård</a:t>
                      </a:r>
                    </a:p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Uppstart NAG: Q1 2023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Genomförande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NAG:s</a:t>
                      </a: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identifierade insatsområden 2024: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    - Rehabilitering trauma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    - Nationell traumamanual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   - Traumakriterier mottagande sjukhus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Kontinuerlig NAG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950"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Elektiv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bukkirurgi sköra äldre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Uppstart av NAG planeras Q1 2026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Nominering Q3/Q4 2025</a:t>
                      </a:r>
                      <a:endParaRPr lang="sv-SE" sz="8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884869"/>
                  </a:ext>
                </a:extLst>
              </a:tr>
              <a:tr h="971950"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Rektusdiastas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/Bukplastik: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Uppstart planeras Q3 2026</a:t>
                      </a:r>
                    </a:p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FAS: Nominering Q1-Q2 2026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731743"/>
                  </a:ext>
                </a:extLst>
              </a:tr>
            </a:tbl>
          </a:graphicData>
        </a:graphic>
      </p:graphicFrame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886" y="1109610"/>
            <a:ext cx="285750" cy="28575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4140" y="2720844"/>
            <a:ext cx="285750" cy="285750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829" y="5507975"/>
            <a:ext cx="285750" cy="285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886" y="4373772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4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147468"/>
              </p:ext>
            </p:extLst>
          </p:nvPr>
        </p:nvGraphicFramePr>
        <p:xfrm>
          <a:off x="1" y="2"/>
          <a:ext cx="12191999" cy="496815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63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+mj-lt"/>
                        </a:rPr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+mj-lt"/>
                        </a:rPr>
                        <a:t>Prioriterat område </a:t>
                      </a:r>
                      <a:br>
                        <a:rPr lang="sv-SE" sz="1600" dirty="0" smtClean="0">
                          <a:latin typeface="+mj-lt"/>
                        </a:rPr>
                      </a:br>
                      <a:r>
                        <a:rPr lang="sv-SE" sz="1600" dirty="0" smtClean="0">
                          <a:latin typeface="+mj-lt"/>
                        </a:rPr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Aktiviteter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Uppföljning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j-lt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482">
                <a:tc>
                  <a:txBody>
                    <a:bodyPr/>
                    <a:lstStyle/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Utveckla MDK-Trauma när patienten skickas till traumaenhet och vid retur till hemsjukhus.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Informera på kliniken om att MDK ska göras och påminna traumaenheten US om det saknas eller finns brister.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5784">
                <a:tc>
                  <a:txBody>
                    <a:bodyPr/>
                    <a:lstStyle/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Initiera RAG Barnkirurgi 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Verksamhetschefer utser lämpliga personer på sina enheter att ingå.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Planeras för uppstart Q3 2025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7013">
                <a:tc>
                  <a:txBody>
                    <a:bodyPr/>
                    <a:lstStyle/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Kloka kliniska val, stående punkt i handlingsplanen. </a:t>
                      </a: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Diskussioner om kloka kliniska val. </a:t>
                      </a:r>
                    </a:p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Ex. Tänka personcentrerad vård, vilka återbesök ska prioriteras, självmonitorering via </a:t>
                      </a:r>
                      <a:r>
                        <a:rPr lang="sv-SE" sz="1100" b="0" i="0" u="none" strike="noStrike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cosmic</a:t>
                      </a:r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.</a:t>
                      </a:r>
                    </a:p>
                    <a:p>
                      <a:r>
                        <a:rPr lang="sv-SE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Presentera ett klokt kliniskt val från hemkliniken.</a:t>
                      </a:r>
                      <a:endParaRPr lang="sv-SE" sz="11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884869"/>
                  </a:ext>
                </a:extLst>
              </a:tr>
              <a:tr h="1067274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Gallsten</a:t>
                      </a:r>
                      <a:endParaRPr lang="sv-SE" sz="11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sv-SE" sz="11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sv-SE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Följa upp nya vårdprogrammet</a:t>
                      </a:r>
                      <a:r>
                        <a:rPr lang="sv-SE" sz="1100" b="0" i="0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och </a:t>
                      </a:r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siffror från</a:t>
                      </a:r>
                      <a:r>
                        <a:rPr lang="sv-SE" sz="1100" b="0" i="0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sv-SE" sz="1100" b="0" i="0" kern="1200" baseline="0" dirty="0" err="1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GallRiks</a:t>
                      </a:r>
                      <a:r>
                        <a:rPr lang="sv-SE" sz="1100" b="0" i="0" kern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och jämföra resultat inom SÖSR.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731743"/>
                  </a:ext>
                </a:extLst>
              </a:tr>
            </a:tbl>
          </a:graphicData>
        </a:graphic>
      </p:graphicFrame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26" y="2156645"/>
            <a:ext cx="285750" cy="28575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26" y="3066117"/>
            <a:ext cx="285750" cy="285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26" y="1202331"/>
            <a:ext cx="285750" cy="28575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26" y="4233585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9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52DD8-E15D-4AD1-AE43-ED1B51508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0836"/>
            <a:ext cx="10972800" cy="1143000"/>
          </a:xfrm>
        </p:spPr>
        <p:txBody>
          <a:bodyPr>
            <a:normAutofit/>
          </a:bodyPr>
          <a:lstStyle/>
          <a:p>
            <a:r>
              <a:rPr lang="sv-SE" sz="4000" dirty="0"/>
              <a:t>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EF301C-865D-4165-8232-E2BCDA809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8919"/>
            <a:ext cx="10972800" cy="3744415"/>
          </a:xfrm>
        </p:spPr>
        <p:txBody>
          <a:bodyPr>
            <a:normAutofit fontScale="77500" lnSpcReduction="20000"/>
          </a:bodyPr>
          <a:lstStyle/>
          <a:p>
            <a:r>
              <a:rPr lang="sv-SE" sz="3200" dirty="0" smtClean="0">
                <a:solidFill>
                  <a:schemeClr val="tx1">
                    <a:lumMod val="75000"/>
                  </a:schemeClr>
                </a:solidFill>
              </a:rPr>
              <a:t>RPO Kirurgi och Plastikkirurgi har få egna områden där vi kan redovisa resultat . Vi är däremot inblandade i ett flertal programområdens verksamheter. Som ett exempel på ett rent kirurgiskt kunskapsområde redovisar vi här data från det Svenska Bråckregistret.</a:t>
            </a:r>
            <a:endParaRPr lang="sv-SE" sz="3200" dirty="0">
              <a:solidFill>
                <a:schemeClr val="tx1">
                  <a:lumMod val="75000"/>
                </a:schemeClr>
              </a:solidFill>
            </a:endParaRPr>
          </a:p>
          <a:p>
            <a:endParaRPr lang="sv-SE" sz="3200" dirty="0">
              <a:solidFill>
                <a:schemeClr val="tx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tx1">
                    <a:lumMod val="75000"/>
                  </a:schemeClr>
                </a:solidFill>
              </a:rPr>
              <a:t>medicinsk kvalitet (lämpliga urval av mätetal i Vården i siffror och nationella kvalitetsregister)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tx1">
                    <a:lumMod val="75000"/>
                  </a:schemeClr>
                </a:solidFill>
              </a:rPr>
              <a:t>tillgänglighet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tx1">
                    <a:lumMod val="75000"/>
                  </a:schemeClr>
                </a:solidFill>
              </a:rPr>
              <a:t>volym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>
                <a:solidFill>
                  <a:schemeClr val="tx1">
                    <a:lumMod val="75000"/>
                  </a:schemeClr>
                </a:solidFill>
              </a:rPr>
              <a:t>produktion</a:t>
            </a:r>
          </a:p>
          <a:p>
            <a:endParaRPr lang="sv-SE" sz="32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33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A61D39-FADC-483C-B869-69E42A55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508000"/>
            <a:ext cx="10972800" cy="1043709"/>
          </a:xfrm>
        </p:spPr>
        <p:txBody>
          <a:bodyPr>
            <a:normAutofit/>
          </a:bodyPr>
          <a:lstStyle/>
          <a:p>
            <a:r>
              <a:rPr lang="sv-SE" sz="4000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134DDE-3533-4A29-A7E1-ED8912169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6982"/>
            <a:ext cx="10972800" cy="465430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/>
              <a:t>Fortsatt otydlighet i kunskapsstyrningens organisation där vi ser att fler områden naturligt borde inkorporeras i NPO kirurgi och plastikkirurgi.</a:t>
            </a:r>
          </a:p>
          <a:p>
            <a:r>
              <a:rPr lang="sv-SE" sz="2500" dirty="0" smtClean="0"/>
              <a:t>Utmaning </a:t>
            </a:r>
            <a:r>
              <a:rPr lang="sv-SE" sz="2500" dirty="0"/>
              <a:t>i att hitta samverkansformer med andra </a:t>
            </a:r>
            <a:r>
              <a:rPr lang="sv-SE" sz="2500" dirty="0" err="1"/>
              <a:t>RPO:er</a:t>
            </a:r>
            <a:r>
              <a:rPr lang="sv-SE" sz="2500" dirty="0"/>
              <a:t> där organisationsstrukturen inte formellt ger fullt stöd.  (RAG</a:t>
            </a:r>
            <a:r>
              <a:rPr lang="sv-SE" sz="2500" dirty="0" smtClean="0"/>
              <a:t>)</a:t>
            </a:r>
            <a:endParaRPr lang="sv-SE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/>
              <a:t>Vi ser en utmaning i att kunna bidra med medarbetare och kompetens i ett icke-försumbar antal arbetsgrupper, sakkunniggrupper, vårdprogramsgrupper i framtiden</a:t>
            </a:r>
            <a:r>
              <a:rPr lang="sv-SE" sz="25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 smtClean="0"/>
              <a:t>Svårt att implementera alla delar i nya vårdprogram  </a:t>
            </a:r>
          </a:p>
          <a:p>
            <a:r>
              <a:rPr lang="sv-SE" sz="2500" b="1" dirty="0" smtClean="0"/>
              <a:t>Uppdrag </a:t>
            </a:r>
          </a:p>
          <a:p>
            <a:r>
              <a:rPr lang="sv-SE" sz="2500" dirty="0" smtClean="0"/>
              <a:t>att stötta och främja samarbete i SÖSR samt implementera nya vårdprogram som tagits fram via kunskapsstyrningsorganisationen. Och bidra med förslag på nya insatsområden för nationella uppdrag.</a:t>
            </a:r>
            <a:endParaRPr lang="sv-SE" sz="25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21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768</Words>
  <Application>Microsoft Office PowerPoint</Application>
  <PresentationFormat>Bredbild</PresentationFormat>
  <Paragraphs>121</Paragraphs>
  <Slides>7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5" baseType="lpstr">
      <vt:lpstr>Arial</vt:lpstr>
      <vt:lpstr>Bryant Regular</vt:lpstr>
      <vt:lpstr>Calibri</vt:lpstr>
      <vt:lpstr>Segoe UI</vt:lpstr>
      <vt:lpstr>Times New Roman</vt:lpstr>
      <vt:lpstr>Verdana</vt:lpstr>
      <vt:lpstr>1_Office-tema</vt:lpstr>
      <vt:lpstr>think-cell Slide</vt:lpstr>
      <vt:lpstr>RPO Kirurgi och plastikkirurgi  Översiktlig handlingsplan för 2025  Uppdaterad: 2025-06-02</vt:lpstr>
      <vt:lpstr>Instruktioner</vt:lpstr>
      <vt:lpstr>PowerPoint-presentation</vt:lpstr>
      <vt:lpstr>PowerPoint-presentation</vt:lpstr>
      <vt:lpstr>PowerPoint-presentation</vt:lpstr>
      <vt:lpstr>Resultat</vt:lpstr>
      <vt:lpstr>Utmaningar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Thålin Conny</cp:lastModifiedBy>
  <cp:revision>153</cp:revision>
  <dcterms:created xsi:type="dcterms:W3CDTF">2020-10-30T06:43:58Z</dcterms:created>
  <dcterms:modified xsi:type="dcterms:W3CDTF">2025-06-03T12:17:05Z</dcterms:modified>
</cp:coreProperties>
</file>