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28" r:id="rId2"/>
    <p:sldId id="339" r:id="rId3"/>
    <p:sldId id="332" r:id="rId4"/>
    <p:sldId id="337" r:id="rId5"/>
    <p:sldId id="340" r:id="rId6"/>
  </p:sldIdLst>
  <p:sldSz cx="12192000" cy="6858000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just format 2 - Dekorfär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64" autoAdjust="0"/>
    <p:restoredTop sz="92578" autoAdjust="0"/>
  </p:normalViewPr>
  <p:slideViewPr>
    <p:cSldViewPr snapToGrid="0">
      <p:cViewPr>
        <p:scale>
          <a:sx n="80" d="100"/>
          <a:sy n="80" d="100"/>
        </p:scale>
        <p:origin x="492" y="-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EA18D-0120-4422-A1F3-FD346E576CD9}" type="datetimeFigureOut">
              <a:rPr lang="sv-SE" smtClean="0"/>
              <a:t>2025-02-11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82B77-8D35-43CB-A246-DEDF706A76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5115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-180975" y="835025"/>
            <a:ext cx="7402513" cy="41656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3291F-9DCB-46ED-BF32-F247FD2AAAA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7013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82B77-8D35-43CB-A246-DEDF706A761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6532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82B77-8D35-43CB-A246-DEDF706A761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0728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</a:t>
            </a:r>
          </a:p>
        </p:txBody>
      </p:sp>
    </p:spTree>
    <p:extLst>
      <p:ext uri="{BB962C8B-B14F-4D97-AF65-F5344CB8AC3E}">
        <p14:creationId xmlns:p14="http://schemas.microsoft.com/office/powerpoint/2010/main" val="263972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63" y="1623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63" y="1623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0979" y="419359"/>
            <a:ext cx="11393620" cy="325159"/>
          </a:xfrm>
        </p:spPr>
        <p:txBody>
          <a:bodyPr/>
          <a:lstStyle>
            <a:lvl1pPr>
              <a:lnSpc>
                <a:spcPts val="2449"/>
              </a:lnSpc>
              <a:defRPr sz="2245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>
          <a:xfrm>
            <a:off x="400979" y="1169457"/>
            <a:ext cx="11393620" cy="1593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9"/>
            <p:custDataLst>
              <p:tags r:id="rId2"/>
            </p:custDataLst>
          </p:nvPr>
        </p:nvSpPr>
        <p:spPr>
          <a:xfrm>
            <a:off x="399119" y="799153"/>
            <a:ext cx="9641736" cy="2827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1837" i="0" dirty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399563" y="5902245"/>
            <a:ext cx="11577916" cy="510219"/>
          </a:xfrm>
        </p:spPr>
        <p:txBody>
          <a:bodyPr anchor="b" anchorCtr="0"/>
          <a:lstStyle>
            <a:lvl1pPr marL="0" indent="0" defTabSz="639708">
              <a:lnSpc>
                <a:spcPts val="919"/>
              </a:lnSpc>
              <a:spcAft>
                <a:spcPts val="0"/>
              </a:spcAft>
              <a:buNone/>
              <a:tabLst>
                <a:tab pos="479376" algn="r"/>
                <a:tab pos="639708" algn="l"/>
              </a:tabLst>
              <a:defRPr sz="10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Not:	xxxxxx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*	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Källa:	</a:t>
            </a:r>
            <a:r>
              <a:rPr lang="sv-SE" sz="1020" dirty="0" err="1">
                <a:ea typeface="Verdana" pitchFamily="34" charset="0"/>
                <a:cs typeface="Verdana" pitchFamily="34" charset="0"/>
              </a:rPr>
              <a:t>xxxx</a:t>
            </a:r>
            <a:endParaRPr lang="sv-SE" sz="102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5"/>
          <p:cNvSpPr txBox="1">
            <a:spLocks/>
          </p:cNvSpPr>
          <p:nvPr userDrawn="1"/>
        </p:nvSpPr>
        <p:spPr>
          <a:xfrm>
            <a:off x="11136641" y="6533748"/>
            <a:ext cx="720000" cy="108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sv-SE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6C602A-63EE-46CF-AAA0-57BFED8B59D2}" type="slidenum">
              <a:rPr lang="en-GB" sz="800" smtClean="0">
                <a:solidFill>
                  <a:srgbClr val="FFFFFF"/>
                </a:solidFill>
              </a:rPr>
              <a:pPr/>
              <a:t>‹#›</a:t>
            </a:fld>
            <a:endParaRPr lang="en-GB" sz="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609600" y="6308726"/>
            <a:ext cx="2844800" cy="4127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3636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614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ba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sv-SE" dirty="0"/>
              <a:t>Klicka här för att lägg till en </a:t>
            </a:r>
            <a:r>
              <a:rPr lang="sv-SE" dirty="0" err="1"/>
              <a:t>helsidebild</a:t>
            </a:r>
            <a:endParaRPr lang="sv-SE" dirty="0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391615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87645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29912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0" y="3432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736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09600" y="2276874"/>
            <a:ext cx="10972800" cy="374441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75536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92342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3392" y="1028733"/>
            <a:ext cx="537659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548682"/>
            <a:ext cx="5384800" cy="537659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353641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-1500"/>
            <a:ext cx="12192599" cy="6859499"/>
          </a:xfrm>
          <a:custGeom>
            <a:avLst/>
            <a:gdLst>
              <a:gd name="connsiteX0" fmla="*/ 0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0 h 6858000"/>
              <a:gd name="connsiteX0" fmla="*/ 0 w 12201525"/>
              <a:gd name="connsiteY0" fmla="*/ 0 h 6858000"/>
              <a:gd name="connsiteX1" fmla="*/ 12191999 w 12201525"/>
              <a:gd name="connsiteY1" fmla="*/ 0 h 6858000"/>
              <a:gd name="connsiteX2" fmla="*/ 12201525 w 12201525"/>
              <a:gd name="connsiteY2" fmla="*/ 3552825 h 6858000"/>
              <a:gd name="connsiteX3" fmla="*/ 12191999 w 12201525"/>
              <a:gd name="connsiteY3" fmla="*/ 6858000 h 6858000"/>
              <a:gd name="connsiteX4" fmla="*/ 0 w 12201525"/>
              <a:gd name="connsiteY4" fmla="*/ 6858000 h 6858000"/>
              <a:gd name="connsiteX5" fmla="*/ 0 w 12201525"/>
              <a:gd name="connsiteY5" fmla="*/ 0 h 6858000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27742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1498 h 6859498"/>
              <a:gd name="connsiteX1" fmla="*/ 9133121 w 12201525"/>
              <a:gd name="connsiteY1" fmla="*/ 0 h 6859498"/>
              <a:gd name="connsiteX2" fmla="*/ 12201525 w 12201525"/>
              <a:gd name="connsiteY2" fmla="*/ 3554323 h 6859498"/>
              <a:gd name="connsiteX3" fmla="*/ 12191999 w 12201525"/>
              <a:gd name="connsiteY3" fmla="*/ 6859498 h 6859498"/>
              <a:gd name="connsiteX4" fmla="*/ 0 w 12201525"/>
              <a:gd name="connsiteY4" fmla="*/ 6859498 h 6859498"/>
              <a:gd name="connsiteX5" fmla="*/ 0 w 12201525"/>
              <a:gd name="connsiteY5" fmla="*/ 1498 h 6859498"/>
              <a:gd name="connsiteX0" fmla="*/ 0 w 12196930"/>
              <a:gd name="connsiteY0" fmla="*/ 1498 h 6859498"/>
              <a:gd name="connsiteX1" fmla="*/ 9133121 w 12196930"/>
              <a:gd name="connsiteY1" fmla="*/ 0 h 6859498"/>
              <a:gd name="connsiteX2" fmla="*/ 12196930 w 12196930"/>
              <a:gd name="connsiteY2" fmla="*/ 3549728 h 6859498"/>
              <a:gd name="connsiteX3" fmla="*/ 12191999 w 12196930"/>
              <a:gd name="connsiteY3" fmla="*/ 6859498 h 6859498"/>
              <a:gd name="connsiteX4" fmla="*/ 0 w 12196930"/>
              <a:gd name="connsiteY4" fmla="*/ 6859498 h 6859498"/>
              <a:gd name="connsiteX5" fmla="*/ 0 w 12196930"/>
              <a:gd name="connsiteY5" fmla="*/ 1498 h 6859498"/>
              <a:gd name="connsiteX0" fmla="*/ 0 w 12192599"/>
              <a:gd name="connsiteY0" fmla="*/ 1498 h 6859498"/>
              <a:gd name="connsiteX1" fmla="*/ 9133121 w 12192599"/>
              <a:gd name="connsiteY1" fmla="*/ 0 h 6859498"/>
              <a:gd name="connsiteX2" fmla="*/ 12187740 w 12192599"/>
              <a:gd name="connsiteY2" fmla="*/ 3549728 h 6859498"/>
              <a:gd name="connsiteX3" fmla="*/ 12191999 w 12192599"/>
              <a:gd name="connsiteY3" fmla="*/ 6859498 h 6859498"/>
              <a:gd name="connsiteX4" fmla="*/ 0 w 12192599"/>
              <a:gd name="connsiteY4" fmla="*/ 6859498 h 6859498"/>
              <a:gd name="connsiteX5" fmla="*/ 0 w 12192599"/>
              <a:gd name="connsiteY5" fmla="*/ 1498 h 6859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599" h="6859498">
                <a:moveTo>
                  <a:pt x="0" y="1498"/>
                </a:moveTo>
                <a:lnTo>
                  <a:pt x="9133121" y="0"/>
                </a:lnTo>
                <a:cubicBezTo>
                  <a:pt x="10941201" y="1093691"/>
                  <a:pt x="11816297" y="2559984"/>
                  <a:pt x="12187740" y="3549728"/>
                </a:cubicBezTo>
                <a:cubicBezTo>
                  <a:pt x="12184565" y="4651453"/>
                  <a:pt x="12195174" y="5757773"/>
                  <a:pt x="12191999" y="6859498"/>
                </a:cubicBezTo>
                <a:lnTo>
                  <a:pt x="0" y="6859498"/>
                </a:lnTo>
                <a:lnTo>
                  <a:pt x="0" y="1498"/>
                </a:lnTo>
                <a:close/>
              </a:path>
            </a:pathLst>
          </a:custGeom>
        </p:spPr>
        <p:txBody>
          <a:bodyPr/>
          <a:lstStyle>
            <a:lvl1pPr marL="30162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1889549"/>
            <a:ext cx="9608400" cy="1310851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defTabSz="914377">
              <a:defRPr/>
            </a:pPr>
            <a:fld id="{4B42D259-ACB8-4FD1-AC0F-9CAC8F5E07E0}" type="datetimeFigureOut">
              <a:rPr lang="sv-SE" sz="1200" smtClean="0">
                <a:solidFill>
                  <a:prstClr val="black"/>
                </a:solidFill>
                <a:latin typeface="Arial"/>
              </a:rPr>
              <a:pPr defTabSz="914377">
                <a:defRPr/>
              </a:pPr>
              <a:t>2025-02-11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ctr" defTabSz="914377">
              <a:defRPr/>
            </a:pPr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 defTabSz="914377">
              <a:defRPr/>
            </a:pPr>
            <a:fld id="{34C9B0E5-37D7-412E-A162-6A236BADC197}" type="slidenum">
              <a:rPr lang="sv-SE" sz="1200" smtClean="0">
                <a:solidFill>
                  <a:prstClr val="black"/>
                </a:solidFill>
                <a:latin typeface="Arial"/>
              </a:rPr>
              <a:pPr algn="r" defTabSz="914377">
                <a:defRPr/>
              </a:pPr>
              <a:t>‹#›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9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59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2276874"/>
            <a:ext cx="10972800" cy="3744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Klicka här för att ändra texten</a:t>
            </a:r>
          </a:p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/>
          </a:p>
        </p:txBody>
      </p:sp>
      <p:pic>
        <p:nvPicPr>
          <p:cNvPr id="1027" name="Bildobjekt 5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6269121"/>
            <a:ext cx="1376603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objekt 6" descr="Logotyp_Region_Kalmar_län_fär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0310" y="6173100"/>
            <a:ext cx="1035791" cy="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Bildobjekt 7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352" y="6269121"/>
            <a:ext cx="1514267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1" y="5858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sz="2400">
              <a:solidFill>
                <a:srgbClr val="363636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69924" y="1118585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5269924" y="1842484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7"/>
          <p:cNvSpPr/>
          <p:nvPr userDrawn="1"/>
        </p:nvSpPr>
        <p:spPr>
          <a:xfrm>
            <a:off x="638239" y="6365068"/>
            <a:ext cx="2289409" cy="2974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v-SE" sz="1333" dirty="0">
                <a:solidFill>
                  <a:srgbClr val="363636"/>
                </a:solidFill>
                <a:latin typeface="Arial"/>
              </a:rPr>
              <a:t>Sydöstra sjukvårdsregionen</a:t>
            </a:r>
            <a:endParaRPr lang="sv-SE" sz="1467" dirty="0">
              <a:solidFill>
                <a:srgbClr val="363636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67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spcBef>
          <a:spcPct val="0"/>
        </a:spcBef>
        <a:buNone/>
        <a:defRPr sz="5333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121917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tatistik.incanet.se/sverekks/startsida_sverekks.html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7951" y="0"/>
            <a:ext cx="12192000" cy="595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2030511"/>
          </a:xfrm>
        </p:spPr>
        <p:txBody>
          <a:bodyPr>
            <a:noAutofit/>
          </a:bodyPr>
          <a:lstStyle/>
          <a:p>
            <a:pPr lvl="0" algn="l"/>
            <a:r>
              <a:rPr lang="sv-SE" sz="4800" dirty="0">
                <a:solidFill>
                  <a:schemeClr val="bg1"/>
                </a:solidFill>
              </a:rPr>
              <a:t>RPO Cancer</a:t>
            </a:r>
            <a:br>
              <a:rPr lang="sv-SE" sz="3200" dirty="0">
                <a:solidFill>
                  <a:schemeClr val="bg1"/>
                </a:solidFill>
              </a:rPr>
            </a:b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3200" dirty="0">
                <a:solidFill>
                  <a:schemeClr val="bg1"/>
                </a:solidFill>
              </a:rPr>
              <a:t>Översiktlig handlingsplan för 2025</a:t>
            </a:r>
            <a:br>
              <a:rPr lang="sv-SE" sz="3200" dirty="0">
                <a:solidFill>
                  <a:schemeClr val="bg1"/>
                </a:solidFill>
              </a:rPr>
            </a:b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Uppdaterad: 2025- 01-29</a:t>
            </a:r>
          </a:p>
        </p:txBody>
      </p:sp>
    </p:spTree>
    <p:extLst>
      <p:ext uri="{BB962C8B-B14F-4D97-AF65-F5344CB8AC3E}">
        <p14:creationId xmlns:p14="http://schemas.microsoft.com/office/powerpoint/2010/main" val="373064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233128"/>
              </p:ext>
            </p:extLst>
          </p:nvPr>
        </p:nvGraphicFramePr>
        <p:xfrm>
          <a:off x="100484" y="92599"/>
          <a:ext cx="12007780" cy="553484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76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7580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758835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85109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970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0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dk1"/>
                          </a:solidFill>
                          <a:latin typeface="+mj-lt"/>
                          <a:ea typeface="Bryant Regular"/>
                          <a:cs typeface="Bryant Regular"/>
                        </a:rPr>
                        <a:t>Remissvar – Cancerstrategin Bättre tillsammans”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dirty="0">
                        <a:solidFill>
                          <a:schemeClr val="dk1"/>
                        </a:solidFill>
                        <a:latin typeface="+mj-lt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algn="l" defTabSz="1219170" rtl="0" eaLnBrk="1" latinLnBrk="0" hangingPunct="1"/>
                      <a:endParaRPr lang="sv-SE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Remissvar RPO Cancer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När nya cancerstrategin presenteras bestäms prioriterade områden att fokusera på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Mars 2025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67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r>
                        <a:rPr lang="sv-SE" sz="1200" b="1" baseline="0" dirty="0">
                          <a:latin typeface="+mj-lt"/>
                        </a:rPr>
                        <a:t>Statens stimulansbidrag för </a:t>
                      </a:r>
                    </a:p>
                    <a:p>
                      <a:r>
                        <a:rPr lang="sv-SE" sz="1200" b="1" baseline="0" dirty="0">
                          <a:latin typeface="+mj-lt"/>
                        </a:rPr>
                        <a:t>förbättrad tillgänglighet inom bilddiagnostik och patologi.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aseline="0" dirty="0">
                          <a:latin typeface="+mj-lt"/>
                        </a:rPr>
                        <a:t>Främja tillgängligheten inom bilddiagnostiken och patologin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aseline="0" dirty="0">
                          <a:latin typeface="+mj-lt"/>
                        </a:rPr>
                        <a:t>Högre måluppfyllelse av det nationella ledtidsmålet för SVF.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Bedömning av beviljande av medel</a:t>
                      </a:r>
                    </a:p>
                    <a:p>
                      <a:pPr marL="0" marR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Besked till sökande</a:t>
                      </a:r>
                    </a:p>
                    <a:p>
                      <a:pPr marL="0" marR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Uppföljning av projekten</a:t>
                      </a:r>
                    </a:p>
                    <a:p>
                      <a:pPr marL="0" marR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Ev. ny extra ansökningsomgång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+mj-lt"/>
                        </a:rPr>
                        <a:t>Ansökan 17 feb </a:t>
                      </a:r>
                    </a:p>
                    <a:p>
                      <a:r>
                        <a:rPr lang="sv-SE" sz="1200" dirty="0">
                          <a:latin typeface="+mj-lt"/>
                        </a:rPr>
                        <a:t>Beslut i början av mars</a:t>
                      </a:r>
                    </a:p>
                    <a:p>
                      <a:r>
                        <a:rPr lang="sv-SE" sz="1200" dirty="0">
                          <a:latin typeface="+mj-lt"/>
                        </a:rPr>
                        <a:t> Nat. rapportering delrapport 1 </a:t>
                      </a:r>
                      <a:r>
                        <a:rPr lang="sv-SE" sz="1200" dirty="0" err="1">
                          <a:latin typeface="+mj-lt"/>
                        </a:rPr>
                        <a:t>sept</a:t>
                      </a:r>
                      <a:r>
                        <a:rPr lang="sv-SE" sz="1200" dirty="0">
                          <a:latin typeface="+mj-lt"/>
                        </a:rPr>
                        <a:t> </a:t>
                      </a:r>
                    </a:p>
                    <a:p>
                      <a:r>
                        <a:rPr lang="sv-SE" sz="1200" dirty="0">
                          <a:latin typeface="+mj-lt"/>
                        </a:rPr>
                        <a:t>Slutrapport 15nov? </a:t>
                      </a:r>
                    </a:p>
                    <a:p>
                      <a:r>
                        <a:rPr lang="sv-SE" sz="1200" dirty="0">
                          <a:latin typeface="+mj-lt"/>
                        </a:rPr>
                        <a:t>Inskickad till </a:t>
                      </a:r>
                      <a:r>
                        <a:rPr lang="sv-SE" sz="1200" dirty="0" err="1">
                          <a:latin typeface="+mj-lt"/>
                        </a:rPr>
                        <a:t>Soc</a:t>
                      </a:r>
                      <a:r>
                        <a:rPr lang="sv-SE" sz="1200" dirty="0">
                          <a:latin typeface="+mj-lt"/>
                        </a:rPr>
                        <a:t> 15 dec?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7532381"/>
                  </a:ext>
                </a:extLst>
              </a:tr>
              <a:tr h="19895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Statens stimulansbidrag för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att stärka cancerrehabilitering och palliativ vård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för barn och vuxna</a:t>
                      </a:r>
                    </a:p>
                    <a:p>
                      <a:endParaRPr lang="sv-SE" sz="1200" b="1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0" i="0" dirty="0">
                          <a:solidFill>
                            <a:srgbClr val="212529"/>
                          </a:solidFill>
                          <a:effectLst/>
                          <a:latin typeface="+mj-lt"/>
                        </a:rPr>
                        <a:t>Implementering av de nationella vårdprogrammen för cancerrehabilitering och palliativ vård för barn och vuxna.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0" i="0" dirty="0">
                          <a:solidFill>
                            <a:srgbClr val="212529"/>
                          </a:solidFill>
                          <a:effectLst/>
                          <a:latin typeface="+mj-lt"/>
                        </a:rPr>
                        <a:t>Stärka uppföljningen av cancerrehabiliteringen. 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0" i="0" dirty="0">
                          <a:solidFill>
                            <a:srgbClr val="212529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lang="sv-SE" sz="1200" b="0" i="0" kern="1200" dirty="0">
                          <a:solidFill>
                            <a:srgbClr val="212529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tärka </a:t>
                      </a:r>
                      <a:r>
                        <a:rPr lang="sv-SE" sz="1200" b="0" i="0" kern="1200" dirty="0" err="1">
                          <a:solidFill>
                            <a:srgbClr val="212529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seneffekts</a:t>
                      </a:r>
                      <a:r>
                        <a:rPr lang="sv-SE" sz="1200" b="0" i="0" kern="1200" dirty="0">
                          <a:solidFill>
                            <a:srgbClr val="212529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-uppföljningen &amp; aktiva överlämningar mellan barn  och vuxencancervården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endParaRPr lang="sv-SE" sz="1200" b="1" kern="1200" baseline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Bedömning av beviljande av medel</a:t>
                      </a:r>
                    </a:p>
                    <a:p>
                      <a:pPr marL="0" marR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Besked till sökande</a:t>
                      </a:r>
                    </a:p>
                    <a:p>
                      <a:pPr marL="0" marR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Uppföljning av projekten</a:t>
                      </a:r>
                    </a:p>
                    <a:p>
                      <a:pPr marL="0" marR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Ev. ny extra ansökningsomgång</a:t>
                      </a:r>
                    </a:p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Ansökan 17 feb </a:t>
                      </a:r>
                    </a:p>
                    <a:p>
                      <a:r>
                        <a:rPr lang="sv-SE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Beslut  i början av mars</a:t>
                      </a:r>
                    </a:p>
                    <a:p>
                      <a:r>
                        <a:rPr lang="sv-SE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Nat rapportering delrapport 1 </a:t>
                      </a:r>
                      <a:r>
                        <a:rPr lang="sv-SE" sz="120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sept</a:t>
                      </a:r>
                      <a:r>
                        <a:rPr lang="sv-SE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sv-SE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Slutrapport 15nov? </a:t>
                      </a:r>
                    </a:p>
                    <a:p>
                      <a:r>
                        <a:rPr lang="sv-SE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Inskickad till </a:t>
                      </a:r>
                      <a:r>
                        <a:rPr lang="sv-SE" sz="120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Soc</a:t>
                      </a:r>
                      <a:r>
                        <a:rPr lang="sv-SE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15 dec?</a:t>
                      </a:r>
                    </a:p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55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Prevention och tidig upptäckt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171450" marR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Bidra till att öka andelen cancerfall (hud) som upptäcks i tidigt stadium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Sprida nationellt utbildningsmaterial om tidig upptäckt av hudcancer hos äldre riktat till omvårdnadspersonal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Q1 2025- spridning till  alla kommuner i SÖSR</a:t>
                      </a:r>
                    </a:p>
                    <a:p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Uppföljning av användande av utbildning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0984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85961"/>
              </p:ext>
            </p:extLst>
          </p:nvPr>
        </p:nvGraphicFramePr>
        <p:xfrm>
          <a:off x="91660" y="69272"/>
          <a:ext cx="12100340" cy="609721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52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2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8679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507531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837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0622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Prevention och tidig upptäckt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Screening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Utrota livmoderhalscancer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Catch-</a:t>
                      </a:r>
                      <a:r>
                        <a:rPr lang="sv-SE" sz="1200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up</a:t>
                      </a: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vaccination + screening av HPV för kvinnor födda1994-1999 (nationell studie)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Stötta RÖ + RJL i komma upp till 70 % täckningsgrad</a:t>
                      </a:r>
                    </a:p>
                    <a:p>
                      <a:pPr marL="171450" lvl="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Delta i nationella informationskampanjer för stötta regioner</a:t>
                      </a:r>
                    </a:p>
                    <a:p>
                      <a:pPr marL="171450" lvl="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Delta i nationella forum och styrgrupp</a:t>
                      </a:r>
                    </a:p>
                    <a:p>
                      <a:pPr marL="171450" lvl="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Genomföra dos 2</a:t>
                      </a:r>
                    </a:p>
                    <a:p>
                      <a:pPr marL="19050">
                        <a:spcAft>
                          <a:spcPts val="0"/>
                        </a:spcAft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361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2025-06 Mål  70% deltagande i hela SÖSR</a:t>
                      </a:r>
                    </a:p>
                    <a:p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2025-2026</a:t>
                      </a:r>
                    </a:p>
                    <a:p>
                      <a:r>
                        <a:rPr lang="sv-SE" sz="1200" i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Förslagsvis uppföljning varje möte våren 2025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RÖ 48,3%</a:t>
                      </a:r>
                    </a:p>
                    <a:p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RJL 56,8%</a:t>
                      </a:r>
                    </a:p>
                    <a:p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RKL 72,8%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444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Prevention och tidig upptäckt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Screening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OPT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Tarmcancer?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Lungcancer?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Nationella kallelsekanslier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Insatser för </a:t>
                      </a:r>
                      <a:r>
                        <a:rPr lang="sv-SE" sz="1200" b="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Sociekonomiskt</a:t>
                      </a:r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utsatta grupper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Jkpg: Förslag på struktur för gemensamt OPT kansli, struktur och finansiering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Implementering och uppföljning i RÖ + RKL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Utvidga införande i RÖ+ RKL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OPT: Antal % som deltar, antal upptäckta cancrar, uppföljning OPT projektet</a:t>
                      </a:r>
                    </a:p>
                    <a:p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  <a:hlinkClick r:id="rId2"/>
                        </a:rPr>
                        <a:t>Tarmcancerscreening:</a:t>
                      </a:r>
                      <a:endParaRPr lang="sv-SE" sz="1200" i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Antal Endoskopi, koloskopi%, cancerdetektion</a:t>
                      </a:r>
                      <a:br>
                        <a:rPr lang="sv-SE" sz="12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Lungcancer bevaka studier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108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Cancerrehabilitering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Införande av Min vårdplan, digitalt via 1177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Bedömning av rehabiliteringsbehov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Implementering av MVP i nya diagnoser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Stödja användning av MVP på flera cancerkliniker i hela patientens process.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Ta fram 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rehabguide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i respektive region och vid behov klinikspecifik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Antal startade MVP, vilka diagnoser där MVP används Resultatredovisningen (maj -25)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1" dirty="0">
                        <a:solidFill>
                          <a:srgbClr val="393939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0654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Cancerrehabilitering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Implementering av vårdprogrammet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121917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Sprida framtagna utbildningar och filmer om arbete med cancerrehabilitering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Utbildningsdagar/Nätverksträffar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Uppbyggnad av särskilda nätverksträffar för till ex. lymfterapeuter med flera.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Avstämning med RCC Styrgrupp enligt 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årshjul</a:t>
                      </a:r>
                      <a:endParaRPr lang="sv-SE" sz="120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Lärdomar från beviljade stimulansprojekt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1416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2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10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566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600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979179"/>
              </p:ext>
            </p:extLst>
          </p:nvPr>
        </p:nvGraphicFramePr>
        <p:xfrm>
          <a:off x="0" y="0"/>
          <a:ext cx="12151807" cy="61874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294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2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1164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824858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908813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34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Palliativ vård</a:t>
                      </a:r>
                    </a:p>
                    <a:p>
                      <a:endParaRPr lang="sv-SE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Alla cancerpatienter i livets slutskede ska få lika god palliativ vård oavsett bostadsort</a:t>
                      </a:r>
                    </a:p>
                    <a:p>
                      <a:endParaRPr lang="sv-SE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Samverkan  RPO Äldres hälsa : Nya arbetssätt med processledare i två regioner</a:t>
                      </a:r>
                      <a:endParaRPr lang="sv-SE" sz="1200" kern="120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Kompetensutveckling genomförs genom konferensen "</a:t>
                      </a:r>
                      <a:r>
                        <a:rPr lang="sv-SE" sz="12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Palliation</a:t>
                      </a:r>
                      <a:r>
                        <a:rPr lang="sv-SE" sz="12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Sydöst" och webbutbildningen "Lindring bortom boten".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Förbättra tillgången till palliativ vård i hemmet för barn och ungdomar genom samverkan mellan vårdgivare.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2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Sept</a:t>
                      </a:r>
                      <a:r>
                        <a:rPr lang="sv-SE" sz="12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-25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ny samverkansyta och arbetssätt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Statistik från Palliativ registret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Projekt inom palliativ vård för barn, RPO Barn</a:t>
                      </a:r>
                    </a:p>
                    <a:p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045">
                <a:tc>
                  <a:txBody>
                    <a:bodyPr/>
                    <a:lstStyle/>
                    <a:p>
                      <a:r>
                        <a:rPr lang="sv-SE" sz="1200" b="1" dirty="0">
                          <a:latin typeface="+mj-lt"/>
                        </a:rPr>
                        <a:t>Sammanhållna och effektiva vårdprocesser</a:t>
                      </a:r>
                    </a:p>
                    <a:p>
                      <a:endParaRPr lang="sv-SE" sz="1200" b="1" dirty="0">
                        <a:latin typeface="+mj-lt"/>
                      </a:endParaRPr>
                    </a:p>
                    <a:p>
                      <a:endParaRPr lang="sv-SE" sz="1200" b="1" dirty="0">
                        <a:latin typeface="+mj-lt"/>
                      </a:endParaRPr>
                    </a:p>
                    <a:p>
                      <a:endParaRPr lang="sv-SE" sz="1200" b="1" dirty="0">
                        <a:latin typeface="+mj-lt"/>
                      </a:endParaRPr>
                    </a:p>
                    <a:p>
                      <a:endParaRPr lang="sv-SE" sz="1200" b="1" dirty="0">
                        <a:latin typeface="+mj-lt"/>
                      </a:endParaRPr>
                    </a:p>
                    <a:p>
                      <a:endParaRPr lang="sv-SE" sz="1200" b="1" dirty="0">
                        <a:latin typeface="+mj-lt"/>
                      </a:endParaRPr>
                    </a:p>
                    <a:p>
                      <a:endParaRPr lang="sv-SE" sz="1200" b="1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Ökat fokus på processarbete i sydöst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Utveckla arbetet i Urologiska processerna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Stötta och följa upp uppbyggnad av regionala processteam + processledare</a:t>
                      </a:r>
                      <a:endParaRPr lang="sv-SE" sz="12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Stödja regionerna att i utvalda SVF, identifiera systematiska hinder som leder till att väntetiderna överskrids med mer än 50% än den optimala ledtiden i SVF. 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Fortsatt kvalitetssäkring av registrering i SVF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Regelbundet rapportera till KR, RSL och SVN om process resultat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Sept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uppföljning av SVF ledtider, övrigt uppföljning via samlad Resultatredovisning (maj)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Ansökan i mars och återapportering i dec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662404"/>
                  </a:ext>
                </a:extLst>
              </a:tr>
              <a:tr h="7867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Kunskapsstyrning</a:t>
                      </a:r>
                      <a:endParaRPr lang="sv-SE" sz="12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dk1"/>
                          </a:solidFill>
                          <a:latin typeface="+mj-lt"/>
                          <a:ea typeface="Bryant Regular"/>
                          <a:cs typeface="Bryant Regular"/>
                        </a:rPr>
                        <a:t>Införande av Patientöversikt Cancer (IPÖ)</a:t>
                      </a:r>
                      <a:endParaRPr lang="sv-SE" sz="1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Underlätta personalens arbete, ge en översiktlig bild och främja patientinvolvering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Avstämning av användandet av IPÖ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Melanom i hela SÖSR,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RÖ Bröst ?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i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Strålterapiregister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Mammografiregister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Driftsättning av Svenska strålterapiregistret i Sydöst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Driftsättning av Mammografiregister i Sydöst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Omtag i RÖ. Ny version ( MIQA 3.0), följa upp förarbetet på strålenheten US inför drift start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Följa upp arbete i RKL och RJL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Omtag införandet i SÖRS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Uppföljning av implementering tillsammans med sjukvårdsregionalgrupp </a:t>
                      </a:r>
                      <a:endParaRPr lang="sv-SE" sz="120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Erfarenheter från Kalmar,</a:t>
                      </a:r>
                      <a:r>
                        <a:rPr lang="sv-SE" sz="1200" b="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Jönköping </a:t>
                      </a:r>
                    </a:p>
                    <a:p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Östergötland planerar starta….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761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790055"/>
              </p:ext>
            </p:extLst>
          </p:nvPr>
        </p:nvGraphicFramePr>
        <p:xfrm>
          <a:off x="10048" y="200967"/>
          <a:ext cx="12181952" cy="549319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434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2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5049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801161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34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3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dk1"/>
                          </a:solidFill>
                          <a:latin typeface="Arial"/>
                        </a:rPr>
                        <a:t>CPUA konsolidering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Konsolidering av CPUA enheter i landet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Flytt av CPUA för kvalitetsregister Melanom och Pankreas och GEP-NET till Jönköping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Urinblåsa till Syd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Nationell process, avstämning sep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662404"/>
                  </a:ext>
                </a:extLst>
              </a:tr>
              <a:tr h="97949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j-lt"/>
                          <a:ea typeface="Bryant Regular"/>
                          <a:cs typeface="Bryant Regular"/>
                        </a:rPr>
                        <a:t>Kvalitetsregister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j-lt"/>
                          <a:ea typeface="Bryant Regular"/>
                          <a:cs typeface="Bryant Regular"/>
                        </a:rPr>
                        <a:t>Vårddatasystem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j-lt"/>
                          <a:ea typeface="Bryant Regular"/>
                          <a:cs typeface="Bryant Regular"/>
                        </a:rPr>
                        <a:t>Precisionsmedicin?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Insatser för ökad täckningsgrad i kvalitetsregister: Samverkan med kirurg- och medicinkliniker i SÖSR för att sprida goda exempel  och arbetssätt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+mj-lt"/>
                        </a:rPr>
                        <a:t>Uppföljning via VIC-listan , (verksamheternas inrapportering till cancerregistret och berörda kvalitetsregister) </a:t>
                      </a:r>
                      <a:br>
                        <a:rPr lang="sv-SE" sz="1200" dirty="0">
                          <a:latin typeface="+mj-lt"/>
                        </a:rPr>
                      </a:br>
                      <a:r>
                        <a:rPr lang="sv-SE" sz="1200" dirty="0" err="1">
                          <a:latin typeface="+mj-lt"/>
                        </a:rPr>
                        <a:t>Sept</a:t>
                      </a:r>
                      <a:r>
                        <a:rPr lang="sv-SE" sz="1200" dirty="0">
                          <a:latin typeface="+mj-lt"/>
                        </a:rPr>
                        <a:t> -25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Barn och unga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Barncancer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Stödja Barnonkologin i RÖ i adekvat bemanning enligt uppdrag i överenskommelsen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Implementering av vårdprogrammet för barncancerrehabilitering</a:t>
                      </a:r>
                      <a:endParaRPr lang="sv-SE" sz="12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2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Stimulansmedel för utvecklings-projekt inom barncancer i SÖRS.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2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Fortsatt dialog med Uppföljningsmottagningen för unga vuxna </a:t>
                      </a:r>
                      <a:r>
                        <a:rPr lang="sv-SE" sz="12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ev</a:t>
                      </a:r>
                      <a:r>
                        <a:rPr lang="sv-SE" sz="12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2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satstsning</a:t>
                      </a:r>
                      <a:r>
                        <a:rPr lang="sv-SE" sz="12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på unga vuxna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0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0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0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0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Processledare och berörda bjuds in till RPO cancer i slutet av 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10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10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8212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48040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.4T0CfePk2DeL4EzvGUD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w4oRVLjkeb33J03BQTYg"/>
</p:tagLst>
</file>

<file path=ppt/theme/theme1.xml><?xml version="1.0" encoding="utf-8"?>
<a:theme xmlns:a="http://schemas.openxmlformats.org/drawingml/2006/main" name="1_Office-tema">
  <a:themeElements>
    <a:clrScheme name="Anpassat 7">
      <a:dk1>
        <a:srgbClr val="363636"/>
      </a:dk1>
      <a:lt1>
        <a:srgbClr val="FFFFFF"/>
      </a:lt1>
      <a:dk2>
        <a:srgbClr val="0066B3"/>
      </a:dk2>
      <a:lt2>
        <a:srgbClr val="EF4044"/>
      </a:lt2>
      <a:accent1>
        <a:srgbClr val="0066B3"/>
      </a:accent1>
      <a:accent2>
        <a:srgbClr val="BC151C"/>
      </a:accent2>
      <a:accent3>
        <a:srgbClr val="EF4044"/>
      </a:accent3>
      <a:accent4>
        <a:srgbClr val="F2CF68"/>
      </a:accent4>
      <a:accent5>
        <a:srgbClr val="F2CD13"/>
      </a:accent5>
      <a:accent6>
        <a:srgbClr val="BFBFBF"/>
      </a:accent6>
      <a:hlink>
        <a:srgbClr val="0066B3"/>
      </a:hlink>
      <a:folHlink>
        <a:srgbClr val="0066B3"/>
      </a:folHlink>
    </a:clrScheme>
    <a:fontScheme name="Office - klassiskt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2205</TotalTime>
  <Words>888</Words>
  <Application>Microsoft Office PowerPoint</Application>
  <PresentationFormat>Bredbild</PresentationFormat>
  <Paragraphs>167</Paragraphs>
  <Slides>5</Slides>
  <Notes>3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Verdana</vt:lpstr>
      <vt:lpstr>1_Office-tema</vt:lpstr>
      <vt:lpstr>think-cell Slide</vt:lpstr>
      <vt:lpstr>RPO Cancer  Översiktlig handlingsplan för 2025  Uppdaterad: 2025- 01-29</vt:lpstr>
      <vt:lpstr>PowerPoint-presentation</vt:lpstr>
      <vt:lpstr>PowerPoint-presentation</vt:lpstr>
      <vt:lpstr>PowerPoint-presentation</vt:lpstr>
      <vt:lpstr>PowerPoint-presentation</vt:lpstr>
    </vt:vector>
  </TitlesOfParts>
  <Company>Landstinget i Kalmar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Minich Karlsson</dc:creator>
  <cp:lastModifiedBy>Asketun Annika</cp:lastModifiedBy>
  <cp:revision>152</cp:revision>
  <cp:lastPrinted>2025-01-30T07:13:43Z</cp:lastPrinted>
  <dcterms:created xsi:type="dcterms:W3CDTF">2020-10-30T06:43:58Z</dcterms:created>
  <dcterms:modified xsi:type="dcterms:W3CDTF">2025-02-11T15:38:03Z</dcterms:modified>
</cp:coreProperties>
</file>