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28" r:id="rId2"/>
    <p:sldId id="332" r:id="rId3"/>
    <p:sldId id="334" r:id="rId4"/>
    <p:sldId id="336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just format 2 - Dekorfärg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664" autoAdjust="0"/>
    <p:restoredTop sz="96357" autoAdjust="0"/>
  </p:normalViewPr>
  <p:slideViewPr>
    <p:cSldViewPr snapToGrid="0">
      <p:cViewPr varScale="1">
        <p:scale>
          <a:sx n="99" d="100"/>
          <a:sy n="99" d="100"/>
        </p:scale>
        <p:origin x="57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EA18D-0120-4422-A1F3-FD346E576CD9}" type="datetimeFigureOut">
              <a:rPr lang="sv-SE" smtClean="0"/>
              <a:t>2023-02-23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82B77-8D35-43CB-A246-DEDF706A76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5115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7013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7" Type="http://schemas.openxmlformats.org/officeDocument/2006/relationships/image" Target="../media/image5.e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</a:t>
            </a:r>
          </a:p>
        </p:txBody>
      </p:sp>
    </p:spTree>
    <p:extLst>
      <p:ext uri="{BB962C8B-B14F-4D97-AF65-F5344CB8AC3E}">
        <p14:creationId xmlns:p14="http://schemas.microsoft.com/office/powerpoint/2010/main" val="2639727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63" y="1623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63" y="1623"/>
                        <a:ext cx="215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00979" y="419359"/>
            <a:ext cx="11393620" cy="325159"/>
          </a:xfrm>
        </p:spPr>
        <p:txBody>
          <a:bodyPr/>
          <a:lstStyle>
            <a:lvl1pPr>
              <a:lnSpc>
                <a:spcPts val="2449"/>
              </a:lnSpc>
              <a:defRPr sz="2245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1"/>
          </p:nvPr>
        </p:nvSpPr>
        <p:spPr>
          <a:xfrm>
            <a:off x="400979" y="1169457"/>
            <a:ext cx="11393620" cy="1593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9"/>
            <p:custDataLst>
              <p:tags r:id="rId3"/>
            </p:custDataLst>
          </p:nvPr>
        </p:nvSpPr>
        <p:spPr>
          <a:xfrm>
            <a:off x="399119" y="799153"/>
            <a:ext cx="9641736" cy="28272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1837" i="0" dirty="0" smtClean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 hasCustomPrompt="1"/>
            <p:custDataLst>
              <p:tags r:id="rId4"/>
            </p:custDataLst>
          </p:nvPr>
        </p:nvSpPr>
        <p:spPr>
          <a:xfrm>
            <a:off x="399563" y="5902245"/>
            <a:ext cx="11577916" cy="510219"/>
          </a:xfrm>
        </p:spPr>
        <p:txBody>
          <a:bodyPr anchor="b" anchorCtr="0"/>
          <a:lstStyle>
            <a:lvl1pPr marL="0" indent="0" defTabSz="639708">
              <a:lnSpc>
                <a:spcPts val="919"/>
              </a:lnSpc>
              <a:spcAft>
                <a:spcPts val="0"/>
              </a:spcAft>
              <a:buNone/>
              <a:tabLst>
                <a:tab pos="479376" algn="r"/>
                <a:tab pos="639708" algn="l"/>
              </a:tabLst>
              <a:defRPr sz="102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Not:	xxxxxx</a:t>
            </a:r>
          </a:p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*	xxx</a:t>
            </a:r>
          </a:p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Källa:	</a:t>
            </a:r>
            <a:r>
              <a:rPr lang="sv-SE" sz="1020" dirty="0" err="1">
                <a:ea typeface="Verdana" pitchFamily="34" charset="0"/>
                <a:cs typeface="Verdana" pitchFamily="34" charset="0"/>
              </a:rPr>
              <a:t>xxxx</a:t>
            </a:r>
            <a:endParaRPr lang="sv-SE" sz="102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Platshållare för bildnummer 5"/>
          <p:cNvSpPr txBox="1">
            <a:spLocks/>
          </p:cNvSpPr>
          <p:nvPr userDrawn="1"/>
        </p:nvSpPr>
        <p:spPr>
          <a:xfrm>
            <a:off x="11136641" y="6533748"/>
            <a:ext cx="720000" cy="108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sv-SE"/>
            </a:defPPr>
            <a:lvl1pPr marL="0" algn="r" defTabSz="914400" rtl="0" eaLnBrk="1" latinLnBrk="0" hangingPunct="1"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96C602A-63EE-46CF-AAA0-57BFED8B59D2}" type="slidenum">
              <a:rPr lang="en-GB" sz="800" smtClean="0">
                <a:solidFill>
                  <a:srgbClr val="FFFFFF"/>
                </a:solidFill>
              </a:rPr>
              <a:pPr/>
              <a:t>‹#›</a:t>
            </a:fld>
            <a:endParaRPr lang="en-GB" sz="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94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609600" y="6308726"/>
            <a:ext cx="2844800" cy="4127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36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614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/>
              <a:t>Klicka här för att lägg till en </a:t>
            </a:r>
            <a:r>
              <a:rPr lang="sv-SE" dirty="0" err="1"/>
              <a:t>helsidebild</a:t>
            </a:r>
            <a:endParaRPr lang="sv-SE" dirty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391615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>
              <a:solidFill>
                <a:srgbClr val="FFFFFF"/>
              </a:solidFill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1876459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>
              <a:solidFill>
                <a:srgbClr val="FFFFFF"/>
              </a:solidFill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129912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3432"/>
            <a:ext cx="12192000" cy="6858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736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609600" y="2276874"/>
            <a:ext cx="10972800" cy="374441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755362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09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197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923424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3392" y="1028733"/>
            <a:ext cx="537659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09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197600" y="548682"/>
            <a:ext cx="5384800" cy="537659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3536413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1" y="-1500"/>
            <a:ext cx="12192599" cy="6859499"/>
          </a:xfrm>
          <a:custGeom>
            <a:avLst/>
            <a:gdLst>
              <a:gd name="connsiteX0" fmla="*/ 0 w 12191999"/>
              <a:gd name="connsiteY0" fmla="*/ 0 h 6858000"/>
              <a:gd name="connsiteX1" fmla="*/ 12191999 w 12191999"/>
              <a:gd name="connsiteY1" fmla="*/ 0 h 6858000"/>
              <a:gd name="connsiteX2" fmla="*/ 12191999 w 12191999"/>
              <a:gd name="connsiteY2" fmla="*/ 6858000 h 6858000"/>
              <a:gd name="connsiteX3" fmla="*/ 0 w 12191999"/>
              <a:gd name="connsiteY3" fmla="*/ 6858000 h 6858000"/>
              <a:gd name="connsiteX4" fmla="*/ 0 w 12191999"/>
              <a:gd name="connsiteY4" fmla="*/ 0 h 6858000"/>
              <a:gd name="connsiteX0" fmla="*/ 0 w 12201525"/>
              <a:gd name="connsiteY0" fmla="*/ 0 h 6858000"/>
              <a:gd name="connsiteX1" fmla="*/ 12191999 w 12201525"/>
              <a:gd name="connsiteY1" fmla="*/ 0 h 6858000"/>
              <a:gd name="connsiteX2" fmla="*/ 12201525 w 12201525"/>
              <a:gd name="connsiteY2" fmla="*/ 3552825 h 6858000"/>
              <a:gd name="connsiteX3" fmla="*/ 12191999 w 12201525"/>
              <a:gd name="connsiteY3" fmla="*/ 6858000 h 6858000"/>
              <a:gd name="connsiteX4" fmla="*/ 0 w 12201525"/>
              <a:gd name="connsiteY4" fmla="*/ 6858000 h 6858000"/>
              <a:gd name="connsiteX5" fmla="*/ 0 w 12201525"/>
              <a:gd name="connsiteY5" fmla="*/ 0 h 6858000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27742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1498 h 6859498"/>
              <a:gd name="connsiteX1" fmla="*/ 9133121 w 12201525"/>
              <a:gd name="connsiteY1" fmla="*/ 0 h 6859498"/>
              <a:gd name="connsiteX2" fmla="*/ 12201525 w 12201525"/>
              <a:gd name="connsiteY2" fmla="*/ 3554323 h 6859498"/>
              <a:gd name="connsiteX3" fmla="*/ 12191999 w 12201525"/>
              <a:gd name="connsiteY3" fmla="*/ 6859498 h 6859498"/>
              <a:gd name="connsiteX4" fmla="*/ 0 w 12201525"/>
              <a:gd name="connsiteY4" fmla="*/ 6859498 h 6859498"/>
              <a:gd name="connsiteX5" fmla="*/ 0 w 12201525"/>
              <a:gd name="connsiteY5" fmla="*/ 1498 h 6859498"/>
              <a:gd name="connsiteX0" fmla="*/ 0 w 12196930"/>
              <a:gd name="connsiteY0" fmla="*/ 1498 h 6859498"/>
              <a:gd name="connsiteX1" fmla="*/ 9133121 w 12196930"/>
              <a:gd name="connsiteY1" fmla="*/ 0 h 6859498"/>
              <a:gd name="connsiteX2" fmla="*/ 12196930 w 12196930"/>
              <a:gd name="connsiteY2" fmla="*/ 3549728 h 6859498"/>
              <a:gd name="connsiteX3" fmla="*/ 12191999 w 12196930"/>
              <a:gd name="connsiteY3" fmla="*/ 6859498 h 6859498"/>
              <a:gd name="connsiteX4" fmla="*/ 0 w 12196930"/>
              <a:gd name="connsiteY4" fmla="*/ 6859498 h 6859498"/>
              <a:gd name="connsiteX5" fmla="*/ 0 w 12196930"/>
              <a:gd name="connsiteY5" fmla="*/ 1498 h 6859498"/>
              <a:gd name="connsiteX0" fmla="*/ 0 w 12192599"/>
              <a:gd name="connsiteY0" fmla="*/ 1498 h 6859498"/>
              <a:gd name="connsiteX1" fmla="*/ 9133121 w 12192599"/>
              <a:gd name="connsiteY1" fmla="*/ 0 h 6859498"/>
              <a:gd name="connsiteX2" fmla="*/ 12187740 w 12192599"/>
              <a:gd name="connsiteY2" fmla="*/ 3549728 h 6859498"/>
              <a:gd name="connsiteX3" fmla="*/ 12191999 w 12192599"/>
              <a:gd name="connsiteY3" fmla="*/ 6859498 h 6859498"/>
              <a:gd name="connsiteX4" fmla="*/ 0 w 12192599"/>
              <a:gd name="connsiteY4" fmla="*/ 6859498 h 6859498"/>
              <a:gd name="connsiteX5" fmla="*/ 0 w 12192599"/>
              <a:gd name="connsiteY5" fmla="*/ 1498 h 6859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599" h="6859498">
                <a:moveTo>
                  <a:pt x="0" y="1498"/>
                </a:moveTo>
                <a:lnTo>
                  <a:pt x="9133121" y="0"/>
                </a:lnTo>
                <a:cubicBezTo>
                  <a:pt x="10941201" y="1093691"/>
                  <a:pt x="11816297" y="2559984"/>
                  <a:pt x="12187740" y="3549728"/>
                </a:cubicBezTo>
                <a:cubicBezTo>
                  <a:pt x="12184565" y="4651453"/>
                  <a:pt x="12195174" y="5757773"/>
                  <a:pt x="12191999" y="6859498"/>
                </a:cubicBezTo>
                <a:lnTo>
                  <a:pt x="0" y="6859498"/>
                </a:lnTo>
                <a:lnTo>
                  <a:pt x="0" y="1498"/>
                </a:lnTo>
                <a:close/>
              </a:path>
            </a:pathLst>
          </a:custGeom>
        </p:spPr>
        <p:txBody>
          <a:bodyPr/>
          <a:lstStyle>
            <a:lvl1pPr marL="30162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1889549"/>
            <a:ext cx="9608400" cy="1310851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defTabSz="914377">
              <a:defRPr/>
            </a:pPr>
            <a:fld id="{4B42D259-ACB8-4FD1-AC0F-9CAC8F5E07E0}" type="datetimeFigureOut">
              <a:rPr lang="sv-SE" sz="1200" smtClean="0">
                <a:solidFill>
                  <a:prstClr val="black"/>
                </a:solidFill>
                <a:latin typeface="Arial"/>
              </a:rPr>
              <a:pPr defTabSz="914377">
                <a:defRPr/>
              </a:pPr>
              <a:t>2023-02-23</a:t>
            </a:fld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ctr" defTabSz="914377">
              <a:defRPr/>
            </a:pPr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 defTabSz="914377">
              <a:defRPr/>
            </a:pPr>
            <a:fld id="{34C9B0E5-37D7-412E-A162-6A236BADC197}" type="slidenum">
              <a:rPr lang="sv-SE" sz="1200" smtClean="0">
                <a:solidFill>
                  <a:prstClr val="black"/>
                </a:solidFill>
                <a:latin typeface="Arial"/>
              </a:rPr>
              <a:pPr algn="r" defTabSz="914377">
                <a:defRPr/>
              </a:pPr>
              <a:t>‹#›</a:t>
            </a:fld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9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59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2276874"/>
            <a:ext cx="10972800" cy="3744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189" marR="0" lvl="0" indent="-457189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Klicka här för att ändra texten</a:t>
            </a:r>
          </a:p>
          <a:p>
            <a:pPr marL="457189" marR="0" lvl="0" indent="-457189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8" y="6269121"/>
            <a:ext cx="1376603" cy="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0310" y="6173100"/>
            <a:ext cx="1035791" cy="4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0352" y="6269121"/>
            <a:ext cx="1514267" cy="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1" y="58580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sz="2400">
              <a:solidFill>
                <a:srgbClr val="363636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5269924" y="1118585"/>
            <a:ext cx="1169551" cy="32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v-SE" altLang="sv-SE" sz="1333">
                <a:solidFill>
                  <a:srgbClr val="7F7F7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sv-SE" altLang="sv-SE" sz="2400">
              <a:solidFill>
                <a:srgbClr val="36363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5269924" y="1842484"/>
            <a:ext cx="1169551" cy="32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v-SE" altLang="sv-SE" sz="1333">
                <a:solidFill>
                  <a:srgbClr val="7F7F7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sv-SE" altLang="sv-SE" sz="2400">
              <a:solidFill>
                <a:srgbClr val="36363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638239" y="6365068"/>
            <a:ext cx="2289409" cy="2974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333" dirty="0">
                <a:solidFill>
                  <a:srgbClr val="363636"/>
                </a:solidFill>
                <a:latin typeface="Arial"/>
              </a:rPr>
              <a:t>Sydöstra sjukvårdsregionen</a:t>
            </a:r>
            <a:endParaRPr lang="sv-SE" sz="1467" dirty="0">
              <a:solidFill>
                <a:srgbClr val="363636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676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spcBef>
          <a:spcPct val="0"/>
        </a:spcBef>
        <a:buNone/>
        <a:defRPr sz="5333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121917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0"/>
            <a:ext cx="12192000" cy="595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7" name="Rubrik 6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2030511"/>
          </a:xfrm>
        </p:spPr>
        <p:txBody>
          <a:bodyPr>
            <a:noAutofit/>
          </a:bodyPr>
          <a:lstStyle/>
          <a:p>
            <a:pPr lvl="0" algn="l"/>
            <a:r>
              <a:rPr lang="sv-SE" sz="4800" dirty="0" smtClean="0">
                <a:solidFill>
                  <a:schemeClr val="bg1"/>
                </a:solidFill>
              </a:rPr>
              <a:t>RSG </a:t>
            </a:r>
            <a:r>
              <a:rPr lang="sv-SE" sz="4800" dirty="0">
                <a:solidFill>
                  <a:schemeClr val="bg1"/>
                </a:solidFill>
              </a:rPr>
              <a:t>s</a:t>
            </a:r>
            <a:r>
              <a:rPr lang="sv-SE" sz="4800" dirty="0" smtClean="0">
                <a:solidFill>
                  <a:schemeClr val="bg1"/>
                </a:solidFill>
              </a:rPr>
              <a:t>tandardisering</a:t>
            </a:r>
            <a:r>
              <a:rPr lang="sv-SE" sz="3200" dirty="0">
                <a:solidFill>
                  <a:schemeClr val="bg1"/>
                </a:solidFill>
              </a:rPr>
              <a:t/>
            </a:r>
            <a:br>
              <a:rPr lang="sv-SE" sz="3200" dirty="0">
                <a:solidFill>
                  <a:schemeClr val="bg1"/>
                </a:solidFill>
              </a:rPr>
            </a:br>
            <a:r>
              <a:rPr lang="sv-SE" sz="3200" dirty="0">
                <a:solidFill>
                  <a:schemeClr val="bg1"/>
                </a:solidFill>
              </a:rPr>
              <a:t/>
            </a:r>
            <a:br>
              <a:rPr lang="sv-SE" sz="3200" dirty="0">
                <a:solidFill>
                  <a:schemeClr val="bg1"/>
                </a:solidFill>
              </a:rPr>
            </a:br>
            <a:r>
              <a:rPr lang="sv-SE" sz="3200" dirty="0">
                <a:solidFill>
                  <a:schemeClr val="bg1"/>
                </a:solidFill>
              </a:rPr>
              <a:t>Översiktlig handlingsplan </a:t>
            </a:r>
            <a:r>
              <a:rPr lang="sv-SE" sz="3200" dirty="0" smtClean="0">
                <a:solidFill>
                  <a:schemeClr val="bg1"/>
                </a:solidFill>
              </a:rPr>
              <a:t>2023-01-04</a:t>
            </a:r>
            <a:endParaRPr lang="sv-SE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642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021661"/>
              </p:ext>
            </p:extLst>
          </p:nvPr>
        </p:nvGraphicFramePr>
        <p:xfrm>
          <a:off x="0" y="0"/>
          <a:ext cx="12191999" cy="4875391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444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2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5049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2801161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898688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5341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Nationellt insatsområde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Prioriterat område 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och patientlöften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84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100" b="0" i="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Utveckla och öka användningen av standarder som skapar värde för regionernas verksamheter och dess intressenter.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i="0" baseline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i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Utarbeta rutiner för det nationella standardiseringsarbetet inom regioner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Rutiner framtagna och godkända i den nationella </a:t>
                      </a:r>
                      <a:r>
                        <a:rPr lang="sv-SE" sz="1100" i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beredningsgruppen </a:t>
                      </a:r>
                      <a:r>
                        <a:rPr lang="sv-SE" sz="11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för </a:t>
                      </a:r>
                      <a:r>
                        <a:rPr lang="sv-SE" sz="1100" i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standardisering</a:t>
                      </a:r>
                      <a:endParaRPr lang="sv-SE" sz="110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100" i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9490">
                <a:tc>
                  <a:txBody>
                    <a:bodyPr/>
                    <a:lstStyle/>
                    <a:p>
                      <a:endParaRPr lang="sv-SE" sz="110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10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Marknadsföra nyttan av standarder och standardisering mot regionerna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Aktivitet </a:t>
                      </a:r>
                      <a:r>
                        <a:rPr lang="sv-SE" sz="1100" b="0" i="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genomförd</a:t>
                      </a:r>
                      <a:endParaRPr lang="sv-SE" sz="1100" b="0" i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1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0234">
                <a:tc>
                  <a:txBody>
                    <a:bodyPr/>
                    <a:lstStyle/>
                    <a:p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Stärka regioners position i att påverka nationell och internationell standardisering för ökad intressentnytta, samhällsnytta och hållbar utveckling.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endParaRPr lang="sv-SE" sz="1100" b="0" i="0" baseline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Ta del av experternas reserapporter från det internationella standardiseringsarbetet samt sprida dessa till intressenter inom den egna organisationen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Kontinuerlig aktivitet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1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57712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sv-SE" sz="11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100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sv-SE" sz="1100" b="0" i="0" dirty="0">
                          <a:solidFill>
                            <a:srgbClr val="393939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Vara kontaktperson för standardiseringsfrågor och sprida information inom respektive region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Kontinuerlig aktivitet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100" b="0" i="0" dirty="0">
                        <a:solidFill>
                          <a:srgbClr val="393939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600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252DD8-E15D-4AD1-AE43-ED1B51508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Resultat</a:t>
            </a:r>
            <a:r>
              <a:rPr lang="sv-SE" sz="4000" dirty="0"/>
              <a:t>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9EF301C-865D-4165-8232-E2BCDA809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800" dirty="0"/>
              <a:t>Under 2022 deltag jag på en fysiskt workshop med övriga RSG/RPO där en del var att presentera sin verksamhet för varandra vilket var väldigt givande och nödvändigt för att förstå hur frågor kan hanteras mellan områdena.</a:t>
            </a:r>
          </a:p>
        </p:txBody>
      </p:sp>
    </p:spTree>
    <p:extLst>
      <p:ext uri="{BB962C8B-B14F-4D97-AF65-F5344CB8AC3E}">
        <p14:creationId xmlns:p14="http://schemas.microsoft.com/office/powerpoint/2010/main" val="714576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A61D39-FADC-483C-B869-69E42A55D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Utmaningar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8134DDE-3533-4A29-A7E1-ED8912169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800" dirty="0"/>
              <a:t>Nå ut till rätt intressenter inom respektive region.</a:t>
            </a:r>
          </a:p>
        </p:txBody>
      </p:sp>
    </p:spTree>
    <p:extLst>
      <p:ext uri="{BB962C8B-B14F-4D97-AF65-F5344CB8AC3E}">
        <p14:creationId xmlns:p14="http://schemas.microsoft.com/office/powerpoint/2010/main" val="21021841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.4T0CfePk2DeL4EzvGUD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sw4oRVLjkeb33J03BQTYg"/>
</p:tagLst>
</file>

<file path=ppt/theme/theme1.xml><?xml version="1.0" encoding="utf-8"?>
<a:theme xmlns:a="http://schemas.openxmlformats.org/drawingml/2006/main" name="1_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1483</TotalTime>
  <Words>161</Words>
  <Application>Microsoft Office PowerPoint</Application>
  <PresentationFormat>Bredbild</PresentationFormat>
  <Paragraphs>21</Paragraphs>
  <Slides>4</Slides>
  <Notes>1</Notes>
  <HiddenSlides>0</HiddenSlides>
  <MMClips>0</MMClips>
  <ScaleCrop>false</ScaleCrop>
  <HeadingPairs>
    <vt:vector size="8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11" baseType="lpstr">
      <vt:lpstr>Arial</vt:lpstr>
      <vt:lpstr>Bryant Regular</vt:lpstr>
      <vt:lpstr>Calibri</vt:lpstr>
      <vt:lpstr>Times New Roman</vt:lpstr>
      <vt:lpstr>Verdana</vt:lpstr>
      <vt:lpstr>1_Office-tema</vt:lpstr>
      <vt:lpstr>think-cell Slide</vt:lpstr>
      <vt:lpstr>RSG standardisering  Översiktlig handlingsplan 2023-01-04</vt:lpstr>
      <vt:lpstr>PowerPoint-presentation</vt:lpstr>
      <vt:lpstr>Resultat </vt:lpstr>
      <vt:lpstr>Utmaningar</vt:lpstr>
    </vt:vector>
  </TitlesOfParts>
  <Company>Landstinget i Kalmar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Maria Minich Karlsson</dc:creator>
  <cp:lastModifiedBy>Thålin Conny</cp:lastModifiedBy>
  <cp:revision>107</cp:revision>
  <dcterms:created xsi:type="dcterms:W3CDTF">2020-10-30T06:43:58Z</dcterms:created>
  <dcterms:modified xsi:type="dcterms:W3CDTF">2023-02-23T14:51:16Z</dcterms:modified>
</cp:coreProperties>
</file>