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4" r:id="rId2"/>
    <p:sldId id="277" r:id="rId3"/>
    <p:sldId id="258" r:id="rId4"/>
    <p:sldId id="278" r:id="rId5"/>
    <p:sldId id="279" r:id="rId6"/>
    <p:sldId id="280" r:id="rId7"/>
    <p:sldId id="289" r:id="rId8"/>
    <p:sldId id="293" r:id="rId9"/>
    <p:sldId id="295" r:id="rId10"/>
    <p:sldId id="287" r:id="rId11"/>
    <p:sldId id="298" r:id="rId12"/>
    <p:sldId id="301" r:id="rId13"/>
    <p:sldId id="302" r:id="rId14"/>
    <p:sldId id="296" r:id="rId15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997" autoAdjust="0"/>
    <p:restoredTop sz="95116" autoAdjust="0"/>
  </p:normalViewPr>
  <p:slideViewPr>
    <p:cSldViewPr>
      <p:cViewPr varScale="1">
        <p:scale>
          <a:sx n="98" d="100"/>
          <a:sy n="98" d="100"/>
        </p:scale>
        <p:origin x="83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Aktiviteter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ED5-48A0-8776-965222E008A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D5-48A0-8776-965222E008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D5-48A0-8776-965222E008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ED5-48A0-8776-965222E008A7}"/>
              </c:ext>
            </c:extLst>
          </c:dPt>
          <c:cat>
            <c:strRef>
              <c:f>Blad1!$A$2:$A$5</c:f>
              <c:strCache>
                <c:ptCount val="4"/>
                <c:pt idx="0">
                  <c:v>Kvartal 1</c:v>
                </c:pt>
                <c:pt idx="1">
                  <c:v>Kvartal 2</c:v>
                </c:pt>
                <c:pt idx="2">
                  <c:v>Kvartal 3</c:v>
                </c:pt>
                <c:pt idx="3">
                  <c:v>Kvartal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D5-48A0-8776-965222E00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2023-02-24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2732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9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439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77A6-05CD-4EAB-954D-F374D0D0D6F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0878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821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ydostrasjukvardsregionen.se/regionsjukvardsledningen/motesanteckningar-2020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ydostrasjukvardsregionen.se/samverkansgrupper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v-SE" sz="3600" dirty="0">
                <a:latin typeface="+mj-lt"/>
              </a:rPr>
              <a:t>Nätverk för </a:t>
            </a:r>
            <a:r>
              <a:rPr lang="sv-SE" sz="3600" dirty="0" smtClean="0">
                <a:latin typeface="+mj-lt"/>
              </a:rPr>
              <a:t>samverkansgrupper 24 februari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Regionsjukvårdsledningen 15 februari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err="1" smtClean="0"/>
              <a:t>Årshjul</a:t>
            </a:r>
            <a:r>
              <a:rPr lang="sv-SE" sz="18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Webbsidor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Värdskapsstöd NPO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Stärkt gemensamt arbete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3275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Mer information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7694"/>
            <a:ext cx="8229600" cy="2448272"/>
          </a:xfrm>
        </p:spPr>
        <p:txBody>
          <a:bodyPr>
            <a:normAutofit/>
          </a:bodyPr>
          <a:lstStyle/>
          <a:p>
            <a:r>
              <a:rPr lang="sv-SE" sz="2000" dirty="0" smtClean="0">
                <a:hlinkClick r:id="rId2"/>
              </a:rPr>
              <a:t>Mötesanteckningar och bilagor från RSL:s möten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19057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2828230" y="71322"/>
            <a:ext cx="7720434" cy="4444644"/>
            <a:chOff x="630245" y="32485"/>
            <a:chExt cx="7720434" cy="4444644"/>
          </a:xfrm>
        </p:grpSpPr>
        <p:graphicFrame>
          <p:nvGraphicFramePr>
            <p:cNvPr id="5" name="Diagram 4"/>
            <p:cNvGraphicFramePr/>
            <p:nvPr>
              <p:extLst/>
            </p:nvPr>
          </p:nvGraphicFramePr>
          <p:xfrm>
            <a:off x="630245" y="32485"/>
            <a:ext cx="7720434" cy="444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4" name="Grupp 3"/>
            <p:cNvGrpSpPr/>
            <p:nvPr/>
          </p:nvGrpSpPr>
          <p:grpSpPr>
            <a:xfrm>
              <a:off x="2195736" y="195486"/>
              <a:ext cx="4547958" cy="4136711"/>
              <a:chOff x="2195736" y="195486"/>
              <a:chExt cx="4547958" cy="4136711"/>
            </a:xfrm>
          </p:grpSpPr>
          <p:sp>
            <p:nvSpPr>
              <p:cNvPr id="6" name="textruta 5"/>
              <p:cNvSpPr txBox="1"/>
              <p:nvPr/>
            </p:nvSpPr>
            <p:spPr>
              <a:xfrm>
                <a:off x="2950079" y="2430056"/>
                <a:ext cx="154497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5/9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nderlag till SVN delårsrapport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12/9 RSL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15/9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emissomgång 3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20/9 RSG nätverk</a:t>
                </a:r>
              </a:p>
            </p:txBody>
          </p:sp>
          <p:sp>
            <p:nvSpPr>
              <p:cNvPr id="7" name="textruta 6"/>
              <p:cNvSpPr txBox="1"/>
              <p:nvPr/>
            </p:nvSpPr>
            <p:spPr>
              <a:xfrm>
                <a:off x="2949629" y="790545"/>
                <a:ext cx="154038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26-27/10 RSL</a:t>
                </a:r>
                <a:b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1/11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nderlag till SVN överenskommelse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2/11 RSG nätverk</a:t>
                </a:r>
              </a:p>
              <a:p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15/11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emissomgång 4</a:t>
                </a:r>
                <a:endParaRPr lang="sv-SE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30/11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andlingsplan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30/11 RSL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8/12 RSG nätverk</a:t>
                </a:r>
              </a:p>
              <a:p>
                <a:pPr lvl="0"/>
                <a:r>
                  <a:rPr lang="sv-SE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Mötestider </a:t>
                </a:r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för 2024</a:t>
                </a:r>
                <a:endParaRPr lang="sv-SE" sz="1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4499992" y="1383107"/>
                <a:ext cx="1546432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31/1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nderlag till SVN årsredovisning</a:t>
                </a:r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15/2 RSL</a:t>
                </a:r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13/2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emissomgång 1</a:t>
                </a:r>
              </a:p>
              <a:p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24/2 RSG nätverk</a:t>
                </a: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4499991" y="2411517"/>
                <a:ext cx="1770269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5/4 RSL </a:t>
                </a: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14/4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emissomgång 2</a:t>
                </a: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14/4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RSG nätverk </a:t>
                </a:r>
                <a:endParaRPr lang="sv-SE" sz="10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25/5 </a:t>
                </a:r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RSL</a:t>
                </a:r>
              </a:p>
              <a:p>
                <a:pPr lvl="0"/>
                <a:r>
                  <a:rPr lang="sv-SE" sz="10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2/6 RSG nätverk</a:t>
                </a:r>
                <a:endParaRPr lang="sv-SE" sz="1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Höger 24"/>
              <p:cNvSpPr/>
              <p:nvPr/>
            </p:nvSpPr>
            <p:spPr>
              <a:xfrm rot="5400000">
                <a:off x="6161970" y="2079845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Höger 31"/>
              <p:cNvSpPr/>
              <p:nvPr/>
            </p:nvSpPr>
            <p:spPr>
              <a:xfrm rot="10800000">
                <a:off x="4274438" y="3972158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Höger 32"/>
              <p:cNvSpPr/>
              <p:nvPr/>
            </p:nvSpPr>
            <p:spPr>
              <a:xfrm rot="16200000">
                <a:off x="2402894" y="2063930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Höger 33"/>
              <p:cNvSpPr/>
              <p:nvPr/>
            </p:nvSpPr>
            <p:spPr>
              <a:xfrm>
                <a:off x="4283968" y="195486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" name="textruta 2"/>
              <p:cNvSpPr txBox="1"/>
              <p:nvPr/>
            </p:nvSpPr>
            <p:spPr>
              <a:xfrm>
                <a:off x="6212779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Arial Black" panose="020B0A04020102020204" pitchFamily="34" charset="0"/>
                  </a:rPr>
                  <a:t>Q1</a:t>
                </a:r>
                <a:endParaRPr lang="sv-SE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6197974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Arial Black" panose="020B0A04020102020204" pitchFamily="34" charset="0"/>
                  </a:rPr>
                  <a:t>Q2</a:t>
                </a:r>
                <a:endParaRPr lang="sv-SE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2210541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Arial Black" panose="020B0A04020102020204" pitchFamily="34" charset="0"/>
                  </a:rPr>
                  <a:t>Q4</a:t>
                </a:r>
                <a:endParaRPr lang="sv-SE" dirty="0">
                  <a:latin typeface="Arial Black" panose="020B0A04020102020204" pitchFamily="34" charset="0"/>
                </a:endParaRPr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2195736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 smtClean="0">
                    <a:latin typeface="Arial Black" panose="020B0A04020102020204" pitchFamily="34" charset="0"/>
                  </a:rPr>
                  <a:t>Q3</a:t>
                </a:r>
                <a:endParaRPr lang="sv-SE" dirty="0"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85725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RSG </a:t>
            </a:r>
            <a:r>
              <a:rPr lang="sv-SE" sz="3200" dirty="0" err="1" smtClean="0"/>
              <a:t>årshjul</a:t>
            </a:r>
            <a:r>
              <a:rPr lang="sv-SE" sz="3200" dirty="0" smtClean="0"/>
              <a:t> 2023</a:t>
            </a:r>
            <a:endParaRPr lang="sv-SE" sz="3200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>
          <a:xfrm>
            <a:off x="457199" y="1563639"/>
            <a:ext cx="3891929" cy="28083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400" b="1" dirty="0" smtClean="0"/>
              <a:t>Löpande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 smtClean="0">
                <a:solidFill>
                  <a:prstClr val="black"/>
                </a:solidFill>
              </a:rPr>
              <a:t>Stödja RPO och NPO (värdskap)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 smtClean="0">
                <a:solidFill>
                  <a:prstClr val="black"/>
                </a:solidFill>
              </a:rPr>
              <a:t>Lämna </a:t>
            </a:r>
            <a:r>
              <a:rPr lang="sv-SE" sz="1400" dirty="0">
                <a:solidFill>
                  <a:prstClr val="black"/>
                </a:solidFill>
              </a:rPr>
              <a:t>synpunkter till samordnade svar på nationella vårdförlopp, vårdprogram och vårdriktlinjer fyra gånger/år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>
                <a:solidFill>
                  <a:prstClr val="black"/>
                </a:solidFill>
              </a:rPr>
              <a:t>Lämna synpunkter till andra samordnade </a:t>
            </a:r>
            <a:r>
              <a:rPr lang="sv-SE" sz="1400" dirty="0" smtClean="0">
                <a:solidFill>
                  <a:prstClr val="black"/>
                </a:solidFill>
              </a:rPr>
              <a:t>remissvar</a:t>
            </a:r>
          </a:p>
          <a:p>
            <a:pPr marL="18000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Nominera till nationella grupper</a:t>
            </a: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endParaRPr lang="sv-SE" sz="1200" dirty="0" smtClean="0"/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200" dirty="0" smtClean="0"/>
              <a:t>Uppdrag </a:t>
            </a:r>
            <a:r>
              <a:rPr lang="sv-SE" sz="1200" dirty="0">
                <a:solidFill>
                  <a:prstClr val="black"/>
                </a:solidFill>
              </a:rPr>
              <a:t>att lämna underlag till årsredovisning, delårsrapport och överenskommelse mejlas </a:t>
            </a:r>
            <a:r>
              <a:rPr lang="sv-SE" sz="1200" dirty="0"/>
              <a:t>till </a:t>
            </a:r>
            <a:r>
              <a:rPr lang="sv-SE" sz="1200" dirty="0" smtClean="0"/>
              <a:t>berörda</a:t>
            </a:r>
            <a:endParaRPr lang="sv-SE" sz="1200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  <a:defRPr/>
            </a:pPr>
            <a:r>
              <a:rPr lang="sv-SE" sz="1200" dirty="0" smtClean="0"/>
              <a:t>Mejla </a:t>
            </a:r>
            <a:r>
              <a:rPr lang="sv-SE" sz="1200" dirty="0"/>
              <a:t>underlag till RSL senast sju dagar före </a:t>
            </a:r>
            <a:r>
              <a:rPr lang="sv-SE" sz="1200" dirty="0" smtClean="0"/>
              <a:t>mötet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5589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RSG på webben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Uppdrag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Aktuell handlingsplan (prioriterade insatser)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Kontaktperson + mejladress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Ledamöter + representant </a:t>
            </a:r>
            <a:r>
              <a:rPr lang="sv-SE" sz="1400" dirty="0" smtClean="0"/>
              <a:t>i NSG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/>
              <a:t>Länk till nationell </a:t>
            </a:r>
            <a:r>
              <a:rPr lang="sv-SE" sz="1400" dirty="0" smtClean="0"/>
              <a:t>samverkansgrupp</a:t>
            </a:r>
          </a:p>
          <a:p>
            <a:r>
              <a:rPr lang="sv-SE" sz="1400" dirty="0" smtClean="0"/>
              <a:t>Vid behov även: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Mötesanteckningar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Sjukvårdsregionala kunskapsstöd (rekommendationer, riktlinjer, rutiner)</a:t>
            </a:r>
            <a:endParaRPr lang="sv-SE" sz="1400" dirty="0"/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Arbetsgrupper</a:t>
            </a:r>
          </a:p>
          <a:p>
            <a:pPr marL="180000" indent="-1800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1400" dirty="0" smtClean="0"/>
              <a:t>Länk </a:t>
            </a:r>
            <a:r>
              <a:rPr lang="sv-SE" sz="1400" dirty="0"/>
              <a:t>till </a:t>
            </a:r>
            <a:r>
              <a:rPr lang="sv-SE" sz="1400" dirty="0" smtClean="0"/>
              <a:t>samarbetsrum </a:t>
            </a:r>
            <a:r>
              <a:rPr lang="sv-SE" sz="1400" dirty="0"/>
              <a:t>för </a:t>
            </a:r>
            <a:r>
              <a:rPr lang="sv-SE" sz="1400" dirty="0" smtClean="0"/>
              <a:t>arbetsmaterial</a:t>
            </a:r>
          </a:p>
        </p:txBody>
      </p:sp>
    </p:spTree>
    <p:extLst>
      <p:ext uri="{BB962C8B-B14F-4D97-AF65-F5344CB8AC3E}">
        <p14:creationId xmlns:p14="http://schemas.microsoft.com/office/powerpoint/2010/main" val="16441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Saknas…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Uppdrag standardisering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Uppdrag digital utveckling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Handlingsplan digital utveckling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Handlingsplan HTA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 smtClean="0"/>
              <a:t>Om läkemedels arbetsgrupper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 dirty="0"/>
          </a:p>
          <a:p>
            <a:r>
              <a:rPr lang="sv-SE" sz="1400" dirty="0" smtClean="0"/>
              <a:t>Kolla om innehållet på era sidor är aktuellt, mejla justeringar, reviderade och nya dokument</a:t>
            </a:r>
          </a:p>
          <a:p>
            <a:r>
              <a:rPr lang="sv-SE" sz="1400" dirty="0" smtClean="0"/>
              <a:t>Meddela behov av samarbetsrum för RSG och RAG</a:t>
            </a:r>
          </a:p>
          <a:p>
            <a:r>
              <a:rPr lang="sv-SE" sz="1400" dirty="0" smtClean="0"/>
              <a:t>Förbättringsförslag, ex stöd för implementering, jämförelser av resultat, gemensamma utbildningar, aktiviteter för ökat gemensamt arbete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657926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604606"/>
              </p:ext>
            </p:extLst>
          </p:nvPr>
        </p:nvGraphicFramePr>
        <p:xfrm>
          <a:off x="0" y="0"/>
          <a:ext cx="9144000" cy="43276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1355244847"/>
                    </a:ext>
                  </a:extLst>
                </a:gridCol>
              </a:tblGrid>
              <a:tr h="358629">
                <a:tc>
                  <a:txBody>
                    <a:bodyPr/>
                    <a:lstStyle/>
                    <a:p>
                      <a:r>
                        <a:rPr lang="sv-SE" dirty="0" smtClean="0">
                          <a:latin typeface="+mj-lt"/>
                        </a:rPr>
                        <a:t>Värdskapsstöd</a:t>
                      </a:r>
                      <a:endParaRPr lang="sv-SE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795361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Administration-ersättning, diarieföring, nomineringar, jävsdeklaration</a:t>
                      </a:r>
                      <a:r>
                        <a:rPr lang="sv-SE" sz="1600" baseline="0" dirty="0" smtClean="0">
                          <a:latin typeface="+mj-lt"/>
                        </a:rPr>
                        <a:t> m.m.</a:t>
                      </a:r>
                      <a:endParaRPr lang="sv-SE" sz="16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790259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Ekonomi – avtal/överenskommelse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804334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HTA - RSG HTA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369212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Hälsoekonomi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43937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</a:rPr>
                        <a:t>Informatiker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900690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Kommunikation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29879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Kunskapsstöd</a:t>
                      </a:r>
                      <a:r>
                        <a:rPr lang="sv-SE" sz="1600" baseline="0" dirty="0" smtClean="0">
                          <a:latin typeface="+mj-lt"/>
                        </a:rPr>
                        <a:t> – administrativt stöd NPO/RPO/Lokala tillägg</a:t>
                      </a:r>
                      <a:endParaRPr lang="sv-SE" sz="16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383198"/>
                  </a:ext>
                </a:extLst>
              </a:tr>
              <a:tr h="3755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Litteratursökning, referenshantering, (AGREE II)</a:t>
                      </a:r>
                      <a:r>
                        <a:rPr lang="sv-SE" sz="1600" baseline="0" dirty="0" smtClean="0">
                          <a:latin typeface="+mj-lt"/>
                        </a:rPr>
                        <a:t>                                        </a:t>
                      </a:r>
                      <a:endParaRPr lang="sv-SE" sz="16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727043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r>
                        <a:rPr lang="sv-SE" sz="1600" dirty="0" smtClean="0">
                          <a:latin typeface="+mj-lt"/>
                          <a:hlinkClick r:id="rId2"/>
                        </a:rPr>
                        <a:t>Regionala samverkansgrupper</a:t>
                      </a:r>
                      <a:r>
                        <a:rPr lang="sv-SE" sz="1600" dirty="0" smtClean="0">
                          <a:latin typeface="+mj-lt"/>
                        </a:rPr>
                        <a:t> och andra nätverk</a:t>
                      </a:r>
                      <a:endParaRPr lang="sv-SE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6151307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smtClean="0">
                          <a:latin typeface="+mj-lt"/>
                        </a:rPr>
                        <a:t>Uppföljning och analys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34621"/>
                  </a:ext>
                </a:extLst>
              </a:tr>
              <a:tr h="3586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 err="1" smtClean="0">
                          <a:latin typeface="+mj-lt"/>
                        </a:rPr>
                        <a:t>Webbinarium</a:t>
                      </a:r>
                      <a:r>
                        <a:rPr lang="sv-SE" sz="1600" dirty="0" smtClean="0">
                          <a:latin typeface="+mj-lt"/>
                        </a:rPr>
                        <a:t>-planering, genomförande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316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68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611560" y="1491630"/>
            <a:ext cx="7772400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Regionsjukvårdsledningen </a:t>
            </a:r>
            <a:br>
              <a:rPr lang="sv-SE" dirty="0" smtClean="0"/>
            </a:br>
            <a:r>
              <a:rPr lang="sv-SE" dirty="0" smtClean="0"/>
              <a:t>15 februari 2023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sz="2700" dirty="0" smtClean="0"/>
              <a:t>Sammanfattning</a:t>
            </a:r>
            <a:endParaRPr lang="sv-SE" sz="2700" dirty="0"/>
          </a:p>
        </p:txBody>
      </p:sp>
    </p:spTree>
    <p:extLst>
      <p:ext uri="{BB962C8B-B14F-4D97-AF65-F5344CB8AC3E}">
        <p14:creationId xmlns:p14="http://schemas.microsoft.com/office/powerpoint/2010/main" val="22081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857250"/>
          </a:xfrm>
        </p:spPr>
        <p:txBody>
          <a:bodyPr>
            <a:normAutofit/>
          </a:bodyPr>
          <a:lstStyle/>
          <a:p>
            <a:r>
              <a:rPr lang="sv-SE" sz="3600" dirty="0" smtClean="0">
                <a:latin typeface="+mj-lt"/>
              </a:rPr>
              <a:t>Stärkt gemensamt arbete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Statusrapport om de sex områdena för stärkt </a:t>
            </a:r>
            <a:r>
              <a:rPr lang="sv-SE" sz="1800" dirty="0"/>
              <a:t>gemensamt arbete i </a:t>
            </a:r>
            <a:r>
              <a:rPr lang="sv-SE" sz="1800" dirty="0" smtClean="0"/>
              <a:t>sjukvårdsregionen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Inventering av aktiviteter pågår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Lotta Lindqvist, som samordnar uppdraget, bjuds in till nästa RSL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Workshop på Samverkansnämnden i mars</a:t>
            </a:r>
            <a:endParaRPr lang="sv-SE" sz="1600" dirty="0"/>
          </a:p>
          <a:p>
            <a:pPr marL="0" indent="0">
              <a:buNone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783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Gemensam data för verksamhetsutveckling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280831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Det är olika </a:t>
            </a:r>
            <a:r>
              <a:rPr lang="sv-SE" sz="1800" dirty="0"/>
              <a:t>förutsättningar och lagar som styr vilken data som kan göras tillgänglig beroende på om </a:t>
            </a:r>
            <a:r>
              <a:rPr lang="sv-SE" sz="1800" dirty="0" smtClean="0"/>
              <a:t>den ska användas för </a:t>
            </a:r>
            <a:r>
              <a:rPr lang="sv-SE" sz="1800" dirty="0"/>
              <a:t>forskning eller </a:t>
            </a:r>
            <a:r>
              <a:rPr lang="sv-SE" sz="1800" dirty="0" smtClean="0"/>
              <a:t>verksamhetsutveckling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Arbetet med gemensam data behöver förstärkning med utvecklingskompetens för </a:t>
            </a:r>
            <a:r>
              <a:rPr lang="sv-SE" sz="1800" dirty="0"/>
              <a:t>att komma igång även med </a:t>
            </a:r>
            <a:r>
              <a:rPr lang="sv-SE" sz="1800" dirty="0" smtClean="0"/>
              <a:t>data för verksamhetsutveckling</a:t>
            </a:r>
            <a:endParaRPr lang="sv-SE" sz="1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RSL arbetsutskott och Magnus Persson får i uppdrag att föreslå bemanning för </a:t>
            </a:r>
            <a:r>
              <a:rPr lang="sv-SE" sz="1800" dirty="0"/>
              <a:t>att </a:t>
            </a:r>
            <a:r>
              <a:rPr lang="sv-SE" sz="1800" dirty="0" smtClean="0"/>
              <a:t>utveckla gemensam data för både forskning och verksamhetsutveckling</a:t>
            </a:r>
            <a:endParaRPr lang="sv-SE" sz="1800" b="1" dirty="0"/>
          </a:p>
        </p:txBody>
      </p:sp>
    </p:spTree>
    <p:extLst>
      <p:ext uri="{BB962C8B-B14F-4D97-AF65-F5344CB8AC3E}">
        <p14:creationId xmlns:p14="http://schemas.microsoft.com/office/powerpoint/2010/main" val="3123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85725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Remissomgång 15/2-14/4</a:t>
            </a:r>
            <a:endParaRPr lang="sv-SE" sz="36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"/>
          </p:nvPr>
        </p:nvSpPr>
        <p:spPr>
          <a:xfrm>
            <a:off x="457200" y="1347614"/>
            <a:ext cx="4038600" cy="2736305"/>
          </a:xfrm>
        </p:spPr>
        <p:txBody>
          <a:bodyPr>
            <a:noAutofit/>
          </a:bodyPr>
          <a:lstStyle/>
          <a:p>
            <a:pPr lvl="0"/>
            <a:r>
              <a:rPr lang="sv-SE" sz="1000" b="1" dirty="0" smtClean="0">
                <a:solidFill>
                  <a:srgbClr val="363636"/>
                </a:solidFill>
              </a:rPr>
              <a:t>Vårdförlopp </a:t>
            </a:r>
            <a:r>
              <a:rPr lang="sv-SE" sz="1000" dirty="0" smtClean="0">
                <a:solidFill>
                  <a:srgbClr val="363636"/>
                </a:solidFill>
              </a:rPr>
              <a:t>(</a:t>
            </a:r>
            <a:r>
              <a:rPr lang="sv-SE" sz="1000" i="1" dirty="0" smtClean="0">
                <a:solidFill>
                  <a:srgbClr val="363636"/>
                </a:solidFill>
              </a:rPr>
              <a:t>alla RPO/RSG)</a:t>
            </a:r>
            <a:endParaRPr lang="sv-SE" sz="1000" i="1" dirty="0">
              <a:solidFill>
                <a:srgbClr val="363636"/>
              </a:solidFill>
            </a:endParaRPr>
          </a:p>
          <a:p>
            <a:pPr lvl="0"/>
            <a:r>
              <a:rPr lang="sv-SE" sz="1000" dirty="0">
                <a:solidFill>
                  <a:srgbClr val="363636"/>
                </a:solidFill>
              </a:rPr>
              <a:t>- Depression hos vuxna, </a:t>
            </a:r>
            <a:r>
              <a:rPr lang="sv-SE" sz="1000" dirty="0" smtClean="0">
                <a:solidFill>
                  <a:srgbClr val="363636"/>
                </a:solidFill>
              </a:rPr>
              <a:t>ny</a:t>
            </a:r>
            <a:endParaRPr lang="sv-SE" sz="1000" dirty="0">
              <a:solidFill>
                <a:srgbClr val="363636"/>
              </a:solidFill>
            </a:endParaRPr>
          </a:p>
          <a:p>
            <a:pPr lvl="0"/>
            <a:r>
              <a:rPr lang="sv-SE" sz="1000" dirty="0">
                <a:solidFill>
                  <a:srgbClr val="363636"/>
                </a:solidFill>
              </a:rPr>
              <a:t>- Självskadebeteende hos vuxna, </a:t>
            </a:r>
            <a:r>
              <a:rPr lang="sv-SE" sz="1000" dirty="0" smtClean="0">
                <a:solidFill>
                  <a:srgbClr val="363636"/>
                </a:solidFill>
              </a:rPr>
              <a:t>ny</a:t>
            </a:r>
            <a:endParaRPr lang="sv-SE" sz="1000" dirty="0">
              <a:solidFill>
                <a:srgbClr val="363636"/>
              </a:solidFill>
            </a:endParaRPr>
          </a:p>
          <a:p>
            <a:pPr lvl="0"/>
            <a:endParaRPr lang="sv-SE" sz="1000" b="1" dirty="0" smtClean="0">
              <a:solidFill>
                <a:srgbClr val="363636"/>
              </a:solidFill>
            </a:endParaRPr>
          </a:p>
          <a:p>
            <a:pPr lvl="0"/>
            <a:r>
              <a:rPr lang="sv-SE" sz="1000" b="1" dirty="0" smtClean="0">
                <a:solidFill>
                  <a:srgbClr val="363636"/>
                </a:solidFill>
              </a:rPr>
              <a:t>Vårdprogram</a:t>
            </a:r>
            <a:endParaRPr lang="sv-SE" sz="1000" b="1" dirty="0">
              <a:solidFill>
                <a:srgbClr val="363636"/>
              </a:solidFill>
            </a:endParaRPr>
          </a:p>
          <a:p>
            <a:pPr lvl="0"/>
            <a:r>
              <a:rPr lang="sv-SE" sz="1000" i="1" dirty="0" smtClean="0">
                <a:solidFill>
                  <a:srgbClr val="363636"/>
                </a:solidFill>
              </a:rPr>
              <a:t>Mag- </a:t>
            </a:r>
            <a:r>
              <a:rPr lang="sv-SE" sz="1000" i="1" dirty="0">
                <a:solidFill>
                  <a:srgbClr val="363636"/>
                </a:solidFill>
              </a:rPr>
              <a:t>och tarmsjukdomar</a:t>
            </a:r>
          </a:p>
          <a:p>
            <a:pPr lvl="0"/>
            <a:r>
              <a:rPr lang="sv-SE" sz="1000" dirty="0">
                <a:solidFill>
                  <a:srgbClr val="363636"/>
                </a:solidFill>
              </a:rPr>
              <a:t>- Gallstenssjukdom, </a:t>
            </a:r>
            <a:r>
              <a:rPr lang="sv-SE" sz="1000" dirty="0" smtClean="0">
                <a:solidFill>
                  <a:srgbClr val="363636"/>
                </a:solidFill>
              </a:rPr>
              <a:t>ny</a:t>
            </a:r>
            <a:endParaRPr lang="sv-SE" sz="1000" dirty="0">
              <a:solidFill>
                <a:srgbClr val="363636"/>
              </a:solidFill>
            </a:endParaRPr>
          </a:p>
          <a:p>
            <a:pPr lvl="0"/>
            <a:r>
              <a:rPr lang="sv-SE" sz="1000" i="1" dirty="0">
                <a:solidFill>
                  <a:srgbClr val="363636"/>
                </a:solidFill>
              </a:rPr>
              <a:t>Cancersjukdomar</a:t>
            </a:r>
          </a:p>
          <a:p>
            <a:pPr lvl="0"/>
            <a:r>
              <a:rPr lang="sv-SE" sz="1000" dirty="0" smtClean="0">
                <a:solidFill>
                  <a:srgbClr val="363636"/>
                </a:solidFill>
              </a:rPr>
              <a:t>- Bäckencancerrehabilitering</a:t>
            </a:r>
            <a:r>
              <a:rPr lang="sv-SE" sz="1000" dirty="0">
                <a:solidFill>
                  <a:srgbClr val="363636"/>
                </a:solidFill>
              </a:rPr>
              <a:t>, </a:t>
            </a:r>
            <a:r>
              <a:rPr lang="sv-SE" sz="1000" dirty="0" smtClean="0">
                <a:solidFill>
                  <a:srgbClr val="363636"/>
                </a:solidFill>
              </a:rPr>
              <a:t>reviderad</a:t>
            </a:r>
            <a:br>
              <a:rPr lang="sv-SE" sz="1000" dirty="0" smtClean="0">
                <a:solidFill>
                  <a:srgbClr val="363636"/>
                </a:solidFill>
              </a:rPr>
            </a:br>
            <a:r>
              <a:rPr lang="sv-SE" sz="1000" dirty="0" smtClean="0">
                <a:solidFill>
                  <a:srgbClr val="363636"/>
                </a:solidFill>
              </a:rPr>
              <a:t>- Cancerrehabilitering</a:t>
            </a:r>
            <a:r>
              <a:rPr lang="sv-SE" sz="1000" dirty="0">
                <a:solidFill>
                  <a:srgbClr val="363636"/>
                </a:solidFill>
              </a:rPr>
              <a:t>, </a:t>
            </a:r>
            <a:r>
              <a:rPr lang="sv-SE" sz="1000" dirty="0" smtClean="0">
                <a:solidFill>
                  <a:srgbClr val="363636"/>
                </a:solidFill>
              </a:rPr>
              <a:t>reviderad</a:t>
            </a:r>
            <a:br>
              <a:rPr lang="sv-SE" sz="1000" dirty="0" smtClean="0">
                <a:solidFill>
                  <a:srgbClr val="363636"/>
                </a:solidFill>
              </a:rPr>
            </a:br>
            <a:r>
              <a:rPr lang="sv-SE" sz="1000" dirty="0" smtClean="0">
                <a:solidFill>
                  <a:srgbClr val="363636"/>
                </a:solidFill>
              </a:rPr>
              <a:t>- Indolenta </a:t>
            </a:r>
            <a:r>
              <a:rPr lang="sv-SE" sz="1000" dirty="0">
                <a:solidFill>
                  <a:srgbClr val="363636"/>
                </a:solidFill>
              </a:rPr>
              <a:t>B-cellslymfom och hårcellsleukemi, </a:t>
            </a:r>
            <a:r>
              <a:rPr lang="sv-SE" sz="1000" dirty="0" smtClean="0">
                <a:solidFill>
                  <a:srgbClr val="363636"/>
                </a:solidFill>
              </a:rPr>
              <a:t>reviderad</a:t>
            </a:r>
            <a:br>
              <a:rPr lang="sv-SE" sz="1000" dirty="0" smtClean="0">
                <a:solidFill>
                  <a:srgbClr val="363636"/>
                </a:solidFill>
              </a:rPr>
            </a:br>
            <a:r>
              <a:rPr lang="sv-SE" sz="1000" dirty="0" smtClean="0">
                <a:solidFill>
                  <a:srgbClr val="363636"/>
                </a:solidFill>
              </a:rPr>
              <a:t>- </a:t>
            </a:r>
            <a:r>
              <a:rPr lang="sv-SE" sz="1000" dirty="0" err="1" smtClean="0">
                <a:solidFill>
                  <a:srgbClr val="363636"/>
                </a:solidFill>
              </a:rPr>
              <a:t>Myelodysplastiskt</a:t>
            </a:r>
            <a:r>
              <a:rPr lang="sv-SE" sz="1000" dirty="0" smtClean="0">
                <a:solidFill>
                  <a:srgbClr val="363636"/>
                </a:solidFill>
              </a:rPr>
              <a:t> </a:t>
            </a:r>
            <a:r>
              <a:rPr lang="sv-SE" sz="1000" dirty="0">
                <a:solidFill>
                  <a:srgbClr val="363636"/>
                </a:solidFill>
              </a:rPr>
              <a:t>syndrom (MDS), </a:t>
            </a:r>
            <a:r>
              <a:rPr lang="sv-SE" sz="1000" dirty="0" smtClean="0">
                <a:solidFill>
                  <a:srgbClr val="363636"/>
                </a:solidFill>
              </a:rPr>
              <a:t>ny</a:t>
            </a:r>
            <a:br>
              <a:rPr lang="sv-SE" sz="1000" dirty="0" smtClean="0">
                <a:solidFill>
                  <a:srgbClr val="363636"/>
                </a:solidFill>
              </a:rPr>
            </a:br>
            <a:r>
              <a:rPr lang="sv-SE" sz="1000" dirty="0" smtClean="0">
                <a:solidFill>
                  <a:srgbClr val="363636"/>
                </a:solidFill>
              </a:rPr>
              <a:t>- Peniscancer</a:t>
            </a:r>
            <a:r>
              <a:rPr lang="sv-SE" sz="1000" dirty="0">
                <a:solidFill>
                  <a:srgbClr val="363636"/>
                </a:solidFill>
              </a:rPr>
              <a:t>, </a:t>
            </a:r>
            <a:r>
              <a:rPr lang="sv-SE" sz="1000" dirty="0" smtClean="0">
                <a:solidFill>
                  <a:srgbClr val="363636"/>
                </a:solidFill>
              </a:rPr>
              <a:t>reviderad</a:t>
            </a:r>
            <a:r>
              <a:rPr lang="sv-SE" sz="1000" dirty="0">
                <a:solidFill>
                  <a:srgbClr val="363636"/>
                </a:solidFill>
              </a:rPr>
              <a:t/>
            </a:r>
            <a:br>
              <a:rPr lang="sv-SE" sz="1000" dirty="0">
                <a:solidFill>
                  <a:srgbClr val="363636"/>
                </a:solidFill>
              </a:rPr>
            </a:br>
            <a:r>
              <a:rPr lang="sv-SE" sz="1000" dirty="0" smtClean="0">
                <a:solidFill>
                  <a:srgbClr val="363636"/>
                </a:solidFill>
              </a:rPr>
              <a:t>- Peniscancer</a:t>
            </a:r>
            <a:r>
              <a:rPr lang="sv-SE" sz="1000" dirty="0">
                <a:solidFill>
                  <a:srgbClr val="363636"/>
                </a:solidFill>
              </a:rPr>
              <a:t>, Min vårdplan, </a:t>
            </a:r>
            <a:r>
              <a:rPr lang="sv-SE" sz="1000" dirty="0" smtClean="0">
                <a:solidFill>
                  <a:srgbClr val="363636"/>
                </a:solidFill>
              </a:rPr>
              <a:t>reviderad</a:t>
            </a:r>
            <a:r>
              <a:rPr lang="sv-SE" sz="1000" dirty="0">
                <a:solidFill>
                  <a:srgbClr val="363636"/>
                </a:solidFill>
              </a:rPr>
              <a:t/>
            </a:r>
            <a:br>
              <a:rPr lang="sv-SE" sz="1000" dirty="0">
                <a:solidFill>
                  <a:srgbClr val="363636"/>
                </a:solidFill>
              </a:rPr>
            </a:br>
            <a:r>
              <a:rPr lang="sv-SE" sz="1000" dirty="0" smtClean="0">
                <a:solidFill>
                  <a:srgbClr val="363636"/>
                </a:solidFill>
              </a:rPr>
              <a:t>- Prostatacancer</a:t>
            </a:r>
            <a:r>
              <a:rPr lang="sv-SE" sz="1000" dirty="0">
                <a:solidFill>
                  <a:srgbClr val="363636"/>
                </a:solidFill>
              </a:rPr>
              <a:t>, Min vårdplan, reviderad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>
          <a:xfrm>
            <a:off x="3923928" y="1347614"/>
            <a:ext cx="4762872" cy="2736305"/>
          </a:xfrm>
        </p:spPr>
        <p:txBody>
          <a:bodyPr>
            <a:noAutofit/>
          </a:bodyPr>
          <a:lstStyle/>
          <a:p>
            <a:pPr lvl="0"/>
            <a:r>
              <a:rPr lang="sv-SE" sz="1000" b="1" dirty="0">
                <a:solidFill>
                  <a:srgbClr val="363636"/>
                </a:solidFill>
              </a:rPr>
              <a:t>Vårdriktlinjer</a:t>
            </a:r>
          </a:p>
          <a:p>
            <a:pPr lvl="0"/>
            <a:r>
              <a:rPr lang="sv-SE" sz="1000" i="1" dirty="0">
                <a:solidFill>
                  <a:srgbClr val="363636"/>
                </a:solidFill>
              </a:rPr>
              <a:t>Öron-, näs- och halssjukdomar</a:t>
            </a:r>
          </a:p>
          <a:p>
            <a:pPr lvl="0"/>
            <a:r>
              <a:rPr lang="sv-SE" sz="1000" dirty="0">
                <a:solidFill>
                  <a:srgbClr val="363636"/>
                </a:solidFill>
              </a:rPr>
              <a:t>- Kall teknik vid </a:t>
            </a:r>
            <a:r>
              <a:rPr lang="sv-SE" sz="1000" dirty="0" err="1">
                <a:solidFill>
                  <a:srgbClr val="363636"/>
                </a:solidFill>
              </a:rPr>
              <a:t>tonsillektomi</a:t>
            </a:r>
            <a:r>
              <a:rPr lang="sv-SE" sz="1000" dirty="0">
                <a:solidFill>
                  <a:srgbClr val="363636"/>
                </a:solidFill>
              </a:rPr>
              <a:t>, </a:t>
            </a:r>
            <a:r>
              <a:rPr lang="sv-SE" sz="1000" dirty="0" smtClean="0">
                <a:solidFill>
                  <a:srgbClr val="363636"/>
                </a:solidFill>
              </a:rPr>
              <a:t>ny</a:t>
            </a:r>
            <a:endParaRPr lang="sv-SE" sz="1000" dirty="0">
              <a:solidFill>
                <a:srgbClr val="363636"/>
              </a:solidFill>
            </a:endParaRPr>
          </a:p>
          <a:p>
            <a:pPr lvl="0"/>
            <a:r>
              <a:rPr lang="sv-SE" sz="1000" i="1" dirty="0">
                <a:solidFill>
                  <a:srgbClr val="363636"/>
                </a:solidFill>
              </a:rPr>
              <a:t>Ögonsjukdomar</a:t>
            </a:r>
          </a:p>
          <a:p>
            <a:pPr lvl="0"/>
            <a:r>
              <a:rPr lang="sv-SE" sz="1000" dirty="0">
                <a:solidFill>
                  <a:srgbClr val="363636"/>
                </a:solidFill>
              </a:rPr>
              <a:t>- Tårflöde på grund av nedsatt tårdränage samt infektioner hos vuxna, ny</a:t>
            </a:r>
          </a:p>
          <a:p>
            <a:pPr lvl="0"/>
            <a:r>
              <a:rPr lang="sv-SE" sz="1000" dirty="0">
                <a:solidFill>
                  <a:srgbClr val="363636"/>
                </a:solidFill>
              </a:rPr>
              <a:t>- Kongenitala tårvägssjukdomar, </a:t>
            </a:r>
            <a:r>
              <a:rPr lang="sv-SE" sz="1000" dirty="0" smtClean="0">
                <a:solidFill>
                  <a:srgbClr val="363636"/>
                </a:solidFill>
              </a:rPr>
              <a:t>ny</a:t>
            </a:r>
            <a:endParaRPr lang="sv-SE" sz="1000" b="1" dirty="0" smtClean="0">
              <a:solidFill>
                <a:srgbClr val="363636"/>
              </a:solidFill>
            </a:endParaRPr>
          </a:p>
          <a:p>
            <a:pPr lvl="0"/>
            <a:endParaRPr lang="sv-SE" sz="1000" b="1" dirty="0" smtClean="0">
              <a:solidFill>
                <a:srgbClr val="363636"/>
              </a:solidFill>
            </a:endParaRPr>
          </a:p>
          <a:p>
            <a:pPr lvl="0"/>
            <a:r>
              <a:rPr lang="sv-SE" sz="1000" b="1" dirty="0" smtClean="0">
                <a:solidFill>
                  <a:srgbClr val="363636"/>
                </a:solidFill>
              </a:rPr>
              <a:t>Rapporter</a:t>
            </a:r>
            <a:r>
              <a:rPr lang="sv-SE" sz="1000" dirty="0">
                <a:solidFill>
                  <a:srgbClr val="363636"/>
                </a:solidFill>
              </a:rPr>
              <a:t/>
            </a:r>
            <a:br>
              <a:rPr lang="sv-SE" sz="1000" dirty="0">
                <a:solidFill>
                  <a:srgbClr val="363636"/>
                </a:solidFill>
              </a:rPr>
            </a:br>
            <a:r>
              <a:rPr lang="sv-SE" sz="1000" dirty="0" smtClean="0">
                <a:solidFill>
                  <a:srgbClr val="363636"/>
                </a:solidFill>
              </a:rPr>
              <a:t>Vägledning för 3D-utskrivna </a:t>
            </a:r>
            <a:r>
              <a:rPr lang="sv-SE" sz="1000" dirty="0">
                <a:solidFill>
                  <a:srgbClr val="363636"/>
                </a:solidFill>
              </a:rPr>
              <a:t>medicintekniska produkter inom hälso- och sjukvården och tandvården</a:t>
            </a:r>
          </a:p>
          <a:p>
            <a:pPr lvl="0"/>
            <a:r>
              <a:rPr lang="sv-SE" sz="1000" i="1" dirty="0">
                <a:solidFill>
                  <a:srgbClr val="363636"/>
                </a:solidFill>
              </a:rPr>
              <a:t>RSG </a:t>
            </a:r>
            <a:r>
              <a:rPr lang="sv-SE" sz="1000" i="1" dirty="0" smtClean="0">
                <a:solidFill>
                  <a:srgbClr val="363636"/>
                </a:solidFill>
              </a:rPr>
              <a:t>medicinsk </a:t>
            </a:r>
            <a:r>
              <a:rPr lang="sv-SE" sz="1000" i="1" dirty="0">
                <a:solidFill>
                  <a:srgbClr val="363636"/>
                </a:solidFill>
              </a:rPr>
              <a:t>teknik, RPO </a:t>
            </a:r>
            <a:r>
              <a:rPr lang="sv-SE" sz="1000" i="1" dirty="0" smtClean="0">
                <a:solidFill>
                  <a:srgbClr val="363636"/>
                </a:solidFill>
              </a:rPr>
              <a:t>medicinsk </a:t>
            </a:r>
            <a:r>
              <a:rPr lang="sv-SE" sz="1000" i="1" dirty="0">
                <a:solidFill>
                  <a:srgbClr val="363636"/>
                </a:solidFill>
              </a:rPr>
              <a:t>diagnostik, RPO </a:t>
            </a:r>
            <a:r>
              <a:rPr lang="sv-SE" sz="1000" i="1" dirty="0" smtClean="0">
                <a:solidFill>
                  <a:srgbClr val="363636"/>
                </a:solidFill>
              </a:rPr>
              <a:t>tandvård, </a:t>
            </a:r>
            <a:r>
              <a:rPr lang="sv-SE" sz="1000" i="1" dirty="0">
                <a:solidFill>
                  <a:srgbClr val="363636"/>
                </a:solidFill>
              </a:rPr>
              <a:t>KR </a:t>
            </a:r>
            <a:r>
              <a:rPr lang="sv-SE" sz="1000" i="1" dirty="0" smtClean="0">
                <a:solidFill>
                  <a:srgbClr val="363636"/>
                </a:solidFill>
              </a:rPr>
              <a:t>diagnostik </a:t>
            </a:r>
            <a:r>
              <a:rPr lang="sv-SE" sz="1000" i="1" dirty="0">
                <a:solidFill>
                  <a:srgbClr val="363636"/>
                </a:solidFill>
              </a:rPr>
              <a:t>och </a:t>
            </a:r>
            <a:r>
              <a:rPr lang="sv-SE" sz="1000" i="1" dirty="0" smtClean="0">
                <a:solidFill>
                  <a:srgbClr val="363636"/>
                </a:solidFill>
              </a:rPr>
              <a:t>sinnen</a:t>
            </a:r>
            <a:endParaRPr lang="sv-SE" sz="1000" dirty="0">
              <a:solidFill>
                <a:srgbClr val="363636"/>
              </a:solidFill>
            </a:endParaRPr>
          </a:p>
          <a:p>
            <a:pPr lvl="0"/>
            <a:r>
              <a:rPr lang="sv-SE" sz="1000" dirty="0" smtClean="0">
                <a:solidFill>
                  <a:srgbClr val="363636"/>
                </a:solidFill>
              </a:rPr>
              <a:t>Vägledning för samverkande </a:t>
            </a:r>
            <a:r>
              <a:rPr lang="sv-SE" sz="1000" dirty="0">
                <a:solidFill>
                  <a:srgbClr val="363636"/>
                </a:solidFill>
              </a:rPr>
              <a:t>hälso- och sjukvård i hemmet</a:t>
            </a:r>
            <a:br>
              <a:rPr lang="sv-SE" sz="1000" dirty="0">
                <a:solidFill>
                  <a:srgbClr val="363636"/>
                </a:solidFill>
              </a:rPr>
            </a:br>
            <a:r>
              <a:rPr lang="sv-SE" sz="1000" i="1" dirty="0">
                <a:solidFill>
                  <a:srgbClr val="363636"/>
                </a:solidFill>
              </a:rPr>
              <a:t>RPO primärvård och </a:t>
            </a:r>
            <a:r>
              <a:rPr lang="sv-SE" sz="1000" i="1" dirty="0" smtClean="0">
                <a:solidFill>
                  <a:srgbClr val="363636"/>
                </a:solidFill>
              </a:rPr>
              <a:t>RPO Äldres hälsa, KR hälsa </a:t>
            </a:r>
            <a:r>
              <a:rPr lang="sv-SE" sz="1000" i="1" dirty="0">
                <a:solidFill>
                  <a:srgbClr val="363636"/>
                </a:solidFill>
              </a:rPr>
              <a:t>och </a:t>
            </a:r>
            <a:r>
              <a:rPr lang="sv-SE" sz="1000" i="1" dirty="0" smtClean="0">
                <a:solidFill>
                  <a:srgbClr val="363636"/>
                </a:solidFill>
              </a:rPr>
              <a:t>rehabilitering</a:t>
            </a:r>
            <a:endParaRPr lang="sv-SE" sz="1000" dirty="0">
              <a:solidFill>
                <a:srgbClr val="363636"/>
              </a:solidFill>
            </a:endParaRPr>
          </a:p>
          <a:p>
            <a:pPr lvl="0"/>
            <a:r>
              <a:rPr lang="sv-SE" sz="1000" dirty="0" smtClean="0">
                <a:solidFill>
                  <a:srgbClr val="363636"/>
                </a:solidFill>
              </a:rPr>
              <a:t>-Rekommendation för organisation </a:t>
            </a:r>
            <a:r>
              <a:rPr lang="sv-SE" sz="1000" dirty="0">
                <a:solidFill>
                  <a:srgbClr val="363636"/>
                </a:solidFill>
              </a:rPr>
              <a:t>och kompetens inom intermediärvård i Sverige</a:t>
            </a:r>
          </a:p>
          <a:p>
            <a:pPr lvl="0"/>
            <a:r>
              <a:rPr lang="sv-SE" sz="1000" i="1" dirty="0">
                <a:solidFill>
                  <a:srgbClr val="363636"/>
                </a:solidFill>
              </a:rPr>
              <a:t>RPO </a:t>
            </a:r>
            <a:r>
              <a:rPr lang="sv-SE" sz="1000" i="1" dirty="0" err="1" smtClean="0">
                <a:solidFill>
                  <a:srgbClr val="363636"/>
                </a:solidFill>
              </a:rPr>
              <a:t>perioperativ</a:t>
            </a:r>
            <a:r>
              <a:rPr lang="sv-SE" sz="1000" i="1" dirty="0" smtClean="0">
                <a:solidFill>
                  <a:srgbClr val="363636"/>
                </a:solidFill>
              </a:rPr>
              <a:t> </a:t>
            </a:r>
            <a:r>
              <a:rPr lang="sv-SE" sz="1000" i="1" dirty="0">
                <a:solidFill>
                  <a:srgbClr val="363636"/>
                </a:solidFill>
              </a:rPr>
              <a:t>vård, intensivvård och transplantation, KR </a:t>
            </a:r>
            <a:r>
              <a:rPr lang="sv-SE" sz="1000" i="1" dirty="0" smtClean="0">
                <a:solidFill>
                  <a:srgbClr val="363636"/>
                </a:solidFill>
              </a:rPr>
              <a:t>medicin </a:t>
            </a:r>
            <a:r>
              <a:rPr lang="sv-SE" sz="1000" i="1" dirty="0">
                <a:solidFill>
                  <a:srgbClr val="363636"/>
                </a:solidFill>
              </a:rPr>
              <a:t>och akut, KR </a:t>
            </a:r>
            <a:r>
              <a:rPr lang="sv-SE" sz="1000" i="1" dirty="0" smtClean="0">
                <a:solidFill>
                  <a:srgbClr val="363636"/>
                </a:solidFill>
              </a:rPr>
              <a:t>kirurgi </a:t>
            </a:r>
            <a:r>
              <a:rPr lang="sv-SE" sz="1000" i="1" dirty="0">
                <a:solidFill>
                  <a:srgbClr val="363636"/>
                </a:solidFill>
              </a:rPr>
              <a:t>och </a:t>
            </a:r>
            <a:r>
              <a:rPr lang="sv-SE" sz="1000" i="1" dirty="0" smtClean="0">
                <a:solidFill>
                  <a:srgbClr val="363636"/>
                </a:solidFill>
              </a:rPr>
              <a:t>cancer</a:t>
            </a:r>
            <a:endParaRPr lang="sv-SE" sz="1000" i="1" dirty="0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4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</p:spPr>
        <p:txBody>
          <a:bodyPr>
            <a:normAutofit/>
          </a:bodyPr>
          <a:lstStyle/>
          <a:p>
            <a:r>
              <a:rPr lang="sv-SE" sz="3600" dirty="0"/>
              <a:t>På nya uppdrag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280831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 smtClean="0"/>
              <a:t>Birgitta </a:t>
            </a:r>
            <a:r>
              <a:rPr lang="sv-SE" sz="1600" dirty="0" err="1" smtClean="0"/>
              <a:t>Clinchy</a:t>
            </a:r>
            <a:r>
              <a:rPr lang="sv-SE" sz="1600" dirty="0"/>
              <a:t> </a:t>
            </a:r>
            <a:r>
              <a:rPr lang="sv-SE" sz="1600" dirty="0" smtClean="0"/>
              <a:t>(RÖ) nomineras till NPO medicinsk diagnostik</a:t>
            </a:r>
            <a:endParaRPr lang="sv-S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Björn </a:t>
            </a:r>
            <a:r>
              <a:rPr lang="sv-SE" sz="1600" dirty="0" smtClean="0"/>
              <a:t>Liljekvist (RKL) nomineras till beredningsgruppen för nationella rådet för medicintekniska produkter (MTP)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600" dirty="0"/>
              <a:t>Thomas Davidsson, Centrum för utvärdering av medicinsk teknik (CMT) blir ny ordförande i RSG HTA</a:t>
            </a:r>
          </a:p>
          <a:p>
            <a:endParaRPr lang="sv-SE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63471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555526"/>
            <a:ext cx="8239944" cy="85725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Data och analys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280831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Ny arbetsgrupp med uppdrag</a:t>
            </a:r>
            <a:r>
              <a:rPr lang="sv-SE" sz="1800" dirty="0"/>
              <a:t> </a:t>
            </a:r>
            <a:r>
              <a:rPr lang="sv-SE" sz="1800" dirty="0" smtClean="0"/>
              <a:t>att </a:t>
            </a:r>
            <a:r>
              <a:rPr lang="sv-SE" sz="1800" dirty="0"/>
              <a:t>t</a:t>
            </a:r>
            <a:r>
              <a:rPr lang="sv-SE" sz="1800" dirty="0" smtClean="0"/>
              <a:t>a fram en modell och </a:t>
            </a:r>
            <a:r>
              <a:rPr lang="sv-SE" sz="1800" dirty="0"/>
              <a:t>gemensamma arbetssätt för </a:t>
            </a:r>
            <a:r>
              <a:rPr lang="sv-SE" sz="1800" dirty="0" smtClean="0"/>
              <a:t>uppföljning och analys</a:t>
            </a:r>
            <a:endParaRPr lang="sv-SE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Styrgrupp: Magnus </a:t>
            </a:r>
            <a:r>
              <a:rPr lang="sv-SE" sz="1800" dirty="0"/>
              <a:t>Persson, Karl Landergren, Lena Lundgren och Göran </a:t>
            </a:r>
            <a:r>
              <a:rPr lang="sv-SE" sz="1800" dirty="0" smtClean="0"/>
              <a:t>Henriks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</a:t>
            </a:r>
            <a:r>
              <a:rPr lang="sv-SE" sz="1800" dirty="0" smtClean="0"/>
              <a:t>apport 29 </a:t>
            </a:r>
            <a:r>
              <a:rPr lang="sv-SE" sz="1800" dirty="0"/>
              <a:t>maj </a:t>
            </a:r>
            <a:endParaRPr lang="sv-SE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Beslut </a:t>
            </a:r>
            <a:r>
              <a:rPr lang="sv-SE" sz="1800" dirty="0"/>
              <a:t>i RSL 12 </a:t>
            </a:r>
            <a:r>
              <a:rPr lang="sv-SE" sz="1800" dirty="0" smtClean="0"/>
              <a:t>september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5066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555526"/>
            <a:ext cx="8229600" cy="85725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Högspecialiserad vård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280831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Vad blir det för konsekvenser om vi får NHV-uppdrag som innebär att nettoantalet operationer ökar på US?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 smtClean="0"/>
              <a:t>RSL </a:t>
            </a:r>
            <a:r>
              <a:rPr lang="sv-SE" sz="1800" dirty="0"/>
              <a:t>konstaterar att en översyn av den totala operationskapaciteten behövs för att </a:t>
            </a:r>
            <a:r>
              <a:rPr lang="sv-SE" sz="1800" dirty="0" smtClean="0"/>
              <a:t>kunna </a:t>
            </a:r>
            <a:r>
              <a:rPr lang="sv-SE" sz="1800" dirty="0"/>
              <a:t>planera </a:t>
            </a:r>
            <a:r>
              <a:rPr lang="sv-SE" sz="1800" dirty="0" smtClean="0"/>
              <a:t>långsiktig arbetsfördelning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RSL </a:t>
            </a:r>
            <a:r>
              <a:rPr lang="sv-SE" sz="1800" dirty="0" smtClean="0"/>
              <a:t>betonar </a:t>
            </a:r>
            <a:r>
              <a:rPr lang="sv-SE" sz="1800" dirty="0"/>
              <a:t>att arbetet med NHV på US är viktigt för hela sjukvårdsregionen</a:t>
            </a:r>
          </a:p>
        </p:txBody>
      </p:sp>
    </p:spTree>
    <p:extLst>
      <p:ext uri="{BB962C8B-B14F-4D97-AF65-F5344CB8AC3E}">
        <p14:creationId xmlns:p14="http://schemas.microsoft.com/office/powerpoint/2010/main" val="868360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29600" cy="85725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Samverkansnämnden 16-17 mars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2808311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Samverkansnämndens första möte 2023 är ett </a:t>
            </a:r>
            <a:r>
              <a:rPr lang="sv-SE" sz="2000" dirty="0" smtClean="0"/>
              <a:t>internat. </a:t>
            </a:r>
          </a:p>
          <a:p>
            <a:r>
              <a:rPr lang="sv-SE" sz="2000" dirty="0" smtClean="0"/>
              <a:t>Agenda: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Introduktion </a:t>
            </a:r>
            <a:r>
              <a:rPr lang="sv-SE" sz="2000" dirty="0"/>
              <a:t>för nya </a:t>
            </a:r>
            <a:r>
              <a:rPr lang="sv-SE" sz="2000" dirty="0" smtClean="0"/>
              <a:t>ledamöter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W</a:t>
            </a:r>
            <a:r>
              <a:rPr lang="sv-SE" sz="2000" dirty="0" smtClean="0"/>
              <a:t>orkshop </a:t>
            </a:r>
            <a:r>
              <a:rPr lang="sv-SE" sz="2000" dirty="0"/>
              <a:t/>
            </a:r>
            <a:br>
              <a:rPr lang="sv-SE" sz="2000" dirty="0"/>
            </a:br>
            <a:r>
              <a:rPr lang="sv-SE" sz="2000" dirty="0" smtClean="0"/>
              <a:t>- stärkt gemensamt arbete - område ledning </a:t>
            </a:r>
            <a:r>
              <a:rPr lang="sv-SE" sz="2000" dirty="0"/>
              <a:t>och styrning </a:t>
            </a:r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sv-SE" sz="2000" dirty="0" smtClean="0"/>
              <a:t>- kompetensförsörjning - strategisk nivå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Kunskapsråd </a:t>
            </a:r>
            <a:r>
              <a:rPr lang="sv-SE" sz="2000" dirty="0"/>
              <a:t>hälsa och </a:t>
            </a:r>
            <a:r>
              <a:rPr lang="sv-SE" sz="2000" dirty="0" smtClean="0"/>
              <a:t>rehabilitering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Patientens egenkraft och samskapande </a:t>
            </a:r>
            <a:r>
              <a:rPr lang="sv-SE" sz="2000" dirty="0" smtClean="0"/>
              <a:t>(stärkt gemensamt arbete)</a:t>
            </a:r>
            <a:br>
              <a:rPr lang="sv-SE" sz="2000" dirty="0" smtClean="0"/>
            </a:br>
            <a:r>
              <a:rPr lang="sv-SE" sz="2000" dirty="0" smtClean="0"/>
              <a:t>samt </a:t>
            </a:r>
            <a:r>
              <a:rPr lang="sv-SE" sz="2000" dirty="0"/>
              <a:t>arbete med </a:t>
            </a:r>
            <a:r>
              <a:rPr lang="sv-SE" sz="2000" dirty="0" smtClean="0"/>
              <a:t>folkhälsosatsningen</a:t>
            </a:r>
          </a:p>
        </p:txBody>
      </p:sp>
    </p:spTree>
    <p:extLst>
      <p:ext uri="{BB962C8B-B14F-4D97-AF65-F5344CB8AC3E}">
        <p14:creationId xmlns:p14="http://schemas.microsoft.com/office/powerpoint/2010/main" val="262684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2681</TotalTime>
  <Words>778</Words>
  <Application>Microsoft Office PowerPoint</Application>
  <PresentationFormat>Bildspel på skärmen (16:9)</PresentationFormat>
  <Paragraphs>134</Paragraphs>
  <Slides>14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Office-tema</vt:lpstr>
      <vt:lpstr>Nätverk för samverkansgrupper 24 februari</vt:lpstr>
      <vt:lpstr> Regionsjukvårdsledningen  15 februari 2023   Sammanfattning</vt:lpstr>
      <vt:lpstr>Stärkt gemensamt arbete</vt:lpstr>
      <vt:lpstr>Gemensam data för verksamhetsutveckling</vt:lpstr>
      <vt:lpstr>Remissomgång 15/2-14/4</vt:lpstr>
      <vt:lpstr>På nya uppdrag</vt:lpstr>
      <vt:lpstr>Data och analys</vt:lpstr>
      <vt:lpstr>Högspecialiserad vård</vt:lpstr>
      <vt:lpstr>Samverkansnämnden 16-17 mars</vt:lpstr>
      <vt:lpstr>Mer information</vt:lpstr>
      <vt:lpstr>RSG årshjul 2023</vt:lpstr>
      <vt:lpstr>RSG på webben</vt:lpstr>
      <vt:lpstr>Saknas…</vt:lpstr>
      <vt:lpstr>PowerPoint-presentation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Yngvesson Strid Susanne</cp:lastModifiedBy>
  <cp:revision>110</cp:revision>
  <dcterms:created xsi:type="dcterms:W3CDTF">2018-10-12T09:18:07Z</dcterms:created>
  <dcterms:modified xsi:type="dcterms:W3CDTF">2023-02-24T14:27:56Z</dcterms:modified>
</cp:coreProperties>
</file>