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8" r:id="rId2"/>
    <p:sldId id="332" r:id="rId3"/>
    <p:sldId id="338" r:id="rId4"/>
    <p:sldId id="334" r:id="rId5"/>
    <p:sldId id="33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99" d="100"/>
          <a:sy n="99" d="100"/>
        </p:scale>
        <p:origin x="57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2023-02-23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 smtClean="0">
                <a:solidFill>
                  <a:schemeClr val="bg1"/>
                </a:solidFill>
              </a:rPr>
              <a:t>RSG läkemedel</a:t>
            </a: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 smtClean="0">
                <a:solidFill>
                  <a:schemeClr val="bg1"/>
                </a:solidFill>
              </a:rPr>
              <a:t>Översiktlig </a:t>
            </a:r>
            <a:r>
              <a:rPr lang="sv-SE" sz="3200" dirty="0">
                <a:solidFill>
                  <a:schemeClr val="bg1"/>
                </a:solidFill>
              </a:rPr>
              <a:t>handlingsplan </a:t>
            </a:r>
            <a:r>
              <a:rPr lang="sv-SE" sz="3200" dirty="0" smtClean="0">
                <a:solidFill>
                  <a:schemeClr val="bg1"/>
                </a:solidFill>
              </a:rPr>
              <a:t>2022-11-28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74958"/>
              </p:ext>
            </p:extLst>
          </p:nvPr>
        </p:nvGraphicFramePr>
        <p:xfrm>
          <a:off x="0" y="0"/>
          <a:ext cx="12191999" cy="687271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/>
                        <a:t>Prioriterat område </a:t>
                      </a:r>
                      <a:br>
                        <a:rPr lang="sv-SE" sz="1600" dirty="0" smtClean="0"/>
                      </a:br>
                      <a:r>
                        <a:rPr lang="sv-SE" sz="1600" dirty="0" smtClean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200" b="1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Förbättra uppföljning och</a:t>
                      </a:r>
                      <a:r>
                        <a:rPr lang="sv-SE" sz="14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 kvalitet i upphandling</a:t>
                      </a:r>
                      <a:endParaRPr lang="sv-SE" sz="1400" b="1" kern="1200" dirty="0" smtClean="0">
                        <a:solidFill>
                          <a:schemeClr val="dk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kern="1200" dirty="0" smtClean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Utöka strategisk styrning sjukvårdsregional</a:t>
                      </a:r>
                      <a:r>
                        <a:rPr lang="sv-SE" sz="1200" b="0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 upphandling genom rekrytering av inköpare och farmaceutisk kompetens.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kern="1200" baseline="0" dirty="0" smtClean="0">
                        <a:solidFill>
                          <a:schemeClr val="dk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Agera styrgrupp för ny sjukvårdsregional strategisk inköps/upphandlingsgrupp</a:t>
                      </a:r>
                      <a:endParaRPr lang="sv-SE" sz="12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Skapa</a:t>
                      </a:r>
                      <a:r>
                        <a:rPr lang="sv-SE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ekonomiskt utrymme för nya läkemedel genom utökad användning av </a:t>
                      </a:r>
                      <a:r>
                        <a:rPr lang="sv-SE" sz="1400" b="1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biosimilarer</a:t>
                      </a:r>
                      <a:r>
                        <a:rPr lang="sv-SE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och generika inom sydöstra</a:t>
                      </a:r>
                      <a:endParaRPr lang="sv-SE" sz="14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Utöka arbetet med gemensamma sjukvårdsregionala rekommendationer för utbyte genom förankringsarbete och utvecklande av gemensam publikationsplattform för sydöstra.</a:t>
                      </a:r>
                    </a:p>
                    <a:p>
                      <a:endParaRPr lang="sv-SE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Utveckla</a:t>
                      </a:r>
                      <a:r>
                        <a:rPr lang="sv-SE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samarbete med RAG cancerläkemedel även när det gäller </a:t>
                      </a:r>
                      <a:r>
                        <a:rPr lang="sv-SE" sz="120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biosimilarer</a:t>
                      </a:r>
                      <a:endParaRPr lang="sv-SE" sz="120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200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Proaktivt arbete kring patentutgångar </a:t>
                      </a:r>
                    </a:p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Samordnat införande av läkemedelsterapier</a:t>
                      </a:r>
                    </a:p>
                    <a:p>
                      <a:pPr lvl="0"/>
                      <a:endParaRPr lang="sv-SE" sz="1300" b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Skapa</a:t>
                      </a:r>
                      <a:r>
                        <a:rPr lang="sv-SE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struktur för g</a:t>
                      </a:r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emensamma</a:t>
                      </a:r>
                      <a:r>
                        <a:rPr lang="sv-SE" sz="12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rekommendationer och avstämning av införandet vid nya subventionsbeslut från TLV och nya särläkemedel där det inte redan finns nationella eller sjukvårdsregionala rekommendationer.</a:t>
                      </a:r>
                      <a:endParaRPr lang="sv-SE" sz="12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7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Strukturera</a:t>
                      </a:r>
                      <a:r>
                        <a:rPr lang="sv-SE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arbetet med patientsäkerhet och läkemedel inom sydöstra</a:t>
                      </a:r>
                      <a:endParaRPr lang="sv-SE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 smtClean="0">
                          <a:solidFill>
                            <a:srgbClr val="393939"/>
                          </a:solidFill>
                          <a:effectLst/>
                          <a:latin typeface="+mj-lt"/>
                        </a:rPr>
                        <a:t>Samverkan med RSG patientsäkerhet 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dirty="0" smtClean="0">
                        <a:solidFill>
                          <a:srgbClr val="393939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 smtClean="0">
                          <a:solidFill>
                            <a:srgbClr val="393939"/>
                          </a:solidFill>
                          <a:effectLst/>
                          <a:latin typeface="+mj-lt"/>
                        </a:rPr>
                        <a:t>Utveckla erfarenhetsutbyte patientsäkerhet läkemedel inom sydöstra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Ellips 1"/>
          <p:cNvSpPr/>
          <p:nvPr/>
        </p:nvSpPr>
        <p:spPr>
          <a:xfrm>
            <a:off x="11469825" y="1401614"/>
            <a:ext cx="452581" cy="4341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4" name="Ellips 3"/>
          <p:cNvSpPr/>
          <p:nvPr/>
        </p:nvSpPr>
        <p:spPr>
          <a:xfrm>
            <a:off x="11473004" y="4794118"/>
            <a:ext cx="452581" cy="4341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5" name="Ellips 4"/>
          <p:cNvSpPr/>
          <p:nvPr/>
        </p:nvSpPr>
        <p:spPr>
          <a:xfrm>
            <a:off x="11473004" y="5968515"/>
            <a:ext cx="452581" cy="4341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902" y="789191"/>
            <a:ext cx="352425" cy="428625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8672945" y="1401614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0" name="Ellips 9"/>
          <p:cNvSpPr/>
          <p:nvPr/>
        </p:nvSpPr>
        <p:spPr>
          <a:xfrm>
            <a:off x="11473007" y="2265214"/>
            <a:ext cx="452581" cy="4341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11469825" y="3128566"/>
            <a:ext cx="452581" cy="43410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12" name="Ellips 11"/>
          <p:cNvSpPr/>
          <p:nvPr/>
        </p:nvSpPr>
        <p:spPr>
          <a:xfrm>
            <a:off x="11469825" y="3776495"/>
            <a:ext cx="452581" cy="43410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8672944" y="2265214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8672943" y="3060109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8672942" y="3863738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8672941" y="4740870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8672941" y="5738087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8672940" y="6185569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906629"/>
              </p:ext>
            </p:extLst>
          </p:nvPr>
        </p:nvGraphicFramePr>
        <p:xfrm>
          <a:off x="0" y="0"/>
          <a:ext cx="12191999" cy="596402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noProof="0" dirty="0" smtClean="0"/>
                        <a:t>Nationellt insatsområde</a:t>
                      </a:r>
                      <a:endParaRPr lang="sv-SE" sz="1600" noProof="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noProof="0" dirty="0" smtClean="0"/>
                        <a:t>Prioriterat område </a:t>
                      </a:r>
                      <a:br>
                        <a:rPr lang="sv-SE" sz="1600" noProof="0" dirty="0" smtClean="0"/>
                      </a:br>
                      <a:r>
                        <a:rPr lang="sv-SE" sz="1600" noProof="0" dirty="0" smtClean="0"/>
                        <a:t>och patientlöften</a:t>
                      </a:r>
                      <a:endParaRPr lang="sv-SE" sz="1600" noProof="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noProof="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  <a:endParaRPr lang="sv-SE" sz="1600" b="1" kern="1200" noProof="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noProof="0" dirty="0" smtClean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  <a:endParaRPr lang="sv-SE" sz="1600" b="1" kern="1200" noProof="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noProof="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200" b="1" baseline="0" noProof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Vara</a:t>
                      </a:r>
                      <a:r>
                        <a:rPr lang="sv-SE" sz="1400" b="1" kern="1200" baseline="0" noProof="0" dirty="0" smtClean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 en aktör inom sjukvårdsregional kunskapsstyrning</a:t>
                      </a:r>
                      <a:endParaRPr lang="sv-SE" sz="1400" b="1" kern="1200" noProof="0" dirty="0" smtClean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baseline="0" noProof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kern="120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Gemensamma </a:t>
                      </a:r>
                      <a:r>
                        <a:rPr lang="sv-SE" sz="1200" kern="1200" baseline="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remissvar när detta är möjligt</a:t>
                      </a:r>
                    </a:p>
                    <a:p>
                      <a:endParaRPr lang="sv-SE" sz="1200" kern="1200" baseline="0" noProof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kern="1200" baseline="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Utveckla samverkan med övriga aktörer (</a:t>
                      </a:r>
                      <a:r>
                        <a:rPr lang="sv-SE" sz="1200" kern="1200" baseline="0" noProof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RPOer</a:t>
                      </a:r>
                      <a:r>
                        <a:rPr lang="sv-SE" sz="1200" kern="1200" baseline="0" noProof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 inom kunskapsstyrningen.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noProof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noProof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noProof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endParaRPr lang="sv-SE" sz="1300" b="1" noProof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Läkemedelsförsörjning</a:t>
                      </a:r>
                    </a:p>
                    <a:p>
                      <a:r>
                        <a:rPr lang="sv-SE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sv-SE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funktioner</a:t>
                      </a:r>
                      <a:endParaRPr lang="sv-SE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spc="-5" noProof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Etablera former för kunskaps/kompetensutbyte mellan våra läkemedelsförsörjningsfunktioner.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noProof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400" b="1" baseline="0" noProof="0" dirty="0" smtClean="0">
                          <a:latin typeface="+mj-lt"/>
                        </a:rPr>
                        <a:t>Läkemedelsförsörjning</a:t>
                      </a:r>
                    </a:p>
                    <a:p>
                      <a:pPr lvl="0"/>
                      <a:r>
                        <a:rPr lang="sv-SE" sz="1400" b="0" baseline="0" noProof="0" dirty="0" smtClean="0">
                          <a:latin typeface="+mj-lt"/>
                        </a:rPr>
                        <a:t>- restnoteringar</a:t>
                      </a:r>
                      <a:endParaRPr lang="sv-SE" sz="1400" b="0" baseline="0" noProof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sv-SE" sz="1200" noProof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Utveckla</a:t>
                      </a:r>
                      <a:r>
                        <a:rPr lang="sv-SE" sz="1200" baseline="0" noProof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samarbete kring arbete med restnoteringar.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7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1" noProof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Hållbar läkemedelsanvändning</a:t>
                      </a:r>
                    </a:p>
                    <a:p>
                      <a:endParaRPr lang="sv-SE" sz="13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sv-SE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Utveckla samarbetsformer kring miljö- och klimatbelastande</a:t>
                      </a:r>
                      <a:r>
                        <a:rPr lang="sv-SE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läkemedel </a:t>
                      </a:r>
                      <a:r>
                        <a:rPr lang="sv-SE" sz="1200" baseline="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exv</a:t>
                      </a:r>
                      <a:r>
                        <a:rPr lang="sv-SE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avseende </a:t>
                      </a:r>
                      <a:r>
                        <a:rPr lang="sv-SE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kassation och rekommendationer.</a:t>
                      </a:r>
                      <a:endParaRPr lang="sv-SE" sz="1200" b="0" i="1" noProof="0" dirty="0">
                        <a:solidFill>
                          <a:srgbClr val="393939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noProof="0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noProof="0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1100">
                <a:tc>
                  <a:txBody>
                    <a:bodyPr/>
                    <a:lstStyle/>
                    <a:p>
                      <a:endParaRPr lang="sv-SE" sz="1300" b="1" noProof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295275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sv-SE" sz="14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Samverkan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Utveckla</a:t>
                      </a:r>
                      <a:r>
                        <a:rPr lang="sv-SE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sv-SE" sz="12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truktur för samarbete</a:t>
                      </a:r>
                      <a:r>
                        <a:rPr lang="sv-SE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med ”undergrupper” till RSG och andra relevanta aktörer. </a:t>
                      </a:r>
                      <a:endParaRPr lang="sv-SE" sz="12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Ellips 2"/>
          <p:cNvSpPr/>
          <p:nvPr/>
        </p:nvSpPr>
        <p:spPr>
          <a:xfrm>
            <a:off x="11531598" y="645570"/>
            <a:ext cx="452581" cy="4341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4" name="Ellips 3"/>
          <p:cNvSpPr/>
          <p:nvPr/>
        </p:nvSpPr>
        <p:spPr>
          <a:xfrm>
            <a:off x="11517745" y="2105891"/>
            <a:ext cx="452581" cy="43410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5" name="Ellips 4"/>
          <p:cNvSpPr/>
          <p:nvPr/>
        </p:nvSpPr>
        <p:spPr>
          <a:xfrm>
            <a:off x="11517745" y="3043382"/>
            <a:ext cx="452581" cy="43410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6" name="Ellips 5"/>
          <p:cNvSpPr/>
          <p:nvPr/>
        </p:nvSpPr>
        <p:spPr>
          <a:xfrm>
            <a:off x="11531598" y="4069594"/>
            <a:ext cx="452581" cy="43410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7" name="Ellips 6"/>
          <p:cNvSpPr/>
          <p:nvPr/>
        </p:nvSpPr>
        <p:spPr>
          <a:xfrm>
            <a:off x="11531598" y="1203037"/>
            <a:ext cx="452581" cy="43410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8737599" y="645570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8737598" y="1049148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8737597" y="1798114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8737596" y="2785840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8737596" y="3988876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8737595" y="5191757"/>
            <a:ext cx="880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+mj-lt"/>
              </a:rPr>
              <a:t>Löpande</a:t>
            </a:r>
            <a:endParaRPr lang="sv-SE" sz="1400" dirty="0">
              <a:latin typeface="+mj-lt"/>
            </a:endParaRPr>
          </a:p>
        </p:txBody>
      </p:sp>
      <p:sp>
        <p:nvSpPr>
          <p:cNvPr id="14" name="Ellips 13"/>
          <p:cNvSpPr/>
          <p:nvPr/>
        </p:nvSpPr>
        <p:spPr>
          <a:xfrm>
            <a:off x="11531598" y="5219466"/>
            <a:ext cx="452581" cy="43410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52DD8-E15D-4AD1-AE43-ED1B5150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  <a:r>
              <a:rPr lang="sv-SE" sz="4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F301C-865D-4165-8232-E2BCDA809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71457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61D39-FADC-483C-B869-69E42A55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34DDE-3533-4A29-A7E1-ED891216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02184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241</Words>
  <Application>Microsoft Office PowerPoint</Application>
  <PresentationFormat>Bredbild</PresentationFormat>
  <Paragraphs>57</Paragraphs>
  <Slides>5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Bryant Regular</vt:lpstr>
      <vt:lpstr>Calibri</vt:lpstr>
      <vt:lpstr>Times New Roman</vt:lpstr>
      <vt:lpstr>Verdana</vt:lpstr>
      <vt:lpstr>1_Office-tema</vt:lpstr>
      <vt:lpstr>think-cell Slide</vt:lpstr>
      <vt:lpstr>RSG läkemedel  Översiktlig handlingsplan 2022-11-28</vt:lpstr>
      <vt:lpstr>PowerPoint-presentation</vt:lpstr>
      <vt:lpstr>PowerPoint-presentation</vt:lpstr>
      <vt:lpstr>Resultat </vt:lpstr>
      <vt:lpstr>Utmaningar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Thålin Conny</cp:lastModifiedBy>
  <cp:revision>111</cp:revision>
  <dcterms:created xsi:type="dcterms:W3CDTF">2020-10-30T06:43:58Z</dcterms:created>
  <dcterms:modified xsi:type="dcterms:W3CDTF">2023-02-23T15:17:19Z</dcterms:modified>
</cp:coreProperties>
</file>