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328" r:id="rId2"/>
    <p:sldId id="332" r:id="rId3"/>
    <p:sldId id="337" r:id="rId4"/>
    <p:sldId id="334" r:id="rId5"/>
    <p:sldId id="336"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just format 2 - Dekorfärg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64" autoAdjust="0"/>
    <p:restoredTop sz="96357" autoAdjust="0"/>
  </p:normalViewPr>
  <p:slideViewPr>
    <p:cSldViewPr snapToGrid="0">
      <p:cViewPr varScale="1">
        <p:scale>
          <a:sx n="99" d="100"/>
          <a:sy n="99" d="100"/>
        </p:scale>
        <p:origin x="576" y="106"/>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EA18D-0120-4422-A1F3-FD346E576CD9}" type="datetimeFigureOut">
              <a:rPr lang="sv-SE" smtClean="0"/>
              <a:t>2023-02-23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82B77-8D35-43CB-A246-DEDF706A7613}" type="slidenum">
              <a:rPr lang="sv-SE" smtClean="0"/>
              <a:t>‹#›</a:t>
            </a:fld>
            <a:endParaRPr lang="sv-SE"/>
          </a:p>
        </p:txBody>
      </p:sp>
    </p:spTree>
    <p:extLst>
      <p:ext uri="{BB962C8B-B14F-4D97-AF65-F5344CB8AC3E}">
        <p14:creationId xmlns:p14="http://schemas.microsoft.com/office/powerpoint/2010/main" val="222511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42875" y="768350"/>
            <a:ext cx="6818313" cy="383698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1</a:t>
            </a:fld>
            <a:endParaRPr lang="sv-SE"/>
          </a:p>
        </p:txBody>
      </p:sp>
    </p:spTree>
    <p:extLst>
      <p:ext uri="{BB962C8B-B14F-4D97-AF65-F5344CB8AC3E}">
        <p14:creationId xmlns:p14="http://schemas.microsoft.com/office/powerpoint/2010/main" val="4057013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5.e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Master" Target="../slideMasters/slideMaster1.xml"/><Relationship Id="rId4" Type="http://schemas.openxmlformats.org/officeDocument/2006/relationships/tags" Target="../tags/tag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14400" y="2130428"/>
            <a:ext cx="10363200" cy="1470025"/>
          </a:xfrm>
        </p:spPr>
        <p:txBody>
          <a:bodyPr/>
          <a:lstStyle>
            <a:lvl1pPr>
              <a:defRPr baseline="0"/>
            </a:lvl1pPr>
          </a:lstStyle>
          <a:p>
            <a:r>
              <a:rPr lang="sv-SE" dirty="0"/>
              <a:t>Klicka här för att fylla i rubrik</a:t>
            </a:r>
          </a:p>
        </p:txBody>
      </p:sp>
    </p:spTree>
    <p:extLst>
      <p:ext uri="{BB962C8B-B14F-4D97-AF65-F5344CB8AC3E}">
        <p14:creationId xmlns:p14="http://schemas.microsoft.com/office/powerpoint/2010/main" val="2639727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Grundsida">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2163" y="1623"/>
          <a:ext cx="2159" cy="1619"/>
        </p:xfrm>
        <a:graphic>
          <a:graphicData uri="http://schemas.openxmlformats.org/presentationml/2006/ole">
            <mc:AlternateContent xmlns:mc="http://schemas.openxmlformats.org/markup-compatibility/2006">
              <mc:Choice xmlns:v="urn:schemas-microsoft-com:vml" Requires="v">
                <p:oleObj spid="_x0000_s1026" name="think-cell Slide" r:id="rId6" imgW="360" imgH="360" progId="TCLayout.ActiveDocument.1">
                  <p:embed/>
                </p:oleObj>
              </mc:Choice>
              <mc:Fallback>
                <p:oleObj name="think-cell Slide" r:id="rId6" imgW="360" imgH="360" progId="TCLayout.ActiveDocument.1">
                  <p:embed/>
                  <p:pic>
                    <p:nvPicPr>
                      <p:cNvPr id="0" name=""/>
                      <p:cNvPicPr/>
                      <p:nvPr/>
                    </p:nvPicPr>
                    <p:blipFill>
                      <a:blip r:embed="rId7"/>
                      <a:stretch>
                        <a:fillRect/>
                      </a:stretch>
                    </p:blipFill>
                    <p:spPr>
                      <a:xfrm>
                        <a:off x="2163" y="1623"/>
                        <a:ext cx="2159" cy="1619"/>
                      </a:xfrm>
                      <a:prstGeom prst="rect">
                        <a:avLst/>
                      </a:prstGeom>
                    </p:spPr>
                  </p:pic>
                </p:oleObj>
              </mc:Fallback>
            </mc:AlternateContent>
          </a:graphicData>
        </a:graphic>
      </p:graphicFrame>
      <p:sp>
        <p:nvSpPr>
          <p:cNvPr id="2" name="Rubrik 1"/>
          <p:cNvSpPr>
            <a:spLocks noGrp="1"/>
          </p:cNvSpPr>
          <p:nvPr>
            <p:ph type="title"/>
          </p:nvPr>
        </p:nvSpPr>
        <p:spPr>
          <a:xfrm>
            <a:off x="400979" y="419359"/>
            <a:ext cx="11393620" cy="325159"/>
          </a:xfrm>
        </p:spPr>
        <p:txBody>
          <a:bodyPr/>
          <a:lstStyle>
            <a:lvl1pPr>
              <a:lnSpc>
                <a:spcPts val="2449"/>
              </a:lnSpc>
              <a:defRPr sz="2245">
                <a:solidFill>
                  <a:schemeClr val="tx1"/>
                </a:solidFill>
              </a:defRPr>
            </a:lvl1pPr>
          </a:lstStyle>
          <a:p>
            <a:r>
              <a:rPr lang="en-US"/>
              <a:t>Click to edit Master title style</a:t>
            </a:r>
            <a:endParaRPr lang="en-GB" dirty="0"/>
          </a:p>
        </p:txBody>
      </p:sp>
      <p:sp>
        <p:nvSpPr>
          <p:cNvPr id="5" name="Platshållare för text 4"/>
          <p:cNvSpPr>
            <a:spLocks noGrp="1"/>
          </p:cNvSpPr>
          <p:nvPr>
            <p:ph type="body" sz="quarter" idx="11"/>
          </p:nvPr>
        </p:nvSpPr>
        <p:spPr>
          <a:xfrm>
            <a:off x="400979" y="1169457"/>
            <a:ext cx="11393620" cy="1593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7"/>
          <p:cNvSpPr>
            <a:spLocks noGrp="1"/>
          </p:cNvSpPr>
          <p:nvPr>
            <p:ph type="body" sz="quarter" idx="19"/>
            <p:custDataLst>
              <p:tags r:id="rId3"/>
            </p:custDataLst>
          </p:nvPr>
        </p:nvSpPr>
        <p:spPr>
          <a:xfrm>
            <a:off x="399119" y="799153"/>
            <a:ext cx="9641736" cy="282728"/>
          </a:xfrm>
          <a:noFill/>
          <a:ln w="9525">
            <a:noFill/>
            <a:miter lim="800000"/>
            <a:headEnd/>
            <a:tailEnd/>
          </a:ln>
        </p:spPr>
        <p:txBody>
          <a:bodyPr vert="horz" wrap="square" lIns="0" tIns="0" rIns="0" bIns="0" numCol="1" anchor="t" anchorCtr="0" compatLnSpc="1">
            <a:prstTxWarp prst="textNoShape">
              <a:avLst/>
            </a:prstTxWarp>
            <a:spAutoFit/>
          </a:bodyPr>
          <a:lstStyle>
            <a:lvl1pPr>
              <a:defRPr lang="en-US" sz="1837" i="0" dirty="0" smtClean="0">
                <a:solidFill>
                  <a:schemeClr val="accent4"/>
                </a:solidFill>
              </a:defRPr>
            </a:lvl1pPr>
          </a:lstStyle>
          <a:p>
            <a:pPr lvl="0"/>
            <a:r>
              <a:rPr lang="en-US"/>
              <a:t>Click to edit Master text styles</a:t>
            </a:r>
          </a:p>
        </p:txBody>
      </p:sp>
      <p:sp>
        <p:nvSpPr>
          <p:cNvPr id="10" name="Text Placeholder 8"/>
          <p:cNvSpPr>
            <a:spLocks noGrp="1"/>
          </p:cNvSpPr>
          <p:nvPr>
            <p:ph type="body" sz="quarter" idx="12" hasCustomPrompt="1"/>
            <p:custDataLst>
              <p:tags r:id="rId4"/>
            </p:custDataLst>
          </p:nvPr>
        </p:nvSpPr>
        <p:spPr>
          <a:xfrm>
            <a:off x="399563" y="5902245"/>
            <a:ext cx="11577916" cy="510219"/>
          </a:xfrm>
        </p:spPr>
        <p:txBody>
          <a:bodyPr anchor="b" anchorCtr="0"/>
          <a:lstStyle>
            <a:lvl1pPr marL="0" indent="0" defTabSz="639708">
              <a:lnSpc>
                <a:spcPts val="919"/>
              </a:lnSpc>
              <a:spcAft>
                <a:spcPts val="0"/>
              </a:spcAft>
              <a:buNone/>
              <a:tabLst>
                <a:tab pos="479376" algn="r"/>
                <a:tab pos="639708" algn="l"/>
              </a:tabLst>
              <a:defRPr sz="1020">
                <a:solidFill>
                  <a:schemeClr val="tx1">
                    <a:lumMod val="65000"/>
                    <a:lumOff val="35000"/>
                  </a:schemeClr>
                </a:solidFill>
              </a:defRPr>
            </a:lvl1pPr>
          </a:lstStyle>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Not:	xxxxxx</a:t>
            </a:r>
          </a:p>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	xxx</a:t>
            </a:r>
          </a:p>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Källa:	</a:t>
            </a:r>
            <a:r>
              <a:rPr lang="sv-SE" sz="1020" dirty="0" err="1">
                <a:ea typeface="Verdana" pitchFamily="34" charset="0"/>
                <a:cs typeface="Verdana" pitchFamily="34" charset="0"/>
              </a:rPr>
              <a:t>xxxx</a:t>
            </a:r>
            <a:endParaRPr lang="sv-SE" sz="1020" dirty="0">
              <a:ea typeface="Verdana" pitchFamily="34" charset="0"/>
              <a:cs typeface="Verdana" pitchFamily="34" charset="0"/>
            </a:endParaRPr>
          </a:p>
        </p:txBody>
      </p:sp>
      <p:sp>
        <p:nvSpPr>
          <p:cNvPr id="7" name="Platshållare för bildnummer 5"/>
          <p:cNvSpPr txBox="1">
            <a:spLocks/>
          </p:cNvSpPr>
          <p:nvPr userDrawn="1"/>
        </p:nvSpPr>
        <p:spPr>
          <a:xfrm>
            <a:off x="11136641" y="6533748"/>
            <a:ext cx="720000" cy="108000"/>
          </a:xfrm>
          <a:prstGeom prst="rect">
            <a:avLst/>
          </a:prstGeom>
        </p:spPr>
        <p:txBody>
          <a:bodyPr vert="horz" lIns="0" tIns="0" rIns="0" bIns="0" rtlCol="0" anchor="b" anchorCtr="0"/>
          <a:lstStyle>
            <a:defPPr>
              <a:defRPr lang="sv-SE"/>
            </a:defPPr>
            <a:lvl1pPr marL="0" algn="r" defTabSz="914400" rtl="0" eaLnBrk="1" latinLnBrk="0" hangingPunct="1">
              <a:defRPr sz="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96C602A-63EE-46CF-AAA0-57BFED8B59D2}" type="slidenum">
              <a:rPr lang="en-GB" sz="800" smtClean="0">
                <a:solidFill>
                  <a:srgbClr val="FFFFFF"/>
                </a:solidFill>
              </a:rPr>
              <a:pPr/>
              <a:t>‹#›</a:t>
            </a:fld>
            <a:endParaRPr lang="en-GB" sz="800" dirty="0">
              <a:solidFill>
                <a:srgbClr val="FFFFFF"/>
              </a:solidFill>
            </a:endParaRPr>
          </a:p>
        </p:txBody>
      </p:sp>
    </p:spTree>
    <p:extLst>
      <p:ext uri="{BB962C8B-B14F-4D97-AF65-F5344CB8AC3E}">
        <p14:creationId xmlns:p14="http://schemas.microsoft.com/office/powerpoint/2010/main" val="395994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a:xfrm>
            <a:off x="609600" y="6308726"/>
            <a:ext cx="2844800" cy="412751"/>
          </a:xfrm>
          <a:prstGeom prst="rect">
            <a:avLst/>
          </a:prstGeom>
        </p:spPr>
        <p:txBody>
          <a:bodyPr/>
          <a:lstStyle>
            <a:lvl1pPr>
              <a:defRPr/>
            </a:lvl1pPr>
          </a:lstStyle>
          <a:p>
            <a:pPr>
              <a:defRPr/>
            </a:pPr>
            <a:endParaRPr lang="sv-SE">
              <a:solidFill>
                <a:srgbClr val="363636"/>
              </a:solidFill>
            </a:endParaRPr>
          </a:p>
        </p:txBody>
      </p:sp>
    </p:spTree>
    <p:extLst>
      <p:ext uri="{BB962C8B-B14F-4D97-AF65-F5344CB8AC3E}">
        <p14:creationId xmlns:p14="http://schemas.microsoft.com/office/powerpoint/2010/main" val="1432614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med foto bakom">
    <p:spTree>
      <p:nvGrpSpPr>
        <p:cNvPr id="1" name=""/>
        <p:cNvGrpSpPr/>
        <p:nvPr/>
      </p:nvGrpSpPr>
      <p:grpSpPr>
        <a:xfrm>
          <a:off x="0" y="0"/>
          <a:ext cx="0" cy="0"/>
          <a:chOff x="0" y="0"/>
          <a:chExt cx="0" cy="0"/>
        </a:xfrm>
      </p:grpSpPr>
      <p:sp>
        <p:nvSpPr>
          <p:cNvPr id="5" name="Platshållare för innehåll 2"/>
          <p:cNvSpPr>
            <a:spLocks noGrp="1"/>
          </p:cNvSpPr>
          <p:nvPr>
            <p:ph idx="1" hasCustomPrompt="1"/>
          </p:nvPr>
        </p:nvSpPr>
        <p:spPr>
          <a:xfrm>
            <a:off x="0" y="0"/>
            <a:ext cx="12192000" cy="6858000"/>
          </a:xfrm>
        </p:spPr>
        <p:txBody>
          <a:bodyPr/>
          <a:lstStyle>
            <a:lvl1pPr marL="0" indent="0">
              <a:buFontTx/>
              <a:buNone/>
              <a:defRPr baseline="0"/>
            </a:lvl1pPr>
          </a:lstStyle>
          <a:p>
            <a:pPr lvl="0"/>
            <a:r>
              <a:rPr lang="sv-SE" dirty="0"/>
              <a:t>Klicka här för att lägg till en </a:t>
            </a:r>
            <a:r>
              <a:rPr lang="sv-SE" dirty="0" err="1"/>
              <a:t>helsidebild</a:t>
            </a:r>
            <a:endParaRPr lang="sv-SE" dirty="0"/>
          </a:p>
        </p:txBody>
      </p:sp>
      <p:sp>
        <p:nvSpPr>
          <p:cNvPr id="3" name="Rubrik 1"/>
          <p:cNvSpPr>
            <a:spLocks noGrp="1"/>
          </p:cNvSpPr>
          <p:nvPr>
            <p:ph type="ctrTitle" hasCustomPrompt="1"/>
          </p:nvPr>
        </p:nvSpPr>
        <p:spPr>
          <a:xfrm>
            <a:off x="914400" y="2130428"/>
            <a:ext cx="10363200" cy="1470025"/>
          </a:xfrm>
        </p:spPr>
        <p:txBody>
          <a:bodyPr/>
          <a:lstStyle>
            <a:lvl1pPr>
              <a:defRPr baseline="0"/>
            </a:lvl1pPr>
          </a:lstStyle>
          <a:p>
            <a:r>
              <a:rPr lang="sv-SE" dirty="0"/>
              <a:t>Klicka här för att fylla i rubrik ovanpå bild</a:t>
            </a:r>
          </a:p>
        </p:txBody>
      </p:sp>
    </p:spTree>
    <p:extLst>
      <p:ext uri="{BB962C8B-B14F-4D97-AF65-F5344CB8AC3E}">
        <p14:creationId xmlns:p14="http://schemas.microsoft.com/office/powerpoint/2010/main" val="3916153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med blå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rgbClr val="006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solidFill>
                <a:srgbClr val="FFFFFF"/>
              </a:solidFill>
            </a:endParaRPr>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a:t>Klicka här för att fylla i rubrik ovanpå bild</a:t>
            </a:r>
          </a:p>
        </p:txBody>
      </p:sp>
    </p:spTree>
    <p:extLst>
      <p:ext uri="{BB962C8B-B14F-4D97-AF65-F5344CB8AC3E}">
        <p14:creationId xmlns:p14="http://schemas.microsoft.com/office/powerpoint/2010/main" val="187645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med röd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solidFill>
                <a:srgbClr val="FFFFFF"/>
              </a:solidFill>
            </a:endParaRPr>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a:t>Klicka här för att fylla i rubrik ovanpå bild</a:t>
            </a:r>
          </a:p>
        </p:txBody>
      </p:sp>
    </p:spTree>
    <p:extLst>
      <p:ext uri="{BB962C8B-B14F-4D97-AF65-F5344CB8AC3E}">
        <p14:creationId xmlns:p14="http://schemas.microsoft.com/office/powerpoint/2010/main" val="129912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sidebild">
    <p:spTree>
      <p:nvGrpSpPr>
        <p:cNvPr id="1" name=""/>
        <p:cNvGrpSpPr/>
        <p:nvPr/>
      </p:nvGrpSpPr>
      <p:grpSpPr>
        <a:xfrm>
          <a:off x="0" y="0"/>
          <a:ext cx="0" cy="0"/>
          <a:chOff x="0" y="0"/>
          <a:chExt cx="0" cy="0"/>
        </a:xfrm>
      </p:grpSpPr>
      <p:sp>
        <p:nvSpPr>
          <p:cNvPr id="5" name="Platshållare för innehåll 2"/>
          <p:cNvSpPr>
            <a:spLocks noGrp="1"/>
          </p:cNvSpPr>
          <p:nvPr>
            <p:ph idx="1"/>
          </p:nvPr>
        </p:nvSpPr>
        <p:spPr>
          <a:xfrm>
            <a:off x="0" y="3432"/>
            <a:ext cx="12192000" cy="6858000"/>
          </a:xfrm>
        </p:spPr>
        <p:txBody>
          <a:bodyPr/>
          <a:lstStyle>
            <a:lvl1pPr marL="0" indent="0">
              <a:buFontTx/>
              <a:buNone/>
              <a:defRPr baseline="0"/>
            </a:lvl1pPr>
          </a:lstStyle>
          <a:p>
            <a:pPr lvl="0"/>
            <a:endParaRPr lang="sv-SE" dirty="0"/>
          </a:p>
        </p:txBody>
      </p:sp>
    </p:spTree>
    <p:extLst>
      <p:ext uri="{BB962C8B-B14F-4D97-AF65-F5344CB8AC3E}">
        <p14:creationId xmlns:p14="http://schemas.microsoft.com/office/powerpoint/2010/main" val="410736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Klicka här för att fylla i rubrik</a:t>
            </a:r>
          </a:p>
        </p:txBody>
      </p:sp>
      <p:sp>
        <p:nvSpPr>
          <p:cNvPr id="3" name="Platshållare för innehåll 2"/>
          <p:cNvSpPr>
            <a:spLocks noGrp="1"/>
          </p:cNvSpPr>
          <p:nvPr>
            <p:ph idx="1" hasCustomPrompt="1"/>
          </p:nvPr>
        </p:nvSpPr>
        <p:spPr>
          <a:xfrm>
            <a:off x="609600" y="2276874"/>
            <a:ext cx="10972800" cy="3744415"/>
          </a:xfrm>
        </p:spPr>
        <p:txBody>
          <a:bodyPr/>
          <a:lstStyle>
            <a:lvl1pPr marL="0" indent="0">
              <a:buFontTx/>
              <a:buNone/>
              <a:defRPr/>
            </a:lvl1pPr>
          </a:lstStyle>
          <a:p>
            <a:pPr lvl="0"/>
            <a:r>
              <a:rPr lang="sv-SE" dirty="0"/>
              <a:t>Klicka här för att ändra texten</a:t>
            </a:r>
          </a:p>
        </p:txBody>
      </p:sp>
    </p:spTree>
    <p:extLst>
      <p:ext uri="{BB962C8B-B14F-4D97-AF65-F5344CB8AC3E}">
        <p14:creationId xmlns:p14="http://schemas.microsoft.com/office/powerpoint/2010/main" val="175536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
        <p:nvSpPr>
          <p:cNvPr id="4" name="Platshållare för innehåll 3"/>
          <p:cNvSpPr>
            <a:spLocks noGrp="1"/>
          </p:cNvSpPr>
          <p:nvPr>
            <p:ph sz="half" idx="2" hasCustomPrompt="1"/>
          </p:nvPr>
        </p:nvSpPr>
        <p:spPr>
          <a:xfrm>
            <a:off x="6197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Tree>
    <p:extLst>
      <p:ext uri="{BB962C8B-B14F-4D97-AF65-F5344CB8AC3E}">
        <p14:creationId xmlns:p14="http://schemas.microsoft.com/office/powerpoint/2010/main" val="192342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vå innehållsdelar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3392" y="1028733"/>
            <a:ext cx="5376597" cy="1143000"/>
          </a:xfrm>
        </p:spPr>
        <p:txBody>
          <a:bodyPr/>
          <a:lstStyle>
            <a:lvl1pPr>
              <a:defRPr/>
            </a:lvl1pPr>
          </a:lstStyle>
          <a:p>
            <a:r>
              <a:rPr lang="sv-SE" dirty="0"/>
              <a:t>Klicka här för att ändra rubrik</a:t>
            </a:r>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
        <p:nvSpPr>
          <p:cNvPr id="4" name="Platshållare för innehåll 3"/>
          <p:cNvSpPr>
            <a:spLocks noGrp="1"/>
          </p:cNvSpPr>
          <p:nvPr>
            <p:ph sz="half" idx="2" hasCustomPrompt="1"/>
          </p:nvPr>
        </p:nvSpPr>
        <p:spPr>
          <a:xfrm>
            <a:off x="6197600" y="548682"/>
            <a:ext cx="5384800" cy="537659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Tree>
    <p:extLst>
      <p:ext uri="{BB962C8B-B14F-4D97-AF65-F5344CB8AC3E}">
        <p14:creationId xmlns:p14="http://schemas.microsoft.com/office/powerpoint/2010/main" val="353641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Rubrik med bild">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 y="-1500"/>
            <a:ext cx="12192599" cy="6859499"/>
          </a:xfrm>
          <a:custGeom>
            <a:avLst/>
            <a:gdLst>
              <a:gd name="connsiteX0" fmla="*/ 0 w 12191999"/>
              <a:gd name="connsiteY0" fmla="*/ 0 h 6858000"/>
              <a:gd name="connsiteX1" fmla="*/ 12191999 w 12191999"/>
              <a:gd name="connsiteY1" fmla="*/ 0 h 6858000"/>
              <a:gd name="connsiteX2" fmla="*/ 12191999 w 12191999"/>
              <a:gd name="connsiteY2" fmla="*/ 6858000 h 6858000"/>
              <a:gd name="connsiteX3" fmla="*/ 0 w 12191999"/>
              <a:gd name="connsiteY3" fmla="*/ 6858000 h 6858000"/>
              <a:gd name="connsiteX4" fmla="*/ 0 w 12191999"/>
              <a:gd name="connsiteY4" fmla="*/ 0 h 6858000"/>
              <a:gd name="connsiteX0" fmla="*/ 0 w 12201525"/>
              <a:gd name="connsiteY0" fmla="*/ 0 h 6858000"/>
              <a:gd name="connsiteX1" fmla="*/ 12191999 w 12201525"/>
              <a:gd name="connsiteY1" fmla="*/ 0 h 6858000"/>
              <a:gd name="connsiteX2" fmla="*/ 12201525 w 12201525"/>
              <a:gd name="connsiteY2" fmla="*/ 3552825 h 6858000"/>
              <a:gd name="connsiteX3" fmla="*/ 12191999 w 12201525"/>
              <a:gd name="connsiteY3" fmla="*/ 6858000 h 6858000"/>
              <a:gd name="connsiteX4" fmla="*/ 0 w 12201525"/>
              <a:gd name="connsiteY4" fmla="*/ 6858000 h 6858000"/>
              <a:gd name="connsiteX5" fmla="*/ 0 w 12201525"/>
              <a:gd name="connsiteY5" fmla="*/ 0 h 6858000"/>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27742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1498 h 6859498"/>
              <a:gd name="connsiteX1" fmla="*/ 9133121 w 12201525"/>
              <a:gd name="connsiteY1" fmla="*/ 0 h 6859498"/>
              <a:gd name="connsiteX2" fmla="*/ 12201525 w 12201525"/>
              <a:gd name="connsiteY2" fmla="*/ 3554323 h 6859498"/>
              <a:gd name="connsiteX3" fmla="*/ 12191999 w 12201525"/>
              <a:gd name="connsiteY3" fmla="*/ 6859498 h 6859498"/>
              <a:gd name="connsiteX4" fmla="*/ 0 w 12201525"/>
              <a:gd name="connsiteY4" fmla="*/ 6859498 h 6859498"/>
              <a:gd name="connsiteX5" fmla="*/ 0 w 12201525"/>
              <a:gd name="connsiteY5" fmla="*/ 1498 h 6859498"/>
              <a:gd name="connsiteX0" fmla="*/ 0 w 12196930"/>
              <a:gd name="connsiteY0" fmla="*/ 1498 h 6859498"/>
              <a:gd name="connsiteX1" fmla="*/ 9133121 w 12196930"/>
              <a:gd name="connsiteY1" fmla="*/ 0 h 6859498"/>
              <a:gd name="connsiteX2" fmla="*/ 12196930 w 12196930"/>
              <a:gd name="connsiteY2" fmla="*/ 3549728 h 6859498"/>
              <a:gd name="connsiteX3" fmla="*/ 12191999 w 12196930"/>
              <a:gd name="connsiteY3" fmla="*/ 6859498 h 6859498"/>
              <a:gd name="connsiteX4" fmla="*/ 0 w 12196930"/>
              <a:gd name="connsiteY4" fmla="*/ 6859498 h 6859498"/>
              <a:gd name="connsiteX5" fmla="*/ 0 w 12196930"/>
              <a:gd name="connsiteY5" fmla="*/ 1498 h 6859498"/>
              <a:gd name="connsiteX0" fmla="*/ 0 w 12192599"/>
              <a:gd name="connsiteY0" fmla="*/ 1498 h 6859498"/>
              <a:gd name="connsiteX1" fmla="*/ 9133121 w 12192599"/>
              <a:gd name="connsiteY1" fmla="*/ 0 h 6859498"/>
              <a:gd name="connsiteX2" fmla="*/ 12187740 w 12192599"/>
              <a:gd name="connsiteY2" fmla="*/ 3549728 h 6859498"/>
              <a:gd name="connsiteX3" fmla="*/ 12191999 w 12192599"/>
              <a:gd name="connsiteY3" fmla="*/ 6859498 h 6859498"/>
              <a:gd name="connsiteX4" fmla="*/ 0 w 12192599"/>
              <a:gd name="connsiteY4" fmla="*/ 6859498 h 6859498"/>
              <a:gd name="connsiteX5" fmla="*/ 0 w 12192599"/>
              <a:gd name="connsiteY5" fmla="*/ 1498 h 6859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599" h="6859498">
                <a:moveTo>
                  <a:pt x="0" y="1498"/>
                </a:moveTo>
                <a:lnTo>
                  <a:pt x="9133121" y="0"/>
                </a:lnTo>
                <a:cubicBezTo>
                  <a:pt x="10941201" y="1093691"/>
                  <a:pt x="11816297" y="2559984"/>
                  <a:pt x="12187740" y="3549728"/>
                </a:cubicBezTo>
                <a:cubicBezTo>
                  <a:pt x="12184565" y="4651453"/>
                  <a:pt x="12195174" y="5757773"/>
                  <a:pt x="12191999" y="6859498"/>
                </a:cubicBezTo>
                <a:lnTo>
                  <a:pt x="0" y="6859498"/>
                </a:lnTo>
                <a:lnTo>
                  <a:pt x="0" y="1498"/>
                </a:lnTo>
                <a:close/>
              </a:path>
            </a:pathLst>
          </a:custGeom>
        </p:spPr>
        <p:txBody>
          <a:bodyPr/>
          <a:lstStyle>
            <a:lvl1pPr marL="30162" indent="0">
              <a:buNone/>
              <a:defRPr/>
            </a:lvl1pPr>
          </a:lstStyle>
          <a:p>
            <a:r>
              <a:rPr lang="sv-SE" dirty="0"/>
              <a:t> </a:t>
            </a:r>
          </a:p>
        </p:txBody>
      </p:sp>
      <p:sp>
        <p:nvSpPr>
          <p:cNvPr id="2" name="Rubrik 1"/>
          <p:cNvSpPr>
            <a:spLocks noGrp="1"/>
          </p:cNvSpPr>
          <p:nvPr>
            <p:ph type="ctrTitle"/>
          </p:nvPr>
        </p:nvSpPr>
        <p:spPr>
          <a:xfrm>
            <a:off x="666000" y="1889549"/>
            <a:ext cx="9608400" cy="1310851"/>
          </a:xfrm>
        </p:spPr>
        <p:txBody>
          <a:bodyPr anchor="t">
            <a:noAutofit/>
          </a:bodyPr>
          <a:lstStyle>
            <a:lvl1pPr algn="ctr">
              <a:defRPr sz="5400">
                <a:solidFill>
                  <a:schemeClr val="tx1"/>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pPr defTabSz="914377">
              <a:defRPr/>
            </a:pPr>
            <a:fld id="{4B42D259-ACB8-4FD1-AC0F-9CAC8F5E07E0}" type="datetimeFigureOut">
              <a:rPr lang="sv-SE" sz="1200" smtClean="0">
                <a:solidFill>
                  <a:prstClr val="black"/>
                </a:solidFill>
                <a:latin typeface="Arial"/>
              </a:rPr>
              <a:pPr defTabSz="914377">
                <a:defRPr/>
              </a:pPr>
              <a:t>2023-02-23</a:t>
            </a:fld>
            <a:endParaRPr lang="sv-SE" sz="1200" dirty="0">
              <a:solidFill>
                <a:prstClr val="black"/>
              </a:solidFill>
              <a:latin typeface="Aria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pPr algn="ctr" defTabSz="914377">
              <a:defRPr/>
            </a:pPr>
            <a:endParaRPr lang="sv-SE" sz="1200" dirty="0">
              <a:solidFill>
                <a:prstClr val="black"/>
              </a:solidFill>
              <a:latin typeface="Arial"/>
            </a:endParaRPr>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pPr algn="r" defTabSz="914377">
              <a:defRPr/>
            </a:pPr>
            <a:fld id="{34C9B0E5-37D7-412E-A162-6A236BADC197}" type="slidenum">
              <a:rPr lang="sv-SE" sz="1200" smtClean="0">
                <a:solidFill>
                  <a:prstClr val="black"/>
                </a:solidFill>
                <a:latin typeface="Arial"/>
              </a:rPr>
              <a:pPr algn="r" defTabSz="914377">
                <a:defRPr/>
              </a:pPr>
              <a:t>‹#›</a:t>
            </a:fld>
            <a:endParaRPr lang="sv-SE" sz="1200" dirty="0">
              <a:solidFill>
                <a:prstClr val="black"/>
              </a:solidFill>
              <a:latin typeface="Arial"/>
            </a:endParaRPr>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1779" y="-9524"/>
            <a:ext cx="3096000" cy="3599059"/>
          </a:xfrm>
          <a:prstGeom prst="rect">
            <a:avLst/>
          </a:prstGeom>
        </p:spPr>
      </p:pic>
    </p:spTree>
    <p:extLst>
      <p:ext uri="{BB962C8B-B14F-4D97-AF65-F5344CB8AC3E}">
        <p14:creationId xmlns:p14="http://schemas.microsoft.com/office/powerpoint/2010/main" val="290959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3392" y="1028733"/>
            <a:ext cx="10972800" cy="1143000"/>
          </a:xfrm>
          <a:prstGeom prst="rect">
            <a:avLst/>
          </a:prstGeom>
        </p:spPr>
        <p:txBody>
          <a:bodyPr vert="horz" lIns="91440" tIns="45720" rIns="91440" bIns="45720" rtlCol="0" anchor="ctr">
            <a:normAutofit/>
          </a:bodyPr>
          <a:lstStyle/>
          <a:p>
            <a:r>
              <a:rPr lang="sv-SE" dirty="0"/>
              <a:t>Klicka här för att fylla i rubrik</a:t>
            </a:r>
          </a:p>
        </p:txBody>
      </p:sp>
      <p:sp>
        <p:nvSpPr>
          <p:cNvPr id="3" name="Platshållare för text 2"/>
          <p:cNvSpPr>
            <a:spLocks noGrp="1"/>
          </p:cNvSpPr>
          <p:nvPr>
            <p:ph type="body" idx="1"/>
          </p:nvPr>
        </p:nvSpPr>
        <p:spPr>
          <a:xfrm>
            <a:off x="609600" y="2276874"/>
            <a:ext cx="10972800" cy="3744415"/>
          </a:xfrm>
          <a:prstGeom prst="rect">
            <a:avLst/>
          </a:prstGeom>
        </p:spPr>
        <p:txBody>
          <a:bodyPr vert="horz" lIns="91440" tIns="45720" rIns="91440" bIns="45720" rtlCol="0">
            <a:normAutofit/>
          </a:bodyPr>
          <a:lstStyle/>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sv-SE" dirty="0"/>
              <a:t>Klicka här för att ändra texten</a:t>
            </a:r>
          </a:p>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sv-SE" dirty="0"/>
          </a:p>
        </p:txBody>
      </p:sp>
      <p:pic>
        <p:nvPicPr>
          <p:cNvPr id="1027" name="Bildobjekt 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248128" y="6269121"/>
            <a:ext cx="1376603" cy="384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objekt 6" descr="Logotyp_Region_Kalmar_län_fär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880310" y="6173100"/>
            <a:ext cx="1035791" cy="480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objekt 7"/>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150352" y="6269121"/>
            <a:ext cx="1514267" cy="384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1" y="58580"/>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sv-SE" sz="2400">
              <a:solidFill>
                <a:srgbClr val="363636"/>
              </a:solidFill>
            </a:endParaRPr>
          </a:p>
        </p:txBody>
      </p:sp>
      <p:sp>
        <p:nvSpPr>
          <p:cNvPr id="9" name="Rectangle 5"/>
          <p:cNvSpPr>
            <a:spLocks noChangeArrowheads="1"/>
          </p:cNvSpPr>
          <p:nvPr userDrawn="1"/>
        </p:nvSpPr>
        <p:spPr bwMode="auto">
          <a:xfrm>
            <a:off x="5269924" y="1118585"/>
            <a:ext cx="116955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sv-SE" altLang="sv-SE" sz="1333">
                <a:solidFill>
                  <a:srgbClr val="7F7F7F"/>
                </a:solidFill>
                <a:latin typeface="Arial" pitchFamily="34" charset="0"/>
                <a:ea typeface="Times New Roman" pitchFamily="18" charset="0"/>
                <a:cs typeface="Arial" pitchFamily="34" charset="0"/>
              </a:rPr>
              <a:t>	</a:t>
            </a:r>
            <a:endParaRPr lang="sv-SE" altLang="sv-SE" sz="2400">
              <a:solidFill>
                <a:srgbClr val="363636"/>
              </a:solidFill>
              <a:latin typeface="Arial" pitchFamily="34" charset="0"/>
              <a:cs typeface="Arial" pitchFamily="34" charset="0"/>
            </a:endParaRPr>
          </a:p>
        </p:txBody>
      </p:sp>
      <p:sp>
        <p:nvSpPr>
          <p:cNvPr id="10" name="Rectangle 6"/>
          <p:cNvSpPr>
            <a:spLocks noChangeArrowheads="1"/>
          </p:cNvSpPr>
          <p:nvPr userDrawn="1"/>
        </p:nvSpPr>
        <p:spPr bwMode="auto">
          <a:xfrm>
            <a:off x="5269924" y="1842484"/>
            <a:ext cx="116955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sv-SE" altLang="sv-SE" sz="1333">
                <a:solidFill>
                  <a:srgbClr val="7F7F7F"/>
                </a:solidFill>
                <a:latin typeface="Arial" pitchFamily="34" charset="0"/>
                <a:ea typeface="Times New Roman" pitchFamily="18" charset="0"/>
                <a:cs typeface="Arial" pitchFamily="34" charset="0"/>
              </a:rPr>
              <a:t>	</a:t>
            </a:r>
            <a:endParaRPr lang="sv-SE" altLang="sv-SE" sz="2400">
              <a:solidFill>
                <a:srgbClr val="363636"/>
              </a:solidFill>
              <a:latin typeface="Arial" pitchFamily="34" charset="0"/>
              <a:cs typeface="Arial" pitchFamily="34" charset="0"/>
            </a:endParaRPr>
          </a:p>
        </p:txBody>
      </p:sp>
      <p:sp>
        <p:nvSpPr>
          <p:cNvPr id="18" name="Rektangel 17"/>
          <p:cNvSpPr/>
          <p:nvPr userDrawn="1"/>
        </p:nvSpPr>
        <p:spPr>
          <a:xfrm>
            <a:off x="638239" y="6365068"/>
            <a:ext cx="2289409" cy="297454"/>
          </a:xfrm>
          <a:prstGeom prst="rect">
            <a:avLst/>
          </a:prstGeom>
        </p:spPr>
        <p:txBody>
          <a:bodyPr wrap="none">
            <a:spAutoFit/>
          </a:bodyPr>
          <a:lstStyle/>
          <a:p>
            <a:pPr algn="r"/>
            <a:r>
              <a:rPr lang="sv-SE" sz="1333" dirty="0">
                <a:solidFill>
                  <a:srgbClr val="363636"/>
                </a:solidFill>
                <a:latin typeface="Arial"/>
              </a:rPr>
              <a:t>Sydöstra sjukvårdsregionen</a:t>
            </a:r>
            <a:endParaRPr lang="sv-SE" sz="1467" dirty="0">
              <a:solidFill>
                <a:srgbClr val="363636"/>
              </a:solidFill>
              <a:latin typeface="Arial"/>
            </a:endParaRPr>
          </a:p>
        </p:txBody>
      </p:sp>
    </p:spTree>
    <p:extLst>
      <p:ext uri="{BB962C8B-B14F-4D97-AF65-F5344CB8AC3E}">
        <p14:creationId xmlns:p14="http://schemas.microsoft.com/office/powerpoint/2010/main" val="307676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9170" rtl="0" eaLnBrk="1" latinLnBrk="0" hangingPunct="1">
        <a:spcBef>
          <a:spcPct val="0"/>
        </a:spcBef>
        <a:buNone/>
        <a:defRPr sz="5333" kern="120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1219170" rtl="0" eaLnBrk="1" fontAlgn="auto" latinLnBrk="0" hangingPunct="1">
        <a:lnSpc>
          <a:spcPct val="100000"/>
        </a:lnSpc>
        <a:spcBef>
          <a:spcPct val="20000"/>
        </a:spcBef>
        <a:spcAft>
          <a:spcPts val="0"/>
        </a:spcAft>
        <a:buClrTx/>
        <a:buSzTx/>
        <a:buFontTx/>
        <a:buNone/>
        <a:tabLst/>
        <a:defRPr sz="3733"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sv-S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6.xml"/><Relationship Id="rId4" Type="http://schemas.openxmlformats.org/officeDocument/2006/relationships/image" Target="../media/image8.gif"/></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0"/>
            <a:ext cx="12192000" cy="59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
        <p:nvSpPr>
          <p:cNvPr id="7" name="Rubrik 6"/>
          <p:cNvSpPr>
            <a:spLocks noGrp="1"/>
          </p:cNvSpPr>
          <p:nvPr>
            <p:ph type="ctrTitle"/>
          </p:nvPr>
        </p:nvSpPr>
        <p:spPr>
          <a:xfrm>
            <a:off x="914400" y="2130428"/>
            <a:ext cx="10363200" cy="2030511"/>
          </a:xfrm>
        </p:spPr>
        <p:txBody>
          <a:bodyPr>
            <a:noAutofit/>
          </a:bodyPr>
          <a:lstStyle/>
          <a:p>
            <a:pPr lvl="0" algn="l"/>
            <a:r>
              <a:rPr lang="sv-SE" sz="4800" dirty="0">
                <a:solidFill>
                  <a:schemeClr val="bg1"/>
                </a:solidFill>
              </a:rPr>
              <a:t>RSG </a:t>
            </a:r>
            <a:r>
              <a:rPr lang="sv-SE" sz="4800" dirty="0" smtClean="0">
                <a:solidFill>
                  <a:schemeClr val="bg1"/>
                </a:solidFill>
              </a:rPr>
              <a:t>kvalitetsregister, Registercentrum </a:t>
            </a:r>
            <a:r>
              <a:rPr lang="sv-SE" sz="4800" dirty="0">
                <a:solidFill>
                  <a:schemeClr val="bg1"/>
                </a:solidFill>
              </a:rPr>
              <a:t>sydost</a:t>
            </a:r>
            <a:r>
              <a:rPr lang="sv-SE" sz="3200" dirty="0">
                <a:solidFill>
                  <a:schemeClr val="bg1"/>
                </a:solidFill>
              </a:rPr>
              <a:t/>
            </a:r>
            <a:br>
              <a:rPr lang="sv-SE" sz="3200" dirty="0">
                <a:solidFill>
                  <a:schemeClr val="bg1"/>
                </a:solidFill>
              </a:rPr>
            </a:br>
            <a:r>
              <a:rPr lang="sv-SE" sz="3200" dirty="0">
                <a:solidFill>
                  <a:schemeClr val="bg1"/>
                </a:solidFill>
              </a:rPr>
              <a:t/>
            </a:r>
            <a:br>
              <a:rPr lang="sv-SE" sz="3200" dirty="0">
                <a:solidFill>
                  <a:schemeClr val="bg1"/>
                </a:solidFill>
              </a:rPr>
            </a:br>
            <a:r>
              <a:rPr lang="sv-SE" sz="3200" dirty="0">
                <a:solidFill>
                  <a:schemeClr val="bg1"/>
                </a:solidFill>
              </a:rPr>
              <a:t>Översiktlig handlingsplan </a:t>
            </a:r>
            <a:r>
              <a:rPr lang="sv-SE" sz="3200" dirty="0" smtClean="0">
                <a:solidFill>
                  <a:schemeClr val="bg1"/>
                </a:solidFill>
              </a:rPr>
              <a:t>2022-11-30</a:t>
            </a:r>
            <a:endParaRPr lang="sv-SE" sz="1400" dirty="0">
              <a:solidFill>
                <a:schemeClr val="bg1"/>
              </a:solidFill>
            </a:endParaRPr>
          </a:p>
        </p:txBody>
      </p:sp>
    </p:spTree>
    <p:extLst>
      <p:ext uri="{BB962C8B-B14F-4D97-AF65-F5344CB8AC3E}">
        <p14:creationId xmlns:p14="http://schemas.microsoft.com/office/powerpoint/2010/main" val="3730642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ext uri="{D42A27DB-BD31-4B8C-83A1-F6EECF244321}">
                <p14:modId xmlns:p14="http://schemas.microsoft.com/office/powerpoint/2010/main" val="3184679820"/>
              </p:ext>
            </p:extLst>
          </p:nvPr>
        </p:nvGraphicFramePr>
        <p:xfrm>
          <a:off x="0" y="-88490"/>
          <a:ext cx="12191999" cy="6029722"/>
        </p:xfrm>
        <a:graphic>
          <a:graphicData uri="http://schemas.openxmlformats.org/drawingml/2006/table">
            <a:tbl>
              <a:tblPr firstRow="1" bandRow="1">
                <a:tableStyleId>{72833802-FEF1-4C79-8D5D-14CF1EAF98D9}</a:tableStyleId>
              </a:tblPr>
              <a:tblGrid>
                <a:gridCol w="2444436">
                  <a:extLst>
                    <a:ext uri="{9D8B030D-6E8A-4147-A177-3AD203B41FA5}">
                      <a16:colId xmlns:a16="http://schemas.microsoft.com/office/drawing/2014/main" val="20000"/>
                    </a:ext>
                  </a:extLst>
                </a:gridCol>
                <a:gridCol w="1918842">
                  <a:extLst>
                    <a:ext uri="{9D8B030D-6E8A-4147-A177-3AD203B41FA5}">
                      <a16:colId xmlns:a16="http://schemas.microsoft.com/office/drawing/2014/main" val="20001"/>
                    </a:ext>
                  </a:extLst>
                </a:gridCol>
                <a:gridCol w="4128872">
                  <a:extLst>
                    <a:ext uri="{9D8B030D-6E8A-4147-A177-3AD203B41FA5}">
                      <a16:colId xmlns:a16="http://schemas.microsoft.com/office/drawing/2014/main" val="1830092349"/>
                    </a:ext>
                  </a:extLst>
                </a:gridCol>
                <a:gridCol w="2801161">
                  <a:extLst>
                    <a:ext uri="{9D8B030D-6E8A-4147-A177-3AD203B41FA5}">
                      <a16:colId xmlns:a16="http://schemas.microsoft.com/office/drawing/2014/main" val="2606121942"/>
                    </a:ext>
                  </a:extLst>
                </a:gridCol>
                <a:gridCol w="898688">
                  <a:extLst>
                    <a:ext uri="{9D8B030D-6E8A-4147-A177-3AD203B41FA5}">
                      <a16:colId xmlns:a16="http://schemas.microsoft.com/office/drawing/2014/main" val="3795709679"/>
                    </a:ext>
                  </a:extLst>
                </a:gridCol>
              </a:tblGrid>
              <a:tr h="894254">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t>Nationellt insatsområde </a:t>
                      </a:r>
                      <a:r>
                        <a:rPr lang="sv-SE" sz="1000" dirty="0"/>
                        <a:t>(enligt ÖK Sammanhållen, jämlik säker vård 2022)</a:t>
                      </a:r>
                      <a:endParaRPr lang="sv-SE" sz="10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t>Prioriterat område </a:t>
                      </a:r>
                      <a:br>
                        <a:rPr lang="sv-SE" sz="1600" dirty="0"/>
                      </a:br>
                      <a:r>
                        <a:rPr lang="sv-SE" sz="1600" dirty="0"/>
                        <a:t>och patientlöften</a:t>
                      </a:r>
                      <a:endParaRPr lang="sv-SE" sz="16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b="1" kern="1200" dirty="0">
                          <a:solidFill>
                            <a:schemeClr val="lt1"/>
                          </a:solidFill>
                          <a:latin typeface="Arial"/>
                          <a:ea typeface="Bryant Regular"/>
                          <a:cs typeface="Bryant Regular"/>
                        </a:rPr>
                        <a:t>Aktiviteter</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b="1" kern="1200" dirty="0">
                          <a:solidFill>
                            <a:schemeClr val="lt1"/>
                          </a:solidFill>
                          <a:latin typeface="Arial"/>
                          <a:ea typeface="Bryant Regular"/>
                          <a:cs typeface="Bryant Regular"/>
                        </a:rPr>
                        <a:t>Uppföljning</a:t>
                      </a:r>
                    </a:p>
                  </a:txBody>
                  <a:tcPr marL="121920" marR="121920" marT="60960" marB="60960">
                    <a:lnB w="12700" cap="flat" cmpd="sng" algn="ctr">
                      <a:solidFill>
                        <a:schemeClr val="tx1"/>
                      </a:solidFill>
                      <a:prstDash val="solid"/>
                      <a:round/>
                      <a:headEnd type="none" w="med" len="med"/>
                      <a:tailEnd type="none" w="med" len="med"/>
                    </a:lnB>
                  </a:tcPr>
                </a:tc>
                <a:tc>
                  <a:txBody>
                    <a:bodyPr/>
                    <a:lstStyle/>
                    <a:p>
                      <a:r>
                        <a:rPr lang="sv-SE" sz="1600" b="1" kern="1200" dirty="0">
                          <a:solidFill>
                            <a:schemeClr val="lt1"/>
                          </a:solidFill>
                          <a:latin typeface="Arial"/>
                          <a:ea typeface="Bryant Regular"/>
                          <a:cs typeface="Bryant Regular"/>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018029">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b="0" i="0" kern="1200" dirty="0">
                          <a:solidFill>
                            <a:schemeClr val="dk1"/>
                          </a:solidFill>
                          <a:latin typeface="+mj-lt"/>
                          <a:ea typeface="Bryant Regular"/>
                          <a:cs typeface="Bryant Regular"/>
                        </a:rPr>
                        <a:t>Ökad användning av kvalitetsregisterdata till nytta för </a:t>
                      </a:r>
                      <a:r>
                        <a:rPr lang="sv-SE" sz="1000" b="0" i="0" kern="1200" dirty="0" smtClean="0">
                          <a:solidFill>
                            <a:schemeClr val="dk1"/>
                          </a:solidFill>
                          <a:latin typeface="+mj-lt"/>
                          <a:ea typeface="Bryant Regular"/>
                          <a:cs typeface="Bryant Regular"/>
                        </a:rPr>
                        <a:t>hälso- </a:t>
                      </a:r>
                      <a:r>
                        <a:rPr lang="sv-SE" sz="1000" b="0" i="0" kern="1200" dirty="0">
                          <a:solidFill>
                            <a:schemeClr val="dk1"/>
                          </a:solidFill>
                          <a:latin typeface="+mj-lt"/>
                          <a:ea typeface="Bryant Regular"/>
                          <a:cs typeface="Bryant Regular"/>
                        </a:rPr>
                        <a:t>och sjukvården</a:t>
                      </a:r>
                    </a:p>
                    <a:p>
                      <a:endParaRPr lang="sv-SE" sz="1000" b="0" i="0" baseline="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b="0" i="0" dirty="0">
                          <a:solidFill>
                            <a:srgbClr val="393939"/>
                          </a:solidFill>
                          <a:effectLst/>
                          <a:latin typeface="+mj-lt"/>
                        </a:rPr>
                        <a:t>Löfte: få tillgång till jämlik vård/erbjudas diagnostik och behandling och uppföljning enligt bästa kunskap i varje möte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000" b="0" i="0" kern="1200" dirty="0">
                          <a:solidFill>
                            <a:schemeClr val="tx1"/>
                          </a:solidFill>
                          <a:latin typeface="+mj-lt"/>
                          <a:ea typeface="+mn-ea"/>
                          <a:cs typeface="+mn-cs"/>
                        </a:rPr>
                        <a:t>Registerbeskrivningar inklusive handlingsplan för samtliga register tas fram där utvecklingsstrategier beskrivs fördelat på kort och lång sikt. Målsättning är förhöjd certifieringsnivå.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b="0" i="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000" b="0" i="0" kern="1200" dirty="0">
                          <a:solidFill>
                            <a:schemeClr val="tx1"/>
                          </a:solidFill>
                          <a:latin typeface="+mj-lt"/>
                          <a:ea typeface="+mn-ea"/>
                          <a:cs typeface="+mn-cs"/>
                        </a:rPr>
                        <a:t>Öka möjligheten för informationsförsörjning av anslutna NKR via integrationer genom att ta fram underlag till informationsspecifikationer.</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b="0" i="0" kern="1200" dirty="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0" i="0" kern="1200" dirty="0">
                          <a:solidFill>
                            <a:schemeClr val="tx1"/>
                          </a:solidFill>
                          <a:latin typeface="+mj-lt"/>
                          <a:ea typeface="+mn-ea"/>
                          <a:cs typeface="+mn-cs"/>
                        </a:rPr>
                        <a:t>Skapa en regional arbetsgrupp som kan bygga kompetenser kring utveckling, support, regelskrivning, nyutveckling och förvaltning av tjänster som rör datafångst, integrationer och bevaka system för framtidens informationsförsörjning</a:t>
                      </a:r>
                      <a:r>
                        <a:rPr lang="sv-SE" sz="1000" b="0" i="0" kern="1200" dirty="0" smtClean="0">
                          <a:solidFill>
                            <a:schemeClr val="tx1"/>
                          </a:solidFill>
                          <a:latin typeface="+mj-lt"/>
                          <a:ea typeface="+mn-ea"/>
                          <a:cs typeface="+mn-cs"/>
                        </a:rPr>
                        <a:t>.</a:t>
                      </a:r>
                      <a:endParaRPr lang="sv-SE" sz="1000" b="0" i="0"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000" b="0" i="0" dirty="0">
                          <a:latin typeface="+mj-lt"/>
                        </a:rPr>
                        <a:t>Vid 2023 års slut ska samtliga anslutna NKR ha registerbeskrivningar klara. </a:t>
                      </a:r>
                    </a:p>
                    <a:p>
                      <a:endParaRPr lang="sv-SE" sz="1000" b="0" i="0" dirty="0">
                        <a:latin typeface="+mj-lt"/>
                      </a:endParaRPr>
                    </a:p>
                    <a:p>
                      <a:endParaRPr lang="sv-SE" sz="1000" b="0" i="0" dirty="0">
                        <a:latin typeface="+mj-lt"/>
                      </a:endParaRPr>
                    </a:p>
                    <a:p>
                      <a:r>
                        <a:rPr lang="sv-SE" sz="1000" b="0" i="0" dirty="0">
                          <a:latin typeface="+mj-lt"/>
                        </a:rPr>
                        <a:t>Vid 2023 års slut ska minst 2 NKR ha påbörjat regelskrivning och informationsspecifikationer.</a:t>
                      </a:r>
                    </a:p>
                    <a:p>
                      <a:endParaRPr lang="sv-SE" sz="1000" b="0" i="0" dirty="0">
                        <a:latin typeface="+mj-lt"/>
                      </a:endParaRPr>
                    </a:p>
                    <a:p>
                      <a:r>
                        <a:rPr lang="sv-SE" sz="1000" b="0" i="0" dirty="0">
                          <a:latin typeface="+mj-lt"/>
                        </a:rPr>
                        <a:t>Vid 2023 års slut ska en kompetensgrupp kommit igång med strategi och handlingsplan.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30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89079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dirty="0">
                          <a:solidFill>
                            <a:schemeClr val="tx1"/>
                          </a:solidFill>
                          <a:latin typeface="+mj-lt"/>
                          <a:ea typeface="+mn-ea"/>
                          <a:cs typeface="+mn-cs"/>
                        </a:rPr>
                        <a:t>Integrera NKR med kunskapsstyrningssystemet</a:t>
                      </a:r>
                    </a:p>
                    <a:p>
                      <a:endParaRPr lang="sv-SE" sz="1000" b="0" i="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dirty="0">
                          <a:solidFill>
                            <a:srgbClr val="393939"/>
                          </a:solidFill>
                          <a:effectLst/>
                          <a:latin typeface="+mj-lt"/>
                          <a:ea typeface="+mn-ea"/>
                          <a:cs typeface="+mn-cs"/>
                        </a:rPr>
                        <a:t>Löfte: få tillgång till jämlik vård/erbjudas diagnostik och behandling och uppföljning enligt bästa kunskap i varje möte</a:t>
                      </a:r>
                    </a:p>
                    <a:p>
                      <a:endParaRPr lang="sv-SE" sz="1000" b="0" i="0" dirty="0">
                        <a:latin typeface="+mj-lt"/>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b="0" i="0" kern="1200" dirty="0">
                          <a:solidFill>
                            <a:schemeClr val="tx1"/>
                          </a:solidFill>
                          <a:latin typeface="+mj-lt"/>
                          <a:ea typeface="+mn-ea"/>
                          <a:cs typeface="+mn-cs"/>
                        </a:rPr>
                        <a:t>Bibehålla samverkan med NPO barn och ungdomars hälsa i syfte att förtydliga gap inom området som rör barnregister.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0" i="0" kern="1200" dirty="0">
                          <a:solidFill>
                            <a:schemeClr val="tx1"/>
                          </a:solidFill>
                          <a:latin typeface="+mj-lt"/>
                          <a:ea typeface="+mn-ea"/>
                          <a:cs typeface="+mn-cs"/>
                        </a:rPr>
                        <a:t>Medverka i Nationella arbetsgrupper där det är relevant. RAG Barnobesitas pågår.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b="0" i="0" kern="1200" dirty="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0" i="0" kern="1200" dirty="0">
                          <a:solidFill>
                            <a:schemeClr val="tx1"/>
                          </a:solidFill>
                          <a:latin typeface="+mj-lt"/>
                          <a:ea typeface="+mn-ea"/>
                          <a:cs typeface="+mn-cs"/>
                        </a:rPr>
                        <a:t>Etablera samverkan med NPO Äldres hälsa och koppling till anslutna äldre-register. Forum för samverkan mellan register och NPO/</a:t>
                      </a:r>
                      <a:r>
                        <a:rPr lang="sv-SE" sz="1000" b="0" i="0" kern="1200" dirty="0" err="1">
                          <a:solidFill>
                            <a:schemeClr val="tx1"/>
                          </a:solidFill>
                          <a:latin typeface="+mj-lt"/>
                          <a:ea typeface="+mn-ea"/>
                          <a:cs typeface="+mn-cs"/>
                        </a:rPr>
                        <a:t>NAG:ar</a:t>
                      </a:r>
                      <a:r>
                        <a:rPr lang="sv-SE" sz="1000" b="0" i="0" kern="1200" dirty="0">
                          <a:solidFill>
                            <a:schemeClr val="tx1"/>
                          </a:solidFill>
                          <a:latin typeface="+mj-lt"/>
                          <a:ea typeface="+mn-ea"/>
                          <a:cs typeface="+mn-cs"/>
                        </a:rPr>
                        <a:t> där det är relevant.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b="0" i="0" kern="1200" dirty="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0" i="0" kern="1200" dirty="0">
                          <a:solidFill>
                            <a:schemeClr val="tx1"/>
                          </a:solidFill>
                          <a:latin typeface="+mj-lt"/>
                          <a:ea typeface="+mn-ea"/>
                          <a:cs typeface="+mn-cs"/>
                        </a:rPr>
                        <a:t>Stödja NPO </a:t>
                      </a:r>
                      <a:r>
                        <a:rPr lang="sv-SE" sz="1000" b="0" i="0" kern="1200" dirty="0" err="1">
                          <a:solidFill>
                            <a:schemeClr val="tx1"/>
                          </a:solidFill>
                          <a:latin typeface="+mj-lt"/>
                          <a:ea typeface="+mn-ea"/>
                          <a:cs typeface="+mn-cs"/>
                        </a:rPr>
                        <a:t>Perioperativ</a:t>
                      </a:r>
                      <a:r>
                        <a:rPr lang="sv-SE" sz="1000" b="0" i="0" kern="1200" dirty="0">
                          <a:solidFill>
                            <a:schemeClr val="tx1"/>
                          </a:solidFill>
                          <a:latin typeface="+mj-lt"/>
                          <a:ea typeface="+mn-ea"/>
                          <a:cs typeface="+mn-cs"/>
                        </a:rPr>
                        <a:t> vård/intensivvård och transplantation i revisionsarbete med Svenska intensivvårdsregistret (SIR) som bas. </a:t>
                      </a:r>
                    </a:p>
                    <a:p>
                      <a:endParaRPr lang="sv-SE" sz="1000" b="0" i="0"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000" b="0" i="0" kern="1200" dirty="0">
                          <a:solidFill>
                            <a:schemeClr val="tx1"/>
                          </a:solidFill>
                          <a:latin typeface="+mj-lt"/>
                          <a:ea typeface="+mn-ea"/>
                          <a:cs typeface="+mn-cs"/>
                        </a:rPr>
                        <a:t>RSG deltar vid årliga dialoger med </a:t>
                      </a:r>
                      <a:r>
                        <a:rPr lang="sv-SE" sz="1000" b="0" i="0" kern="1200" dirty="0" err="1">
                          <a:solidFill>
                            <a:schemeClr val="tx1"/>
                          </a:solidFill>
                          <a:latin typeface="+mj-lt"/>
                          <a:ea typeface="+mn-ea"/>
                          <a:cs typeface="+mn-cs"/>
                        </a:rPr>
                        <a:t>NPO:erna</a:t>
                      </a:r>
                      <a:r>
                        <a:rPr lang="sv-SE" sz="1000" b="0" i="0" kern="1200" dirty="0">
                          <a:solidFill>
                            <a:schemeClr val="tx1"/>
                          </a:solidFill>
                          <a:latin typeface="+mj-lt"/>
                          <a:ea typeface="+mn-ea"/>
                          <a:cs typeface="+mn-cs"/>
                        </a:rPr>
                        <a:t>. Slutföra RAG Barnobesitas. </a:t>
                      </a:r>
                    </a:p>
                    <a:p>
                      <a:endParaRPr lang="sv-SE" sz="1000" b="0" i="0" kern="1200" dirty="0">
                        <a:solidFill>
                          <a:schemeClr val="tx1"/>
                        </a:solidFill>
                        <a:latin typeface="+mj-lt"/>
                        <a:ea typeface="+mn-ea"/>
                        <a:cs typeface="+mn-cs"/>
                      </a:endParaRPr>
                    </a:p>
                    <a:p>
                      <a:endParaRPr lang="sv-SE" sz="1000" b="0" i="0" kern="1200" dirty="0">
                        <a:solidFill>
                          <a:schemeClr val="tx1"/>
                        </a:solidFill>
                        <a:latin typeface="+mj-lt"/>
                        <a:ea typeface="+mn-ea"/>
                        <a:cs typeface="+mn-cs"/>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dirty="0">
                          <a:solidFill>
                            <a:schemeClr val="tx1"/>
                          </a:solidFill>
                          <a:latin typeface="+mj-lt"/>
                          <a:ea typeface="+mn-ea"/>
                          <a:cs typeface="+mn-cs"/>
                        </a:rPr>
                        <a:t>I handlingsplanerna för samtliga NKR ska det framgå vilket samarbete som är etablerat mellan NKR och NPO, samt plan för samarbete där det saknas.</a:t>
                      </a:r>
                      <a:endParaRPr lang="sv-SE" sz="1000" b="0" i="0" kern="1200" dirty="0">
                        <a:solidFill>
                          <a:schemeClr val="tx1"/>
                        </a:solidFill>
                        <a:highlight>
                          <a:srgbClr val="FFFF00"/>
                        </a:highlight>
                        <a:latin typeface="+mj-lt"/>
                        <a:ea typeface="+mn-ea"/>
                        <a:cs typeface="+mn-cs"/>
                      </a:endParaRPr>
                    </a:p>
                    <a:p>
                      <a:endParaRPr lang="sv-SE" sz="1000" b="0" i="0"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1"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14657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dirty="0">
                          <a:solidFill>
                            <a:schemeClr val="tx1"/>
                          </a:solidFill>
                          <a:latin typeface="+mj-lt"/>
                          <a:ea typeface="+mn-ea"/>
                          <a:cs typeface="+mn-cs"/>
                        </a:rPr>
                        <a:t>Ett sammanhållet system för NKR – stöd i att uppnå en kunskapsbaserad och jämlik hälsa/resurseffektiv </a:t>
                      </a:r>
                      <a:r>
                        <a:rPr lang="sv-SE" sz="1000" b="0" i="0" kern="1200" dirty="0" smtClean="0">
                          <a:solidFill>
                            <a:schemeClr val="tx1"/>
                          </a:solidFill>
                          <a:latin typeface="+mj-lt"/>
                          <a:ea typeface="+mn-ea"/>
                          <a:cs typeface="+mn-cs"/>
                        </a:rPr>
                        <a:t>vård</a:t>
                      </a:r>
                      <a:endParaRPr lang="sv-SE" sz="1000" b="0" i="0"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dirty="0">
                          <a:solidFill>
                            <a:srgbClr val="393939"/>
                          </a:solidFill>
                          <a:effectLst/>
                          <a:latin typeface="+mj-lt"/>
                          <a:ea typeface="+mn-ea"/>
                          <a:cs typeface="+mn-cs"/>
                        </a:rPr>
                        <a:t>Löfte: få tillgång till jämlik vård/erbjudas diagnostik och behandling och uppföljning enligt bästa kunskap i varje </a:t>
                      </a:r>
                      <a:r>
                        <a:rPr lang="sv-SE" sz="1000" b="0" i="0" kern="1200" dirty="0" smtClean="0">
                          <a:solidFill>
                            <a:srgbClr val="393939"/>
                          </a:solidFill>
                          <a:effectLst/>
                          <a:latin typeface="+mj-lt"/>
                          <a:ea typeface="+mn-ea"/>
                          <a:cs typeface="+mn-cs"/>
                        </a:rPr>
                        <a:t>möte</a:t>
                      </a:r>
                      <a:endParaRPr lang="sv-SE" sz="1000" b="0" i="0" kern="1200" dirty="0">
                        <a:solidFill>
                          <a:srgbClr val="393939"/>
                        </a:solidFill>
                        <a:effectLst/>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000" b="0" i="0" kern="1200" dirty="0">
                          <a:solidFill>
                            <a:schemeClr val="tx1"/>
                          </a:solidFill>
                          <a:latin typeface="+mj-lt"/>
                          <a:ea typeface="+mn-ea"/>
                          <a:cs typeface="+mn-cs"/>
                        </a:rPr>
                        <a:t>Samverkan med andra RC genom kommunikatörsnätverk och projekt initierade av RCO i samverkan. Delta i arbetsgrupp för plattform för PROM i samarbete med SKR.</a:t>
                      </a:r>
                    </a:p>
                    <a:p>
                      <a:endParaRPr lang="sv-SE" sz="1000" b="0" i="0" kern="1200" dirty="0">
                        <a:solidFill>
                          <a:schemeClr val="tx1"/>
                        </a:solidFill>
                        <a:latin typeface="+mj-lt"/>
                        <a:ea typeface="+mn-ea"/>
                        <a:cs typeface="+mn-cs"/>
                      </a:endParaRPr>
                    </a:p>
                    <a:p>
                      <a:r>
                        <a:rPr lang="sv-SE" sz="1000" b="0" i="0" kern="1200" dirty="0">
                          <a:solidFill>
                            <a:schemeClr val="tx1"/>
                          </a:solidFill>
                          <a:latin typeface="+mj-lt"/>
                          <a:ea typeface="+mn-ea"/>
                          <a:cs typeface="+mn-cs"/>
                        </a:rPr>
                        <a:t>”RC-verkstad”. Erfarenhetsutbyte mellan alla RC.</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000" b="0" i="0" kern="1200" dirty="0">
                          <a:solidFill>
                            <a:schemeClr val="tx1"/>
                          </a:solidFill>
                          <a:latin typeface="+mj-lt"/>
                          <a:ea typeface="+mn-ea"/>
                          <a:cs typeface="Arial" panose="020B0604020202020204" pitchFamily="34" charset="0"/>
                        </a:rPr>
                        <a:t>Vid 2023 års slut utvärdera resultatet av samarbetet, t.ex. antal gemensamma arbeten som genomförts.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1" kern="1200" dirty="0">
                        <a:solidFill>
                          <a:schemeClr val="tx1"/>
                        </a:solidFill>
                        <a:latin typeface="+mj-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pic>
        <p:nvPicPr>
          <p:cNvPr id="3" name="Bildobjekt 2">
            <a:extLst>
              <a:ext uri="{FF2B5EF4-FFF2-40B4-BE49-F238E27FC236}">
                <a16:creationId xmlns:a16="http://schemas.microsoft.com/office/drawing/2014/main" id="{83B7C6C4-CF1F-4E8D-8C1B-147DD9A5A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0828" y="900928"/>
            <a:ext cx="285750" cy="285750"/>
          </a:xfrm>
          <a:prstGeom prst="rect">
            <a:avLst/>
          </a:prstGeom>
        </p:spPr>
      </p:pic>
      <p:pic>
        <p:nvPicPr>
          <p:cNvPr id="4" name="Bildobjekt 3">
            <a:extLst>
              <a:ext uri="{FF2B5EF4-FFF2-40B4-BE49-F238E27FC236}">
                <a16:creationId xmlns:a16="http://schemas.microsoft.com/office/drawing/2014/main" id="{2E1C335D-3289-4C51-AD34-A9CD57943C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0607" y="2977846"/>
            <a:ext cx="285750" cy="285750"/>
          </a:xfrm>
          <a:prstGeom prst="rect">
            <a:avLst/>
          </a:prstGeom>
        </p:spPr>
      </p:pic>
      <p:pic>
        <p:nvPicPr>
          <p:cNvPr id="5" name="Bildobjekt 4">
            <a:extLst>
              <a:ext uri="{FF2B5EF4-FFF2-40B4-BE49-F238E27FC236}">
                <a16:creationId xmlns:a16="http://schemas.microsoft.com/office/drawing/2014/main" id="{7CD5399F-6E3F-4E01-B982-20CE3BCAC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25834" y="3601743"/>
            <a:ext cx="285750" cy="285750"/>
          </a:xfrm>
          <a:prstGeom prst="rect">
            <a:avLst/>
          </a:prstGeom>
        </p:spPr>
      </p:pic>
      <p:pic>
        <p:nvPicPr>
          <p:cNvPr id="6" name="Bildobjekt 5">
            <a:extLst>
              <a:ext uri="{FF2B5EF4-FFF2-40B4-BE49-F238E27FC236}">
                <a16:creationId xmlns:a16="http://schemas.microsoft.com/office/drawing/2014/main" id="{BA7506AC-2FBB-413E-BFB5-45C5751E1A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22870" y="2208865"/>
            <a:ext cx="285750" cy="285750"/>
          </a:xfrm>
          <a:prstGeom prst="rect">
            <a:avLst/>
          </a:prstGeom>
        </p:spPr>
      </p:pic>
      <p:pic>
        <p:nvPicPr>
          <p:cNvPr id="7" name="Bildobjekt 6">
            <a:extLst>
              <a:ext uri="{FF2B5EF4-FFF2-40B4-BE49-F238E27FC236}">
                <a16:creationId xmlns:a16="http://schemas.microsoft.com/office/drawing/2014/main" id="{D371F67D-D008-4E48-8F45-33BEF8ABBD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14616" y="1559594"/>
            <a:ext cx="285750" cy="285750"/>
          </a:xfrm>
          <a:prstGeom prst="rect">
            <a:avLst/>
          </a:prstGeom>
        </p:spPr>
      </p:pic>
      <p:pic>
        <p:nvPicPr>
          <p:cNvPr id="2" name="Bildobjekt 1">
            <a:extLst>
              <a:ext uri="{FF2B5EF4-FFF2-40B4-BE49-F238E27FC236}">
                <a16:creationId xmlns:a16="http://schemas.microsoft.com/office/drawing/2014/main" id="{CEA7BCA5-F920-3E94-3147-163C116809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22870" y="4986073"/>
            <a:ext cx="285750" cy="285750"/>
          </a:xfrm>
          <a:prstGeom prst="rect">
            <a:avLst/>
          </a:prstGeom>
        </p:spPr>
      </p:pic>
      <p:pic>
        <p:nvPicPr>
          <p:cNvPr id="8" name="Bildobjekt 7">
            <a:extLst>
              <a:ext uri="{FF2B5EF4-FFF2-40B4-BE49-F238E27FC236}">
                <a16:creationId xmlns:a16="http://schemas.microsoft.com/office/drawing/2014/main" id="{307D6FAB-2988-C9CD-B534-0810D8DBC9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4616" y="4316664"/>
            <a:ext cx="285750" cy="285750"/>
          </a:xfrm>
          <a:prstGeom prst="rect">
            <a:avLst/>
          </a:prstGeom>
        </p:spPr>
      </p:pic>
    </p:spTree>
    <p:extLst>
      <p:ext uri="{BB962C8B-B14F-4D97-AF65-F5344CB8AC3E}">
        <p14:creationId xmlns:p14="http://schemas.microsoft.com/office/powerpoint/2010/main" val="1508600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ext uri="{D42A27DB-BD31-4B8C-83A1-F6EECF244321}">
                <p14:modId xmlns:p14="http://schemas.microsoft.com/office/powerpoint/2010/main" val="2911850440"/>
              </p:ext>
            </p:extLst>
          </p:nvPr>
        </p:nvGraphicFramePr>
        <p:xfrm>
          <a:off x="0" y="1"/>
          <a:ext cx="12191999" cy="5358520"/>
        </p:xfrm>
        <a:graphic>
          <a:graphicData uri="http://schemas.openxmlformats.org/drawingml/2006/table">
            <a:tbl>
              <a:tblPr firstRow="1" bandRow="1">
                <a:tableStyleId>{72833802-FEF1-4C79-8D5D-14CF1EAF98D9}</a:tableStyleId>
              </a:tblPr>
              <a:tblGrid>
                <a:gridCol w="2444436">
                  <a:extLst>
                    <a:ext uri="{9D8B030D-6E8A-4147-A177-3AD203B41FA5}">
                      <a16:colId xmlns:a16="http://schemas.microsoft.com/office/drawing/2014/main" val="20000"/>
                    </a:ext>
                  </a:extLst>
                </a:gridCol>
                <a:gridCol w="2147229">
                  <a:extLst>
                    <a:ext uri="{9D8B030D-6E8A-4147-A177-3AD203B41FA5}">
                      <a16:colId xmlns:a16="http://schemas.microsoft.com/office/drawing/2014/main" val="20001"/>
                    </a:ext>
                  </a:extLst>
                </a:gridCol>
                <a:gridCol w="3900485">
                  <a:extLst>
                    <a:ext uri="{9D8B030D-6E8A-4147-A177-3AD203B41FA5}">
                      <a16:colId xmlns:a16="http://schemas.microsoft.com/office/drawing/2014/main" val="1830092349"/>
                    </a:ext>
                  </a:extLst>
                </a:gridCol>
                <a:gridCol w="2801161">
                  <a:extLst>
                    <a:ext uri="{9D8B030D-6E8A-4147-A177-3AD203B41FA5}">
                      <a16:colId xmlns:a16="http://schemas.microsoft.com/office/drawing/2014/main" val="2606121942"/>
                    </a:ext>
                  </a:extLst>
                </a:gridCol>
                <a:gridCol w="898688">
                  <a:extLst>
                    <a:ext uri="{9D8B030D-6E8A-4147-A177-3AD203B41FA5}">
                      <a16:colId xmlns:a16="http://schemas.microsoft.com/office/drawing/2014/main" val="3795709679"/>
                    </a:ext>
                  </a:extLst>
                </a:gridCol>
              </a:tblGrid>
              <a:tr h="674735">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t>Nationellt insatsområde </a:t>
                      </a:r>
                      <a:r>
                        <a:rPr lang="sv-SE" sz="900" dirty="0"/>
                        <a:t>(enligt ÖK Sammanhållen, jämlik säker vård 2022)</a:t>
                      </a:r>
                      <a:endParaRPr lang="sv-SE" sz="9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latin typeface="+mj-lt"/>
                        </a:rPr>
                        <a:t>Prioriterat</a:t>
                      </a:r>
                      <a:r>
                        <a:rPr lang="sv-SE" sz="1600" dirty="0"/>
                        <a:t> område </a:t>
                      </a:r>
                      <a:br>
                        <a:rPr lang="sv-SE" sz="1600" dirty="0"/>
                      </a:br>
                      <a:r>
                        <a:rPr lang="sv-SE" sz="1600" dirty="0"/>
                        <a:t>och patientlöften</a:t>
                      </a:r>
                      <a:endParaRPr lang="sv-SE" sz="16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b="1" kern="1200" dirty="0">
                          <a:solidFill>
                            <a:schemeClr val="lt1"/>
                          </a:solidFill>
                          <a:latin typeface="Arial"/>
                          <a:ea typeface="Bryant Regular"/>
                          <a:cs typeface="Bryant Regular"/>
                        </a:rPr>
                        <a:t>Aktiviteter</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b="1" kern="1200" dirty="0">
                          <a:solidFill>
                            <a:schemeClr val="lt1"/>
                          </a:solidFill>
                          <a:latin typeface="Arial"/>
                          <a:ea typeface="Bryant Regular"/>
                          <a:cs typeface="Bryant Regular"/>
                        </a:rPr>
                        <a:t>Uppföljning</a:t>
                      </a:r>
                    </a:p>
                  </a:txBody>
                  <a:tcPr marL="121920" marR="121920" marT="60960" marB="60960">
                    <a:lnB w="12700" cap="flat" cmpd="sng" algn="ctr">
                      <a:solidFill>
                        <a:schemeClr val="tx1"/>
                      </a:solidFill>
                      <a:prstDash val="solid"/>
                      <a:round/>
                      <a:headEnd type="none" w="med" len="med"/>
                      <a:tailEnd type="none" w="med" len="med"/>
                    </a:lnB>
                  </a:tcPr>
                </a:tc>
                <a:tc>
                  <a:txBody>
                    <a:bodyPr/>
                    <a:lstStyle/>
                    <a:p>
                      <a:r>
                        <a:rPr lang="sv-SE" sz="1600" b="1" kern="1200" dirty="0">
                          <a:solidFill>
                            <a:schemeClr val="lt1"/>
                          </a:solidFill>
                          <a:latin typeface="Arial"/>
                          <a:ea typeface="Bryant Regular"/>
                          <a:cs typeface="Bryant Regular"/>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98000">
                <a:tc>
                  <a:txBody>
                    <a:body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000" b="1" kern="1200" dirty="0">
                          <a:solidFill>
                            <a:schemeClr val="tx1"/>
                          </a:solidFill>
                          <a:latin typeface="+mj-lt"/>
                          <a:ea typeface="+mn-ea"/>
                          <a:cs typeface="+mn-cs"/>
                        </a:rPr>
                        <a:t>Kunskapskälla för klinisk forskning samt samverka med intressenter för forskning och Life science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b="0" i="0" kern="1200" dirty="0">
                          <a:solidFill>
                            <a:srgbClr val="393939"/>
                          </a:solidFill>
                          <a:effectLst/>
                          <a:latin typeface="Arial"/>
                          <a:ea typeface="Bryant Regular"/>
                          <a:cs typeface="Bryant Regular"/>
                        </a:rPr>
                        <a:t>Löfte: få tillgång till jämlik vård/erbjudas diagnostik och behandling och uppföljning enligt bästa kunskap i varje möte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baseline="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dk1"/>
                          </a:solidFill>
                          <a:latin typeface="+mj-lt"/>
                          <a:ea typeface="Bryant Regular"/>
                          <a:cs typeface="Bryant Regular"/>
                        </a:rPr>
                        <a:t>Fortsätta anslutning till VIS och RUT för NKR.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kern="1200" baseline="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000" kern="1200" baseline="0" dirty="0">
                          <a:solidFill>
                            <a:schemeClr val="tx1"/>
                          </a:solidFill>
                          <a:latin typeface="+mj-lt"/>
                          <a:ea typeface="+mn-ea"/>
                          <a:cs typeface="+mn-cs"/>
                        </a:rPr>
                        <a:t>Pågående projekt för ett NKR att </a:t>
                      </a:r>
                      <a:r>
                        <a:rPr lang="sv-SE" sz="1000" kern="1200" baseline="0" dirty="0" err="1">
                          <a:solidFill>
                            <a:schemeClr val="tx1"/>
                          </a:solidFill>
                          <a:latin typeface="+mj-lt"/>
                          <a:ea typeface="+mn-ea"/>
                          <a:cs typeface="+mn-cs"/>
                        </a:rPr>
                        <a:t>mappas</a:t>
                      </a:r>
                      <a:r>
                        <a:rPr lang="sv-SE" sz="1000" kern="1200" baseline="0" dirty="0">
                          <a:solidFill>
                            <a:schemeClr val="tx1"/>
                          </a:solidFill>
                          <a:latin typeface="+mj-lt"/>
                          <a:ea typeface="+mn-ea"/>
                          <a:cs typeface="+mn-cs"/>
                        </a:rPr>
                        <a:t> till OHMOP databasen via EHDEN nätverk för ökad möjlighet till hälsodataforskning i Europa.</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000" i="1" dirty="0">
                          <a:latin typeface="+mj-lt"/>
                        </a:rPr>
                        <a:t>Minst två nya NKR påbörjar anslutning till VIS under 2023. Uppföljning av RUT anslutningar (ökad förfrågan från externa forskare). </a:t>
                      </a:r>
                    </a:p>
                    <a:p>
                      <a:r>
                        <a:rPr lang="sv-SE" sz="1000" i="1" dirty="0">
                          <a:latin typeface="+mj-lt"/>
                        </a:rPr>
                        <a:t>Utvärdera OHMOP anslutningen under 2023. Hur många förfrågningar har ställts från europeiska forskningsprojekt.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30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76344">
                <a:tc>
                  <a:txBody>
                    <a:bodyPr/>
                    <a:lstStyle/>
                    <a:p>
                      <a:r>
                        <a:rPr lang="sv-SE" sz="1000" b="1" dirty="0">
                          <a:latin typeface="+mj-lt"/>
                        </a:rPr>
                        <a:t>NKR användas i förbättringsarbete i vårdens och omsorgens verksamheter</a:t>
                      </a:r>
                    </a:p>
                    <a:p>
                      <a:endParaRPr lang="sv-SE" sz="1000" b="1" dirty="0">
                        <a:latin typeface="+mj-lt"/>
                      </a:endParaRPr>
                    </a:p>
                    <a:p>
                      <a:r>
                        <a:rPr lang="sv-SE" sz="1000" b="0" dirty="0">
                          <a:latin typeface="+mj-lt"/>
                        </a:rPr>
                        <a:t>(Sjukvårdsregional nivå)</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000" dirty="0">
                          <a:latin typeface="+mj-lt"/>
                          <a:cs typeface="Arial" panose="020B0604020202020204" pitchFamily="34" charset="0"/>
                        </a:rPr>
                        <a:t>Vara delaktig och välinformerad genom hela vårdkedjan.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latin typeface="+mj-lt"/>
                          <a:ea typeface="+mn-ea"/>
                          <a:cs typeface="+mn-cs"/>
                        </a:rPr>
                        <a:t>Implementering av generisk rehabiliteringsplan inom RJL för spridning till SÖSR genom e-utbildning.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kern="1200" dirty="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kern="1200" dirty="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latin typeface="Arial" panose="020B0604020202020204" pitchFamily="34" charset="0"/>
                          <a:ea typeface="+mn-ea"/>
                          <a:cs typeface="Arial" panose="020B0604020202020204" pitchFamily="34" charset="0"/>
                        </a:rPr>
                        <a:t>Genomföra workshops för att använda BOA i verksamhetens förbättringsarbete. Integrera med PSVF Artros.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kern="120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kern="120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latin typeface="Arial" panose="020B0604020202020204" pitchFamily="34" charset="0"/>
                          <a:ea typeface="+mn-ea"/>
                          <a:cs typeface="Arial" panose="020B0604020202020204" pitchFamily="34" charset="0"/>
                        </a:rPr>
                        <a:t>Patientanpassad MS mottagning – uppföljning via MS registret (projekt kopplat till Linköping, Västervik, Jönköping och Ljungby).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latin typeface="Arial" panose="020B0604020202020204" pitchFamily="34" charset="0"/>
                          <a:ea typeface="+mn-ea"/>
                          <a:cs typeface="Arial" panose="020B0604020202020204" pitchFamily="34" charset="0"/>
                        </a:rPr>
                        <a:t> </a:t>
                      </a:r>
                      <a:endParaRPr lang="sv-SE" sz="1000"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000" b="0" i="1" kern="1200" dirty="0">
                          <a:solidFill>
                            <a:schemeClr val="tx1"/>
                          </a:solidFill>
                          <a:latin typeface="Arial" panose="020B0604020202020204" pitchFamily="34" charset="0"/>
                          <a:ea typeface="+mn-ea"/>
                          <a:cs typeface="Arial" panose="020B0604020202020204" pitchFamily="34" charset="0"/>
                        </a:rPr>
                        <a:t>Uppföljning på respektive enhet samt regional nivå för antal genomförda planer. </a:t>
                      </a:r>
                    </a:p>
                    <a:p>
                      <a:endParaRPr lang="sv-SE" sz="1000" b="0" i="1" kern="1200" dirty="0">
                        <a:solidFill>
                          <a:schemeClr val="tx1"/>
                        </a:solidFill>
                        <a:latin typeface="Arial" panose="020B0604020202020204" pitchFamily="34" charset="0"/>
                        <a:ea typeface="+mn-ea"/>
                        <a:cs typeface="Arial" panose="020B0604020202020204" pitchFamily="34" charset="0"/>
                      </a:endParaRPr>
                    </a:p>
                    <a:p>
                      <a:r>
                        <a:rPr lang="sv-SE" sz="1000" b="0" i="1" kern="1200" dirty="0">
                          <a:solidFill>
                            <a:schemeClr val="tx1"/>
                          </a:solidFill>
                          <a:latin typeface="Arial" panose="020B0604020202020204" pitchFamily="34" charset="0"/>
                          <a:ea typeface="+mn-ea"/>
                          <a:cs typeface="Arial" panose="020B0604020202020204" pitchFamily="34" charset="0"/>
                        </a:rPr>
                        <a:t>Följa minst tre enheter (RJL/RKL/RÖ) som använder BOA och utvärdera deras arbete i slutet av 2023. </a:t>
                      </a:r>
                    </a:p>
                    <a:p>
                      <a:endParaRPr lang="sv-SE" sz="1000" b="0" i="1" kern="1200" dirty="0">
                        <a:solidFill>
                          <a:schemeClr val="tx1"/>
                        </a:solidFill>
                        <a:latin typeface="Arial" panose="020B0604020202020204" pitchFamily="34" charset="0"/>
                        <a:ea typeface="+mn-ea"/>
                        <a:cs typeface="Arial" panose="020B0604020202020204" pitchFamily="34" charset="0"/>
                      </a:endParaRPr>
                    </a:p>
                    <a:p>
                      <a:endParaRPr lang="sv-SE" sz="1000" b="0" i="1" kern="1200" dirty="0">
                        <a:solidFill>
                          <a:schemeClr val="tx1"/>
                        </a:solidFill>
                        <a:latin typeface="Arial" panose="020B0604020202020204" pitchFamily="34" charset="0"/>
                        <a:ea typeface="+mn-ea"/>
                        <a:cs typeface="Arial" panose="020B0604020202020204" pitchFamily="34" charset="0"/>
                      </a:endParaRPr>
                    </a:p>
                    <a:p>
                      <a:r>
                        <a:rPr lang="sv-SE" sz="1000" b="0" i="1" kern="1200" dirty="0">
                          <a:solidFill>
                            <a:schemeClr val="tx1"/>
                          </a:solidFill>
                          <a:latin typeface="Arial" panose="020B0604020202020204" pitchFamily="34" charset="0"/>
                          <a:ea typeface="+mn-ea"/>
                          <a:cs typeface="Arial" panose="020B0604020202020204" pitchFamily="34" charset="0"/>
                        </a:rPr>
                        <a:t>Uppstart under 2023.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1" kern="1200" dirty="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71126">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kern="1200" dirty="0">
                          <a:solidFill>
                            <a:schemeClr val="dk1"/>
                          </a:solidFill>
                          <a:latin typeface="+mj-lt"/>
                          <a:ea typeface="Bryant Regular"/>
                          <a:cs typeface="Bryant Regular"/>
                        </a:rPr>
                        <a:t>Ökad användning av kvalitetsregisterdata till nytta för Hälso- och sjukvården</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kern="1200" dirty="0">
                          <a:solidFill>
                            <a:schemeClr val="tx1"/>
                          </a:solidFill>
                          <a:latin typeface="Arial" panose="020B0604020202020204" pitchFamily="34" charset="0"/>
                          <a:ea typeface="+mn-ea"/>
                          <a:cs typeface="Arial" panose="020B0604020202020204" pitchFamily="34" charset="0"/>
                        </a:rPr>
                        <a:t>(Sjukvårdsregional nivå)</a:t>
                      </a:r>
                    </a:p>
                    <a:p>
                      <a:endParaRPr lang="sv-SE" sz="1000" b="0" i="1" kern="1200" dirty="0">
                        <a:solidFill>
                          <a:schemeClr val="tx1"/>
                        </a:solidFill>
                        <a:latin typeface="Arial" panose="020B0604020202020204" pitchFamily="34" charset="0"/>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dirty="0">
                          <a:solidFill>
                            <a:srgbClr val="393939"/>
                          </a:solidFill>
                          <a:effectLst/>
                          <a:latin typeface="+mj-lt"/>
                          <a:ea typeface="+mn-ea"/>
                          <a:cs typeface="+mn-cs"/>
                        </a:rPr>
                        <a:t>Löfte: få tillgång till jämlik vård/erbjudas diagnostik och behandling och uppföljning enligt bästa kunskap i varje möte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000" b="0" i="0" kern="1200" dirty="0">
                          <a:solidFill>
                            <a:schemeClr val="tx1"/>
                          </a:solidFill>
                          <a:latin typeface="+mj-lt"/>
                          <a:ea typeface="+mn-ea"/>
                          <a:cs typeface="Arial" panose="020B0604020202020204" pitchFamily="34" charset="0"/>
                        </a:rPr>
                        <a:t>Ta fram förslag på system-mått för att följa upp kvalitet inom sydöstra sjukvårdsregionen. Projekt i samarbete med RCC initierat av RSL-AU.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000" b="0" i="1" kern="1200" dirty="0">
                          <a:solidFill>
                            <a:schemeClr val="tx1"/>
                          </a:solidFill>
                          <a:latin typeface="+mj-lt"/>
                          <a:ea typeface="+mn-ea"/>
                          <a:cs typeface="Arial" panose="020B0604020202020204" pitchFamily="34" charset="0"/>
                        </a:rPr>
                        <a:t>Rapport klar Q3 2023.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1" kern="1200" dirty="0">
                        <a:solidFill>
                          <a:schemeClr val="tx1"/>
                        </a:solidFill>
                        <a:latin typeface="+mn-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indent="0">
                        <a:buFont typeface="Arial" panose="020B0604020202020204" pitchFamily="34" charset="0"/>
                        <a:buNone/>
                      </a:pPr>
                      <a:r>
                        <a:rPr lang="sv-SE" sz="1000" b="1" i="0" dirty="0">
                          <a:latin typeface="+mj-lt"/>
                        </a:rPr>
                        <a:t>Samverka med övriga aktörer inom kunskapsstyrningen</a:t>
                      </a:r>
                    </a:p>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000" b="0" kern="1200" dirty="0">
                          <a:solidFill>
                            <a:schemeClr val="tx1"/>
                          </a:solidFill>
                          <a:latin typeface="Arial" panose="020B0604020202020204" pitchFamily="34" charset="0"/>
                          <a:ea typeface="+mn-ea"/>
                          <a:cs typeface="Arial" panose="020B0604020202020204" pitchFamily="34" charset="0"/>
                        </a:rPr>
                        <a:t>(Sjukvårdsregional nivå)</a:t>
                      </a:r>
                    </a:p>
                    <a:p>
                      <a:pPr marL="0" indent="0">
                        <a:buFont typeface="Arial" panose="020B0604020202020204" pitchFamily="34" charset="0"/>
                        <a:buNone/>
                      </a:pPr>
                      <a:endParaRPr lang="sv-SE" sz="1000" b="1" i="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000" b="0" i="0" dirty="0">
                          <a:solidFill>
                            <a:srgbClr val="393939"/>
                          </a:solidFill>
                          <a:effectLst/>
                          <a:latin typeface="Arial" panose="020B0604020202020204" pitchFamily="34" charset="0"/>
                          <a:cs typeface="Arial" panose="020B0604020202020204" pitchFamily="34" charset="0"/>
                        </a:rPr>
                        <a:t>Löfte: vara delaktig och välinformerad genom hela vårdkedjan</a:t>
                      </a:r>
                      <a:endParaRPr lang="sv-SE" sz="1000" dirty="0">
                        <a:solidFill>
                          <a:schemeClr val="tx1"/>
                        </a:solidFill>
                        <a:latin typeface="Arial" panose="020B0604020202020204" pitchFamily="34" charset="0"/>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anose="020B0604020202020204" pitchFamily="34" charset="0"/>
                        <a:buNone/>
                      </a:pPr>
                      <a:r>
                        <a:rPr lang="sv-SE" sz="1000" b="0" i="0" dirty="0">
                          <a:solidFill>
                            <a:srgbClr val="393939"/>
                          </a:solidFill>
                          <a:effectLst/>
                          <a:latin typeface="Arial" panose="020B0604020202020204" pitchFamily="34" charset="0"/>
                          <a:cs typeface="Arial" panose="020B0604020202020204" pitchFamily="34" charset="0"/>
                        </a:rPr>
                        <a:t>Utvärdera effekten av patient/närståendemedverkan i systemet för kunskapsstyrning (nationellt), samt hur patient/närstående medverkan kan användas i utformande av vården på regional och lokal nivå.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anose="020B0604020202020204" pitchFamily="34" charset="0"/>
                        <a:buNone/>
                      </a:pPr>
                      <a:r>
                        <a:rPr lang="sv-SE" sz="1000" b="0" i="1" dirty="0">
                          <a:solidFill>
                            <a:srgbClr val="393939"/>
                          </a:solidFill>
                          <a:effectLst/>
                          <a:latin typeface="Arial" panose="020B0604020202020204" pitchFamily="34" charset="0"/>
                          <a:cs typeface="Arial" panose="020B0604020202020204" pitchFamily="34" charset="0"/>
                        </a:rPr>
                        <a:t>Resultat  sammanställs Q4 2023. Vetenskapliga rapporter samt populärvetenskaplig rapport till SKS.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anose="020B0604020202020204" pitchFamily="34" charset="0"/>
                        <a:buNone/>
                      </a:pPr>
                      <a:endParaRPr lang="sv-SE" sz="1200" b="0" i="1" dirty="0">
                        <a:solidFill>
                          <a:srgbClr val="393939"/>
                        </a:solidFill>
                        <a:effectLst/>
                        <a:latin typeface="+mn-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3" name="Bildobjekt 2">
            <a:extLst>
              <a:ext uri="{FF2B5EF4-FFF2-40B4-BE49-F238E27FC236}">
                <a16:creationId xmlns:a16="http://schemas.microsoft.com/office/drawing/2014/main" id="{1287F6F3-4B20-494E-B1DF-E4E8DF7F15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1607" y="904497"/>
            <a:ext cx="285750" cy="285750"/>
          </a:xfrm>
          <a:prstGeom prst="rect">
            <a:avLst/>
          </a:prstGeom>
        </p:spPr>
      </p:pic>
      <p:pic>
        <p:nvPicPr>
          <p:cNvPr id="2" name="Bildobjekt 1">
            <a:extLst>
              <a:ext uri="{FF2B5EF4-FFF2-40B4-BE49-F238E27FC236}">
                <a16:creationId xmlns:a16="http://schemas.microsoft.com/office/drawing/2014/main" id="{C45E0BD3-0779-223A-10E4-438F1F4B0F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1607" y="1951868"/>
            <a:ext cx="285750" cy="285750"/>
          </a:xfrm>
          <a:prstGeom prst="rect">
            <a:avLst/>
          </a:prstGeom>
        </p:spPr>
      </p:pic>
      <p:pic>
        <p:nvPicPr>
          <p:cNvPr id="4" name="Bildobjekt 3">
            <a:extLst>
              <a:ext uri="{FF2B5EF4-FFF2-40B4-BE49-F238E27FC236}">
                <a16:creationId xmlns:a16="http://schemas.microsoft.com/office/drawing/2014/main" id="{6870AB59-743E-0830-3719-BBD15D769C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04355" y="3815214"/>
            <a:ext cx="285750" cy="285750"/>
          </a:xfrm>
          <a:prstGeom prst="rect">
            <a:avLst/>
          </a:prstGeom>
        </p:spPr>
      </p:pic>
      <p:pic>
        <p:nvPicPr>
          <p:cNvPr id="5" name="Bildobjekt 4">
            <a:extLst>
              <a:ext uri="{FF2B5EF4-FFF2-40B4-BE49-F238E27FC236}">
                <a16:creationId xmlns:a16="http://schemas.microsoft.com/office/drawing/2014/main" id="{66F42C52-A4B6-C304-C8F3-7E7D69F26E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1607" y="4837565"/>
            <a:ext cx="285750" cy="285750"/>
          </a:xfrm>
          <a:prstGeom prst="rect">
            <a:avLst/>
          </a:prstGeom>
        </p:spPr>
      </p:pic>
      <p:pic>
        <p:nvPicPr>
          <p:cNvPr id="6" name="Bildobjekt 5">
            <a:extLst>
              <a:ext uri="{FF2B5EF4-FFF2-40B4-BE49-F238E27FC236}">
                <a16:creationId xmlns:a16="http://schemas.microsoft.com/office/drawing/2014/main" id="{7835F8BB-CF4B-ECCD-3E2A-8C651F09D9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11607" y="2463043"/>
            <a:ext cx="285750" cy="285750"/>
          </a:xfrm>
          <a:prstGeom prst="rect">
            <a:avLst/>
          </a:prstGeom>
        </p:spPr>
      </p:pic>
      <p:pic>
        <p:nvPicPr>
          <p:cNvPr id="7" name="Bildobjekt 6">
            <a:extLst>
              <a:ext uri="{FF2B5EF4-FFF2-40B4-BE49-F238E27FC236}">
                <a16:creationId xmlns:a16="http://schemas.microsoft.com/office/drawing/2014/main" id="{7E0B6AD6-E490-2482-0319-BFC55CE138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16767" y="2935738"/>
            <a:ext cx="285750" cy="285750"/>
          </a:xfrm>
          <a:prstGeom prst="rect">
            <a:avLst/>
          </a:prstGeom>
        </p:spPr>
      </p:pic>
    </p:spTree>
    <p:extLst>
      <p:ext uri="{BB962C8B-B14F-4D97-AF65-F5344CB8AC3E}">
        <p14:creationId xmlns:p14="http://schemas.microsoft.com/office/powerpoint/2010/main" val="2470761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252DD8-E15D-4AD1-AE43-ED1B51508F61}"/>
              </a:ext>
            </a:extLst>
          </p:cNvPr>
          <p:cNvSpPr>
            <a:spLocks noGrp="1"/>
          </p:cNvSpPr>
          <p:nvPr>
            <p:ph type="title"/>
          </p:nvPr>
        </p:nvSpPr>
        <p:spPr/>
        <p:txBody>
          <a:bodyPr>
            <a:normAutofit/>
          </a:bodyPr>
          <a:lstStyle/>
          <a:p>
            <a:r>
              <a:rPr lang="sv-SE" sz="3200" dirty="0"/>
              <a:t>Resultat</a:t>
            </a:r>
            <a:r>
              <a:rPr lang="sv-SE" sz="4000" dirty="0"/>
              <a:t> </a:t>
            </a:r>
          </a:p>
        </p:txBody>
      </p:sp>
      <p:sp>
        <p:nvSpPr>
          <p:cNvPr id="3" name="Platshållare för innehåll 2">
            <a:extLst>
              <a:ext uri="{FF2B5EF4-FFF2-40B4-BE49-F238E27FC236}">
                <a16:creationId xmlns:a16="http://schemas.microsoft.com/office/drawing/2014/main" id="{69EF301C-865D-4165-8232-E2BCDA8094B4}"/>
              </a:ext>
            </a:extLst>
          </p:cNvPr>
          <p:cNvSpPr>
            <a:spLocks noGrp="1"/>
          </p:cNvSpPr>
          <p:nvPr>
            <p:ph idx="1"/>
          </p:nvPr>
        </p:nvSpPr>
        <p:spPr/>
        <p:txBody>
          <a:bodyPr>
            <a:normAutofit/>
          </a:bodyPr>
          <a:lstStyle/>
          <a:p>
            <a:r>
              <a:rPr lang="sv-SE" sz="1800" dirty="0"/>
              <a:t>NSG Kvalitetsregister har etablerat ett samarbete med flera andra RSG som strukturerad vårdinformation, uppföljning och analys samt med digital utveckling. Vi ser behov av att fortsätta utveckla samarbetet när många frågor är angränsande till dessa områden. En fortsatt diskussion kring hur utveckling kring gemensam syn kring uppföljning och analysområdet tillsammans med kvalitetsregister behöver fortsätta. </a:t>
            </a:r>
          </a:p>
          <a:p>
            <a:pPr marL="285750" indent="-285750">
              <a:buFont typeface="Arial" panose="020B0604020202020204" pitchFamily="34" charset="0"/>
              <a:buChar char="•"/>
            </a:pPr>
            <a:endParaRPr lang="sv-SE" sz="1800" dirty="0"/>
          </a:p>
          <a:p>
            <a:endParaRPr lang="sv-SE" sz="1800" dirty="0"/>
          </a:p>
        </p:txBody>
      </p:sp>
    </p:spTree>
    <p:extLst>
      <p:ext uri="{BB962C8B-B14F-4D97-AF65-F5344CB8AC3E}">
        <p14:creationId xmlns:p14="http://schemas.microsoft.com/office/powerpoint/2010/main" val="714576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A61D39-FADC-483C-B869-69E42A55D7C5}"/>
              </a:ext>
            </a:extLst>
          </p:cNvPr>
          <p:cNvSpPr>
            <a:spLocks noGrp="1"/>
          </p:cNvSpPr>
          <p:nvPr>
            <p:ph type="title"/>
          </p:nvPr>
        </p:nvSpPr>
        <p:spPr/>
        <p:txBody>
          <a:bodyPr>
            <a:normAutofit/>
          </a:bodyPr>
          <a:lstStyle/>
          <a:p>
            <a:r>
              <a:rPr lang="sv-SE" sz="3200" dirty="0"/>
              <a:t>Utmaningar</a:t>
            </a:r>
          </a:p>
        </p:txBody>
      </p:sp>
      <p:sp>
        <p:nvSpPr>
          <p:cNvPr id="3" name="Platshållare för innehåll 2">
            <a:extLst>
              <a:ext uri="{FF2B5EF4-FFF2-40B4-BE49-F238E27FC236}">
                <a16:creationId xmlns:a16="http://schemas.microsoft.com/office/drawing/2014/main" id="{08134DDE-3533-4A29-A7E1-ED89121690E6}"/>
              </a:ext>
            </a:extLst>
          </p:cNvPr>
          <p:cNvSpPr>
            <a:spLocks noGrp="1"/>
          </p:cNvSpPr>
          <p:nvPr>
            <p:ph idx="1"/>
          </p:nvPr>
        </p:nvSpPr>
        <p:spPr/>
        <p:txBody>
          <a:bodyPr>
            <a:normAutofit/>
          </a:bodyPr>
          <a:lstStyle/>
          <a:p>
            <a:r>
              <a:rPr lang="sv-SE" sz="1800" dirty="0"/>
              <a:t>Tydliggöra RSG kvalitetsregisters roll i helheten samt gränsdragningar mellan nationella och sjukvårdsregionala nivåer.</a:t>
            </a:r>
          </a:p>
          <a:p>
            <a:endParaRPr lang="sv-SE" sz="1800" dirty="0"/>
          </a:p>
        </p:txBody>
      </p:sp>
    </p:spTree>
    <p:extLst>
      <p:ext uri="{BB962C8B-B14F-4D97-AF65-F5344CB8AC3E}">
        <p14:creationId xmlns:p14="http://schemas.microsoft.com/office/powerpoint/2010/main" val="21021841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4T0CfePk2DeL4EzvGUD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sw4oRVLjkeb33J03BQTYg"/>
</p:tagLst>
</file>

<file path=ppt/theme/theme1.xml><?xml version="1.0" encoding="utf-8"?>
<a:theme xmlns:a="http://schemas.openxmlformats.org/drawingml/2006/main" name="1_Office-tema">
  <a:themeElements>
    <a:clrScheme name="Anpassat 7">
      <a:dk1>
        <a:srgbClr val="363636"/>
      </a:dk1>
      <a:lt1>
        <a:srgbClr val="FFFFFF"/>
      </a:lt1>
      <a:dk2>
        <a:srgbClr val="0066B3"/>
      </a:dk2>
      <a:lt2>
        <a:srgbClr val="EF4044"/>
      </a:lt2>
      <a:accent1>
        <a:srgbClr val="0066B3"/>
      </a:accent1>
      <a:accent2>
        <a:srgbClr val="BC151C"/>
      </a:accent2>
      <a:accent3>
        <a:srgbClr val="EF4044"/>
      </a:accent3>
      <a:accent4>
        <a:srgbClr val="F2CF68"/>
      </a:accent4>
      <a:accent5>
        <a:srgbClr val="F2CD13"/>
      </a:accent5>
      <a:accent6>
        <a:srgbClr val="BFBFBF"/>
      </a:accent6>
      <a:hlink>
        <a:srgbClr val="0066B3"/>
      </a:hlink>
      <a:folHlink>
        <a:srgbClr val="0066B3"/>
      </a:folHlink>
    </a:clrScheme>
    <a:fontScheme name="Office - klassiskt">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8060</TotalTime>
  <Words>805</Words>
  <Application>Microsoft Office PowerPoint</Application>
  <PresentationFormat>Bredbild</PresentationFormat>
  <Paragraphs>82</Paragraphs>
  <Slides>5</Slides>
  <Notes>1</Notes>
  <HiddenSlides>0</HiddenSlides>
  <MMClips>0</MMClips>
  <ScaleCrop>false</ScaleCrop>
  <HeadingPairs>
    <vt:vector size="8" baseType="variant">
      <vt:variant>
        <vt:lpstr>Använt teckensnitt</vt:lpstr>
      </vt:variant>
      <vt:variant>
        <vt:i4>5</vt:i4>
      </vt:variant>
      <vt:variant>
        <vt:lpstr>Tema</vt:lpstr>
      </vt:variant>
      <vt:variant>
        <vt:i4>1</vt:i4>
      </vt:variant>
      <vt:variant>
        <vt:lpstr>Serverprogram för OLE-inbäddning</vt:lpstr>
      </vt:variant>
      <vt:variant>
        <vt:i4>1</vt:i4>
      </vt:variant>
      <vt:variant>
        <vt:lpstr>Bildrubriker</vt:lpstr>
      </vt:variant>
      <vt:variant>
        <vt:i4>5</vt:i4>
      </vt:variant>
    </vt:vector>
  </HeadingPairs>
  <TitlesOfParts>
    <vt:vector size="12" baseType="lpstr">
      <vt:lpstr>Arial</vt:lpstr>
      <vt:lpstr>Bryant Regular</vt:lpstr>
      <vt:lpstr>Calibri</vt:lpstr>
      <vt:lpstr>Times New Roman</vt:lpstr>
      <vt:lpstr>Verdana</vt:lpstr>
      <vt:lpstr>1_Office-tema</vt:lpstr>
      <vt:lpstr>think-cell Slide</vt:lpstr>
      <vt:lpstr>RSG kvalitetsregister, Registercentrum sydost  Översiktlig handlingsplan 2022-11-30</vt:lpstr>
      <vt:lpstr>PowerPoint-presentation</vt:lpstr>
      <vt:lpstr>PowerPoint-presentation</vt:lpstr>
      <vt:lpstr>Resultat </vt:lpstr>
      <vt:lpstr>Utmaningar</vt:lpstr>
    </vt:vector>
  </TitlesOfParts>
  <Company>Landstinget i Kalmar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Maria Minich Karlsson</dc:creator>
  <cp:lastModifiedBy>Thålin Conny</cp:lastModifiedBy>
  <cp:revision>133</cp:revision>
  <dcterms:created xsi:type="dcterms:W3CDTF">2020-10-30T06:43:58Z</dcterms:created>
  <dcterms:modified xsi:type="dcterms:W3CDTF">2023-02-23T15:15:42Z</dcterms:modified>
</cp:coreProperties>
</file>