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28" r:id="rId2"/>
    <p:sldId id="332" r:id="rId3"/>
    <p:sldId id="337" r:id="rId4"/>
    <p:sldId id="334" r:id="rId5"/>
    <p:sldId id="336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just format 2 - Dekorfärg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664" autoAdjust="0"/>
    <p:restoredTop sz="96357" autoAdjust="0"/>
  </p:normalViewPr>
  <p:slideViewPr>
    <p:cSldViewPr snapToGrid="0">
      <p:cViewPr>
        <p:scale>
          <a:sx n="80" d="100"/>
          <a:sy n="80" d="100"/>
        </p:scale>
        <p:origin x="1277" y="3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9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EA18D-0120-4422-A1F3-FD346E576CD9}" type="datetimeFigureOut">
              <a:rPr lang="sv-SE" smtClean="0"/>
              <a:t>2025-01-30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82B77-8D35-43CB-A246-DEDF706A76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5115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3291F-9DCB-46ED-BF32-F247FD2AAAAB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7013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image" Target="../media/image5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/>
              <a:t>Klicka här för att fylla i rubrik</a:t>
            </a:r>
          </a:p>
        </p:txBody>
      </p:sp>
    </p:spTree>
    <p:extLst>
      <p:ext uri="{BB962C8B-B14F-4D97-AF65-F5344CB8AC3E}">
        <p14:creationId xmlns:p14="http://schemas.microsoft.com/office/powerpoint/2010/main" val="2639727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63" y="1623"/>
          <a:ext cx="215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63" y="1623"/>
                        <a:ext cx="215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00979" y="419359"/>
            <a:ext cx="11393620" cy="325159"/>
          </a:xfrm>
        </p:spPr>
        <p:txBody>
          <a:bodyPr/>
          <a:lstStyle>
            <a:lvl1pPr>
              <a:lnSpc>
                <a:spcPts val="2449"/>
              </a:lnSpc>
              <a:defRPr sz="2245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1"/>
          </p:nvPr>
        </p:nvSpPr>
        <p:spPr>
          <a:xfrm>
            <a:off x="400979" y="1169457"/>
            <a:ext cx="11393620" cy="1593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9"/>
            <p:custDataLst>
              <p:tags r:id="rId3"/>
            </p:custDataLst>
          </p:nvPr>
        </p:nvSpPr>
        <p:spPr>
          <a:xfrm>
            <a:off x="399119" y="799153"/>
            <a:ext cx="9641736" cy="28272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en-US" sz="1837" i="0" dirty="0" smtClean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2" hasCustomPrompt="1"/>
            <p:custDataLst>
              <p:tags r:id="rId4"/>
            </p:custDataLst>
          </p:nvPr>
        </p:nvSpPr>
        <p:spPr>
          <a:xfrm>
            <a:off x="399563" y="5902245"/>
            <a:ext cx="11577916" cy="510219"/>
          </a:xfrm>
        </p:spPr>
        <p:txBody>
          <a:bodyPr anchor="b" anchorCtr="0"/>
          <a:lstStyle>
            <a:lvl1pPr marL="0" indent="0" defTabSz="639708">
              <a:lnSpc>
                <a:spcPts val="919"/>
              </a:lnSpc>
              <a:spcAft>
                <a:spcPts val="0"/>
              </a:spcAft>
              <a:buNone/>
              <a:tabLst>
                <a:tab pos="479376" algn="r"/>
                <a:tab pos="639708" algn="l"/>
              </a:tabLst>
              <a:defRPr sz="102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628371" lvl="0" indent="-628371" defTabSz="639708">
              <a:lnSpc>
                <a:spcPts val="1020"/>
              </a:lnSpc>
              <a:spcAft>
                <a:spcPts val="0"/>
              </a:spcAft>
              <a:tabLst>
                <a:tab pos="479376" algn="r"/>
                <a:tab pos="639708" algn="l"/>
              </a:tabLst>
            </a:pPr>
            <a:r>
              <a:rPr lang="sv-SE" sz="1020" dirty="0">
                <a:ea typeface="Verdana" pitchFamily="34" charset="0"/>
                <a:cs typeface="Verdana" pitchFamily="34" charset="0"/>
              </a:rPr>
              <a:t>	Not:	xxxxxx</a:t>
            </a:r>
          </a:p>
          <a:p>
            <a:pPr marL="628371" lvl="0" indent="-628371" defTabSz="639708">
              <a:lnSpc>
                <a:spcPts val="1020"/>
              </a:lnSpc>
              <a:spcAft>
                <a:spcPts val="0"/>
              </a:spcAft>
              <a:tabLst>
                <a:tab pos="479376" algn="r"/>
                <a:tab pos="639708" algn="l"/>
              </a:tabLst>
            </a:pPr>
            <a:r>
              <a:rPr lang="sv-SE" sz="1020" dirty="0">
                <a:ea typeface="Verdana" pitchFamily="34" charset="0"/>
                <a:cs typeface="Verdana" pitchFamily="34" charset="0"/>
              </a:rPr>
              <a:t>	*	xxx</a:t>
            </a:r>
          </a:p>
          <a:p>
            <a:pPr marL="628371" lvl="0" indent="-628371" defTabSz="639708">
              <a:lnSpc>
                <a:spcPts val="1020"/>
              </a:lnSpc>
              <a:spcAft>
                <a:spcPts val="0"/>
              </a:spcAft>
              <a:tabLst>
                <a:tab pos="479376" algn="r"/>
                <a:tab pos="639708" algn="l"/>
              </a:tabLst>
            </a:pPr>
            <a:r>
              <a:rPr lang="sv-SE" sz="1020" dirty="0">
                <a:ea typeface="Verdana" pitchFamily="34" charset="0"/>
                <a:cs typeface="Verdana" pitchFamily="34" charset="0"/>
              </a:rPr>
              <a:t>	Källa:	</a:t>
            </a:r>
            <a:r>
              <a:rPr lang="sv-SE" sz="1020" dirty="0" err="1">
                <a:ea typeface="Verdana" pitchFamily="34" charset="0"/>
                <a:cs typeface="Verdana" pitchFamily="34" charset="0"/>
              </a:rPr>
              <a:t>xxxx</a:t>
            </a:r>
            <a:endParaRPr lang="sv-SE" sz="102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latshållare för bildnummer 5"/>
          <p:cNvSpPr txBox="1">
            <a:spLocks/>
          </p:cNvSpPr>
          <p:nvPr userDrawn="1"/>
        </p:nvSpPr>
        <p:spPr>
          <a:xfrm>
            <a:off x="11136641" y="6533748"/>
            <a:ext cx="720000" cy="108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sv-SE"/>
            </a:defPPr>
            <a:lvl1pPr marL="0" algn="r" defTabSz="914400" rtl="0" eaLnBrk="1" latinLnBrk="0" hangingPunct="1">
              <a:defRPr sz="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96C602A-63EE-46CF-AAA0-57BFED8B59D2}" type="slidenum">
              <a:rPr lang="en-GB" sz="800" smtClean="0">
                <a:solidFill>
                  <a:srgbClr val="FFFFFF"/>
                </a:solidFill>
              </a:rPr>
              <a:pPr/>
              <a:t>‹#›</a:t>
            </a:fld>
            <a:endParaRPr lang="en-GB" sz="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94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609600" y="6308726"/>
            <a:ext cx="2844800" cy="4127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3636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614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foto ba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r>
              <a:rPr lang="sv-SE" dirty="0"/>
              <a:t>Klicka här för att lägg till en </a:t>
            </a:r>
            <a:r>
              <a:rPr lang="sv-SE" dirty="0" err="1"/>
              <a:t>helsidebild</a:t>
            </a:r>
            <a:endParaRPr lang="sv-SE" dirty="0"/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391615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blå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>
              <a:solidFill>
                <a:srgbClr val="FFFFFF"/>
              </a:solidFill>
            </a:endParaRPr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1876459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röd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>
              <a:solidFill>
                <a:srgbClr val="FFFFFF"/>
              </a:solidFill>
            </a:endParaRPr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129912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side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/>
          <p:cNvSpPr>
            <a:spLocks noGrp="1"/>
          </p:cNvSpPr>
          <p:nvPr>
            <p:ph idx="1"/>
          </p:nvPr>
        </p:nvSpPr>
        <p:spPr>
          <a:xfrm>
            <a:off x="0" y="3432"/>
            <a:ext cx="12192000" cy="6858000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07365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fylla i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609600" y="2276874"/>
            <a:ext cx="10972800" cy="374441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1755362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09600" y="2276871"/>
            <a:ext cx="5384800" cy="364840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6197600" y="2276871"/>
            <a:ext cx="5384800" cy="364840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1923424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3392" y="1028733"/>
            <a:ext cx="537659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09600" y="2276871"/>
            <a:ext cx="5384800" cy="364840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6197600" y="548682"/>
            <a:ext cx="5384800" cy="537659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3536413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 hasCustomPrompt="1"/>
          </p:nvPr>
        </p:nvSpPr>
        <p:spPr>
          <a:xfrm>
            <a:off x="1" y="-1500"/>
            <a:ext cx="12192599" cy="6859499"/>
          </a:xfrm>
          <a:custGeom>
            <a:avLst/>
            <a:gdLst>
              <a:gd name="connsiteX0" fmla="*/ 0 w 12191999"/>
              <a:gd name="connsiteY0" fmla="*/ 0 h 6858000"/>
              <a:gd name="connsiteX1" fmla="*/ 12191999 w 12191999"/>
              <a:gd name="connsiteY1" fmla="*/ 0 h 6858000"/>
              <a:gd name="connsiteX2" fmla="*/ 12191999 w 12191999"/>
              <a:gd name="connsiteY2" fmla="*/ 6858000 h 6858000"/>
              <a:gd name="connsiteX3" fmla="*/ 0 w 12191999"/>
              <a:gd name="connsiteY3" fmla="*/ 6858000 h 6858000"/>
              <a:gd name="connsiteX4" fmla="*/ 0 w 12191999"/>
              <a:gd name="connsiteY4" fmla="*/ 0 h 6858000"/>
              <a:gd name="connsiteX0" fmla="*/ 0 w 12201525"/>
              <a:gd name="connsiteY0" fmla="*/ 0 h 6858000"/>
              <a:gd name="connsiteX1" fmla="*/ 12191999 w 12201525"/>
              <a:gd name="connsiteY1" fmla="*/ 0 h 6858000"/>
              <a:gd name="connsiteX2" fmla="*/ 12201525 w 12201525"/>
              <a:gd name="connsiteY2" fmla="*/ 3552825 h 6858000"/>
              <a:gd name="connsiteX3" fmla="*/ 12191999 w 12201525"/>
              <a:gd name="connsiteY3" fmla="*/ 6858000 h 6858000"/>
              <a:gd name="connsiteX4" fmla="*/ 0 w 12201525"/>
              <a:gd name="connsiteY4" fmla="*/ 6858000 h 6858000"/>
              <a:gd name="connsiteX5" fmla="*/ 0 w 12201525"/>
              <a:gd name="connsiteY5" fmla="*/ 0 h 6858000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6876 h 6864876"/>
              <a:gd name="connsiteX1" fmla="*/ 9098615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098615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27742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1498 h 6859498"/>
              <a:gd name="connsiteX1" fmla="*/ 9133121 w 12201525"/>
              <a:gd name="connsiteY1" fmla="*/ 0 h 6859498"/>
              <a:gd name="connsiteX2" fmla="*/ 12201525 w 12201525"/>
              <a:gd name="connsiteY2" fmla="*/ 3554323 h 6859498"/>
              <a:gd name="connsiteX3" fmla="*/ 12191999 w 12201525"/>
              <a:gd name="connsiteY3" fmla="*/ 6859498 h 6859498"/>
              <a:gd name="connsiteX4" fmla="*/ 0 w 12201525"/>
              <a:gd name="connsiteY4" fmla="*/ 6859498 h 6859498"/>
              <a:gd name="connsiteX5" fmla="*/ 0 w 12201525"/>
              <a:gd name="connsiteY5" fmla="*/ 1498 h 6859498"/>
              <a:gd name="connsiteX0" fmla="*/ 0 w 12196930"/>
              <a:gd name="connsiteY0" fmla="*/ 1498 h 6859498"/>
              <a:gd name="connsiteX1" fmla="*/ 9133121 w 12196930"/>
              <a:gd name="connsiteY1" fmla="*/ 0 h 6859498"/>
              <a:gd name="connsiteX2" fmla="*/ 12196930 w 12196930"/>
              <a:gd name="connsiteY2" fmla="*/ 3549728 h 6859498"/>
              <a:gd name="connsiteX3" fmla="*/ 12191999 w 12196930"/>
              <a:gd name="connsiteY3" fmla="*/ 6859498 h 6859498"/>
              <a:gd name="connsiteX4" fmla="*/ 0 w 12196930"/>
              <a:gd name="connsiteY4" fmla="*/ 6859498 h 6859498"/>
              <a:gd name="connsiteX5" fmla="*/ 0 w 12196930"/>
              <a:gd name="connsiteY5" fmla="*/ 1498 h 6859498"/>
              <a:gd name="connsiteX0" fmla="*/ 0 w 12192599"/>
              <a:gd name="connsiteY0" fmla="*/ 1498 h 6859498"/>
              <a:gd name="connsiteX1" fmla="*/ 9133121 w 12192599"/>
              <a:gd name="connsiteY1" fmla="*/ 0 h 6859498"/>
              <a:gd name="connsiteX2" fmla="*/ 12187740 w 12192599"/>
              <a:gd name="connsiteY2" fmla="*/ 3549728 h 6859498"/>
              <a:gd name="connsiteX3" fmla="*/ 12191999 w 12192599"/>
              <a:gd name="connsiteY3" fmla="*/ 6859498 h 6859498"/>
              <a:gd name="connsiteX4" fmla="*/ 0 w 12192599"/>
              <a:gd name="connsiteY4" fmla="*/ 6859498 h 6859498"/>
              <a:gd name="connsiteX5" fmla="*/ 0 w 12192599"/>
              <a:gd name="connsiteY5" fmla="*/ 1498 h 6859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599" h="6859498">
                <a:moveTo>
                  <a:pt x="0" y="1498"/>
                </a:moveTo>
                <a:lnTo>
                  <a:pt x="9133121" y="0"/>
                </a:lnTo>
                <a:cubicBezTo>
                  <a:pt x="10941201" y="1093691"/>
                  <a:pt x="11816297" y="2559984"/>
                  <a:pt x="12187740" y="3549728"/>
                </a:cubicBezTo>
                <a:cubicBezTo>
                  <a:pt x="12184565" y="4651453"/>
                  <a:pt x="12195174" y="5757773"/>
                  <a:pt x="12191999" y="6859498"/>
                </a:cubicBezTo>
                <a:lnTo>
                  <a:pt x="0" y="6859498"/>
                </a:lnTo>
                <a:lnTo>
                  <a:pt x="0" y="1498"/>
                </a:lnTo>
                <a:close/>
              </a:path>
            </a:pathLst>
          </a:custGeom>
        </p:spPr>
        <p:txBody>
          <a:bodyPr/>
          <a:lstStyle>
            <a:lvl1pPr marL="30162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66000" y="1889549"/>
            <a:ext cx="9608400" cy="1310851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defTabSz="914377">
              <a:defRPr/>
            </a:pPr>
            <a:fld id="{4B42D259-ACB8-4FD1-AC0F-9CAC8F5E07E0}" type="datetimeFigureOut">
              <a:rPr lang="sv-SE" sz="1200" smtClean="0">
                <a:solidFill>
                  <a:prstClr val="black"/>
                </a:solidFill>
                <a:latin typeface="Arial"/>
              </a:rPr>
              <a:pPr defTabSz="914377">
                <a:defRPr/>
              </a:pPr>
              <a:t>2025-01-30</a:t>
            </a:fld>
            <a:endParaRPr lang="sv-SE" sz="12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ctr" defTabSz="914377">
              <a:defRPr/>
            </a:pPr>
            <a:endParaRPr lang="sv-SE" sz="12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r" defTabSz="914377">
              <a:defRPr/>
            </a:pPr>
            <a:fld id="{34C9B0E5-37D7-412E-A162-6A236BADC197}" type="slidenum">
              <a:rPr lang="sv-SE" sz="1200" smtClean="0">
                <a:solidFill>
                  <a:prstClr val="black"/>
                </a:solidFill>
                <a:latin typeface="Arial"/>
              </a:rPr>
              <a:pPr algn="r" defTabSz="914377">
                <a:defRPr/>
              </a:pPr>
              <a:t>‹#›</a:t>
            </a:fld>
            <a:endParaRPr lang="sv-SE" sz="1200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79" y="-9524"/>
            <a:ext cx="3096000" cy="359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590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fylla i rubrik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2276874"/>
            <a:ext cx="10972800" cy="3744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189" marR="0" lvl="0" indent="-457189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/>
              <a:t>Klicka här för att ändra texten</a:t>
            </a:r>
          </a:p>
          <a:p>
            <a:pPr marL="457189" marR="0" lvl="0" indent="-457189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v-SE" dirty="0"/>
          </a:p>
        </p:txBody>
      </p:sp>
      <p:pic>
        <p:nvPicPr>
          <p:cNvPr id="1027" name="Bildobjekt 5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128" y="6269121"/>
            <a:ext cx="1376603" cy="3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Bildobjekt 6" descr="Logotyp_Region_Kalmar_län_fär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0310" y="6173100"/>
            <a:ext cx="1035791" cy="4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Bildobjekt 7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0352" y="6269121"/>
            <a:ext cx="1514267" cy="3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4"/>
          <p:cNvSpPr>
            <a:spLocks noChangeArrowheads="1"/>
          </p:cNvSpPr>
          <p:nvPr userDrawn="1"/>
        </p:nvSpPr>
        <p:spPr bwMode="auto">
          <a:xfrm>
            <a:off x="1" y="58580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sz="2400">
              <a:solidFill>
                <a:srgbClr val="363636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5269924" y="1118585"/>
            <a:ext cx="1169551" cy="328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v-SE" altLang="sv-SE" sz="1333">
                <a:solidFill>
                  <a:srgbClr val="7F7F7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lang="sv-SE" altLang="sv-SE" sz="2400">
              <a:solidFill>
                <a:srgbClr val="36363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 userDrawn="1"/>
        </p:nvSpPr>
        <p:spPr bwMode="auto">
          <a:xfrm>
            <a:off x="5269924" y="1842484"/>
            <a:ext cx="1169551" cy="328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v-SE" altLang="sv-SE" sz="1333">
                <a:solidFill>
                  <a:srgbClr val="7F7F7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lang="sv-SE" altLang="sv-SE" sz="2400">
              <a:solidFill>
                <a:srgbClr val="36363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ktangel 17"/>
          <p:cNvSpPr/>
          <p:nvPr userDrawn="1"/>
        </p:nvSpPr>
        <p:spPr>
          <a:xfrm>
            <a:off x="638239" y="6365068"/>
            <a:ext cx="2289409" cy="2974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v-SE" sz="1333" dirty="0">
                <a:solidFill>
                  <a:srgbClr val="363636"/>
                </a:solidFill>
                <a:latin typeface="Arial"/>
              </a:rPr>
              <a:t>Sydöstra sjukvårdsregionen</a:t>
            </a:r>
            <a:endParaRPr lang="sv-SE" sz="1467" dirty="0">
              <a:solidFill>
                <a:srgbClr val="363636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767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9170" rtl="0" eaLnBrk="1" latinLnBrk="0" hangingPunct="1">
        <a:spcBef>
          <a:spcPct val="0"/>
        </a:spcBef>
        <a:buNone/>
        <a:defRPr sz="5333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marR="0" indent="0" algn="l" defTabSz="121917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Tx/>
        <a:buNone/>
        <a:tabLst/>
        <a:defRPr sz="373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0"/>
            <a:ext cx="12192000" cy="595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7" name="Rubrik 6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2030511"/>
          </a:xfrm>
        </p:spPr>
        <p:txBody>
          <a:bodyPr>
            <a:noAutofit/>
          </a:bodyPr>
          <a:lstStyle/>
          <a:p>
            <a:pPr lvl="0" algn="l"/>
            <a:r>
              <a:rPr lang="sv-SE" sz="4800" dirty="0" smtClean="0">
                <a:solidFill>
                  <a:schemeClr val="bg1"/>
                </a:solidFill>
              </a:rPr>
              <a:t>RSG </a:t>
            </a:r>
            <a:r>
              <a:rPr lang="sv-SE" sz="4800" dirty="0">
                <a:solidFill>
                  <a:schemeClr val="bg1"/>
                </a:solidFill>
              </a:rPr>
              <a:t>f</a:t>
            </a:r>
            <a:r>
              <a:rPr lang="sv-SE" sz="4800" dirty="0" smtClean="0">
                <a:solidFill>
                  <a:schemeClr val="bg1"/>
                </a:solidFill>
              </a:rPr>
              <a:t>orskning </a:t>
            </a:r>
            <a:r>
              <a:rPr lang="sv-SE" sz="4800" dirty="0">
                <a:solidFill>
                  <a:schemeClr val="bg1"/>
                </a:solidFill>
              </a:rPr>
              <a:t>och </a:t>
            </a:r>
            <a:r>
              <a:rPr lang="sv-SE" sz="4800" dirty="0" err="1">
                <a:solidFill>
                  <a:schemeClr val="bg1"/>
                </a:solidFill>
              </a:rPr>
              <a:t>life</a:t>
            </a:r>
            <a:r>
              <a:rPr lang="sv-SE" sz="4800" dirty="0">
                <a:solidFill>
                  <a:schemeClr val="bg1"/>
                </a:solidFill>
              </a:rPr>
              <a:t> science</a:t>
            </a:r>
            <a:r>
              <a:rPr lang="sv-SE" sz="3200" dirty="0">
                <a:solidFill>
                  <a:schemeClr val="bg1"/>
                </a:solidFill>
              </a:rPr>
              <a:t/>
            </a:r>
            <a:br>
              <a:rPr lang="sv-SE" sz="3200" dirty="0">
                <a:solidFill>
                  <a:schemeClr val="bg1"/>
                </a:solidFill>
              </a:rPr>
            </a:br>
            <a:r>
              <a:rPr lang="sv-SE" sz="3200" dirty="0">
                <a:solidFill>
                  <a:schemeClr val="bg1"/>
                </a:solidFill>
              </a:rPr>
              <a:t/>
            </a:r>
            <a:br>
              <a:rPr lang="sv-SE" sz="3200" dirty="0">
                <a:solidFill>
                  <a:schemeClr val="bg1"/>
                </a:solidFill>
              </a:rPr>
            </a:br>
            <a:r>
              <a:rPr lang="sv-SE" sz="3200" dirty="0">
                <a:solidFill>
                  <a:schemeClr val="bg1"/>
                </a:solidFill>
              </a:rPr>
              <a:t>Översiktlig handlingsplan för 2025</a:t>
            </a:r>
            <a:br>
              <a:rPr lang="sv-SE" sz="3200" dirty="0">
                <a:solidFill>
                  <a:schemeClr val="bg1"/>
                </a:solidFill>
              </a:rPr>
            </a:br>
            <a:r>
              <a:rPr lang="sv-SE" sz="3200" dirty="0">
                <a:solidFill>
                  <a:schemeClr val="bg1"/>
                </a:solidFill>
              </a:rPr>
              <a:t/>
            </a:r>
            <a:br>
              <a:rPr lang="sv-SE" sz="3200" dirty="0">
                <a:solidFill>
                  <a:schemeClr val="bg1"/>
                </a:solidFill>
              </a:rPr>
            </a:br>
            <a:r>
              <a:rPr lang="sv-SE" sz="1400" dirty="0">
                <a:solidFill>
                  <a:schemeClr val="bg1"/>
                </a:solidFill>
              </a:rPr>
              <a:t>Uppdaterad: 2025-01-25</a:t>
            </a:r>
          </a:p>
        </p:txBody>
      </p:sp>
    </p:spTree>
    <p:extLst>
      <p:ext uri="{BB962C8B-B14F-4D97-AF65-F5344CB8AC3E}">
        <p14:creationId xmlns:p14="http://schemas.microsoft.com/office/powerpoint/2010/main" val="3730642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239619"/>
              </p:ext>
            </p:extLst>
          </p:nvPr>
        </p:nvGraphicFramePr>
        <p:xfrm>
          <a:off x="0" y="0"/>
          <a:ext cx="12192001" cy="6857999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7137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8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3245">
                  <a:extLst>
                    <a:ext uri="{9D8B030D-6E8A-4147-A177-3AD203B41FA5}">
                      <a16:colId xmlns:a16="http://schemas.microsoft.com/office/drawing/2014/main" val="1830092349"/>
                    </a:ext>
                  </a:extLst>
                </a:gridCol>
                <a:gridCol w="3548161">
                  <a:extLst>
                    <a:ext uri="{9D8B030D-6E8A-4147-A177-3AD203B41FA5}">
                      <a16:colId xmlns:a16="http://schemas.microsoft.com/office/drawing/2014/main" val="2606121942"/>
                    </a:ext>
                  </a:extLst>
                </a:gridCol>
                <a:gridCol w="1048019">
                  <a:extLst>
                    <a:ext uri="{9D8B030D-6E8A-4147-A177-3AD203B41FA5}">
                      <a16:colId xmlns:a16="http://schemas.microsoft.com/office/drawing/2014/main" val="3795709679"/>
                    </a:ext>
                  </a:extLst>
                </a:gridCol>
              </a:tblGrid>
              <a:tr h="11125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Nationellt insatsområde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Prioriterat område 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och patientlöften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Aktiviteter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Uppföljning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Status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27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Bryant Regular"/>
                          <a:cs typeface="Bryant Regular"/>
                        </a:rPr>
                        <a:t>Verka för fler kliniska studier i Sverige i samverkan med andra aktörer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aseline="0" dirty="0">
                          <a:latin typeface="+mn-lt"/>
                        </a:rPr>
                        <a:t>Ökad vårdkvalitet och uppföljning genom ökad användning av hälsodata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RSL har gett forskningsdirektörerna i uppdrag att införa struktur för forum och gemensam process för utlämning av hälsodata för forskningsändamål.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 handläggar-/rådgivningsgrupp  är formad där nodföreståndaren i Forum Sydost är sammankallande. Gruppen arbetar med att ta fram gemensamt underlag inför respektive regions men- och sekretessprövning.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Komplexa ärenden diskuteras i den större gruppen (rådgivningsgrupp)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Skapa nationell dialog kring handläggning av utlämning av hälsodata vid forskningsändamål.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Utreda och införa handläggaravgift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Införa digital ärende hantering.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Inventera juridiska och tekniska möjligheter för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kontrollerad åtkomst till interna forskare vid komplexa utlänningsärenden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>
                          <a:latin typeface="+mn-lt"/>
                        </a:rPr>
                        <a:t>Återkommande rapportering till RSL och RSG nätverk</a:t>
                      </a:r>
                    </a:p>
                    <a:p>
                      <a:r>
                        <a:rPr lang="sv-SE" sz="1100" dirty="0" smtClean="0">
                          <a:latin typeface="+mn-lt"/>
                        </a:rPr>
                        <a:t>Process </a:t>
                      </a:r>
                      <a:r>
                        <a:rPr lang="sv-SE" sz="1100" dirty="0">
                          <a:latin typeface="+mn-lt"/>
                        </a:rPr>
                        <a:t>och funktion för ärendehantering har implementerats i SÖSR. Fungerande ärendehantering med handläggar- och rådgivningsgrupp. Det gemensamma arbetet tar stora resurser och diskussion har berört effektivisering och optimering av gruppens arbete.</a:t>
                      </a:r>
                    </a:p>
                    <a:p>
                      <a:r>
                        <a:rPr lang="sv-SE" sz="1100" dirty="0" smtClean="0">
                          <a:latin typeface="+mn-lt"/>
                        </a:rPr>
                        <a:t>En </a:t>
                      </a:r>
                      <a:r>
                        <a:rPr lang="sv-SE" sz="1100" dirty="0">
                          <a:latin typeface="+mn-lt"/>
                        </a:rPr>
                        <a:t>gemensam funktionsbrevlåda i SÖSR har skapats.</a:t>
                      </a:r>
                    </a:p>
                    <a:p>
                      <a:r>
                        <a:rPr lang="sv-SE" sz="1100" dirty="0">
                          <a:latin typeface="+mn-lt"/>
                        </a:rPr>
                        <a:t>Antalet ärenden ökar och även om handläggartiden vid </a:t>
                      </a:r>
                      <a:r>
                        <a:rPr lang="sv-SE" sz="1100" dirty="0" err="1">
                          <a:latin typeface="+mn-lt"/>
                        </a:rPr>
                        <a:t>menprövningen</a:t>
                      </a:r>
                      <a:r>
                        <a:rPr lang="sv-SE" sz="1100" dirty="0">
                          <a:latin typeface="+mn-lt"/>
                        </a:rPr>
                        <a:t> har minskat, är handläggningstider för datautlämning långa i regionerna.</a:t>
                      </a:r>
                    </a:p>
                    <a:p>
                      <a:r>
                        <a:rPr lang="sv-SE" sz="1100" dirty="0">
                          <a:latin typeface="+mn-lt"/>
                        </a:rPr>
                        <a:t>Dialog kring avgiftstaxa har initierats regionerna </a:t>
                      </a:r>
                    </a:p>
                    <a:p>
                      <a:r>
                        <a:rPr lang="sv-SE" sz="1100" dirty="0" err="1">
                          <a:latin typeface="+mn-lt"/>
                        </a:rPr>
                        <a:t>Minso</a:t>
                      </a:r>
                      <a:r>
                        <a:rPr lang="sv-SE" sz="1100" dirty="0">
                          <a:latin typeface="+mn-lt"/>
                        </a:rPr>
                        <a:t>/research web digitala plattform för att förbättra ärendehandläggning har upphandlats och lanseras i regionerna jan 2025.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>
                          <a:latin typeface="+mn-lt"/>
                        </a:rPr>
                        <a:t>Fungerande arbetsgrupp</a:t>
                      </a:r>
                    </a:p>
                    <a:p>
                      <a:endParaRPr lang="sv-SE" sz="1100" dirty="0"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2747">
                <a:tc>
                  <a:txBody>
                    <a:bodyPr/>
                    <a:lstStyle/>
                    <a:p>
                      <a:r>
                        <a:rPr lang="sv-SE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Verka för fler kliniska studier i Sverige i samverkan med andra aktörer </a:t>
                      </a:r>
                    </a:p>
                    <a:p>
                      <a:endParaRPr lang="sv-SE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Bryant Regular"/>
                          <a:cs typeface="Bryant Regular"/>
                        </a:rPr>
                        <a:t>Inventera behov av insatser inom forskning </a:t>
                      </a:r>
                      <a:r>
                        <a:rPr lang="sv-SE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Bryant Regular"/>
                          <a:cs typeface="Bryant Regular"/>
                        </a:rPr>
                        <a:t>life</a:t>
                      </a: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Bryant Regular"/>
                          <a:cs typeface="Bryant Regular"/>
                        </a:rPr>
                        <a:t> science med utgångspunkt i främst kommunicerade behov inom nationella programområden och SKRs positionspapper</a:t>
                      </a:r>
                      <a:endParaRPr lang="sv-SE" sz="1100" b="1" baseline="0" dirty="0">
                        <a:latin typeface="+mn-lt"/>
                      </a:endParaRPr>
                    </a:p>
                    <a:p>
                      <a:endParaRPr lang="sv-SE" sz="600" b="1" dirty="0"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dirty="0">
                          <a:latin typeface="+mn-lt"/>
                          <a:cs typeface="Arial" panose="020B0604020202020204" pitchFamily="34" charset="0"/>
                        </a:rPr>
                        <a:t>Förbättra förutsättningar för att genomföra kliniska studier inom SÖSR.</a:t>
                      </a:r>
                    </a:p>
                    <a:p>
                      <a:endParaRPr lang="sv-SE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Arbeta utifrån framtagna riktlinjer för företagsinitierade läkemedelsstudier</a:t>
                      </a:r>
                    </a:p>
                    <a:p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Införa startsäkring av forskning inför studie/projektstart</a:t>
                      </a:r>
                    </a:p>
                    <a:p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Utreda åtgärder för ökat antal kliniska studier i SÖSR. </a:t>
                      </a:r>
                    </a:p>
                    <a:p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Stärka forskningsinfrastrukturen inom SÖSR</a:t>
                      </a:r>
                    </a:p>
                    <a:p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Möjliggöra genom monitorering öka antalet kliniska studier/företagsinitierade studier  </a:t>
                      </a:r>
                    </a:p>
                    <a:p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Arbeta gemensamt inom FORSS för att stimulera patientnära forskningsinitiativ</a:t>
                      </a:r>
                    </a:p>
                    <a:p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Skapa förutsättningar för att antalet forskningssjuksköterskor ska öka</a:t>
                      </a:r>
                    </a:p>
                    <a:p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Erbjuda kostnadsfri GCP utbildning </a:t>
                      </a:r>
                    </a:p>
                    <a:p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Arbeta med att etablera forum för att möta behov och förutsättningar för kliniska prövningar, ex Forskning och framsteg samt Inspirationsdagen</a:t>
                      </a:r>
                    </a:p>
                    <a:p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 över hemsidor i SÖSR för att förenkla för företag och forskare inom akademi att hitta information om forskningsinfrastruktur och gemensamma aktiviteter för att öka antalet kliniska studier.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Kontinuerlig dialog i verksamhet och med verksamhetsfunktioner.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Utredning av forskningsaktiviteter, </a:t>
                      </a:r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ev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behov och förslag inför etablering av infrastruktur för klinisk prövningsenhet har genomförts av externa utredare. En sammanställning över pågående kliniska studier i hela SÖSR har tagits fram och ska ligga som underlag för framtagning av en färdplan under 2025. 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Förankringsprocess av färdplan för kliniska studier pågår i respektive region</a:t>
                      </a:r>
                      <a:endParaRPr lang="sv-SE" sz="11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Alla använder researchweb plattform för bokslut, projektrapportering och ansökning. </a:t>
                      </a:r>
                    </a:p>
                    <a:p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Arbete pågår med att skapa ett gemensamt innehåll för startsäkring och därefter  publicera i projektdatabas, och startsäkringsmodulerna. Inför lansering behöver kliniker, chefer och medarbetare informeras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sv-SE" sz="11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8991" y="1743747"/>
            <a:ext cx="285750" cy="28575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8991" y="4157998"/>
            <a:ext cx="285750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600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698408"/>
              </p:ext>
            </p:extLst>
          </p:nvPr>
        </p:nvGraphicFramePr>
        <p:xfrm>
          <a:off x="-17417" y="-3607"/>
          <a:ext cx="12209417" cy="3073469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461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2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5049">
                  <a:extLst>
                    <a:ext uri="{9D8B030D-6E8A-4147-A177-3AD203B41FA5}">
                      <a16:colId xmlns:a16="http://schemas.microsoft.com/office/drawing/2014/main" val="1830092349"/>
                    </a:ext>
                  </a:extLst>
                </a:gridCol>
                <a:gridCol w="2801161">
                  <a:extLst>
                    <a:ext uri="{9D8B030D-6E8A-4147-A177-3AD203B41FA5}">
                      <a16:colId xmlns:a16="http://schemas.microsoft.com/office/drawing/2014/main" val="2606121942"/>
                    </a:ext>
                  </a:extLst>
                </a:gridCol>
                <a:gridCol w="898688">
                  <a:extLst>
                    <a:ext uri="{9D8B030D-6E8A-4147-A177-3AD203B41FA5}">
                      <a16:colId xmlns:a16="http://schemas.microsoft.com/office/drawing/2014/main" val="3795709679"/>
                    </a:ext>
                  </a:extLst>
                </a:gridCol>
              </a:tblGrid>
              <a:tr h="5341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Nationellt insatsområde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Aktiviteter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Uppföljning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Status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8469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Samverka med nationella programområden och andra samverkansgrupper inom kunskapsstyrningsorganisationen i forskningsfrågor.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1219170" rtl="0" eaLnBrk="1" latinLnBrk="0" hangingPunct="1"/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Beskriva och stärka forskningens roll i kunskapsstyrning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Vara en strategisk grupp för forskning till regionens arbete inom kunskapsstyrning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Vara en kontaktväg för NSG forskning och Life science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r>
                        <a:rPr lang="sv-SE" sz="1100" b="0" i="0" dirty="0">
                          <a:solidFill>
                            <a:srgbClr val="393939"/>
                          </a:solidFill>
                          <a:effectLst/>
                          <a:latin typeface="+mn-lt"/>
                        </a:rPr>
                        <a:t>Kontakter med andra RSG och återrapportering av arbetet sker i lämpliga forum </a:t>
                      </a:r>
                    </a:p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100" b="0" i="0" dirty="0">
                        <a:solidFill>
                          <a:srgbClr val="393939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100" b="0" i="0" dirty="0">
                        <a:solidFill>
                          <a:srgbClr val="393939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3593426"/>
                  </a:ext>
                </a:extLst>
              </a:tr>
              <a:tr h="1168469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sv-SE" sz="1100" b="0" baseline="0" dirty="0">
                          <a:latin typeface="+mn-lt"/>
                        </a:rPr>
                        <a:t>Stärka samarbetet kring forskningsaktiviteter inom SÖSR i arbetet med en patientsäker och jämlik vård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Arbeta utifrån en gemensam samarbetsstruktur (Forum Sydost) </a:t>
                      </a:r>
                    </a:p>
                    <a:p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Tydliggöra satsningar genom en gemensam styrgrupp inom FSO/RSG forskning och </a:t>
                      </a:r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life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science. </a:t>
                      </a:r>
                    </a:p>
                    <a:p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Samorganisera ledningssystem och infrastruktur för forskningsstöd</a:t>
                      </a:r>
                    </a:p>
                    <a:p>
                      <a:endParaRPr lang="sv-SE" sz="11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 styrgrupp för FSO med nodföreståndare, forskningschefer/direktör ingår tillsammans med dekan från medicinska fakulteten Liu som adjungerad</a:t>
                      </a:r>
                      <a:r>
                        <a:rPr lang="sv-SE" sz="11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sv-SE" sz="11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RSL </a:t>
                      </a:r>
                      <a:r>
                        <a:rPr lang="sv-SE" sz="11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har godkänt 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förslag om gemensam styrgrupp för FSO och RRSL forskning och </a:t>
                      </a:r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life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science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1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0920165"/>
                  </a:ext>
                </a:extLst>
              </a:tr>
            </a:tbl>
          </a:graphicData>
        </a:graphic>
      </p:graphicFrame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1866" y="812927"/>
            <a:ext cx="285750" cy="28575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1866" y="1963302"/>
            <a:ext cx="285750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761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252DD8-E15D-4AD1-AE43-ED1B51508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Resultat</a:t>
            </a:r>
            <a:r>
              <a:rPr lang="sv-SE" sz="4000" dirty="0"/>
              <a:t>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9EF301C-865D-4165-8232-E2BCDA809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Stärkt samarbete inom forskningsstödjande </a:t>
            </a:r>
            <a:r>
              <a:rPr lang="sv-SE" sz="1800" dirty="0" smtClean="0"/>
              <a:t>aktiviteter. </a:t>
            </a:r>
            <a:endParaRPr lang="sv-SE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Framtagen gemensam handläggningsprocess </a:t>
            </a:r>
            <a:r>
              <a:rPr lang="sv-SE" sz="1800" dirty="0" smtClean="0"/>
              <a:t>för </a:t>
            </a:r>
            <a:r>
              <a:rPr lang="sv-SE" sz="1800" dirty="0"/>
              <a:t>att tydliggöra och underlätta processen för forskare att få hälsodata utlämnad för att kunna genomföra forskningsstudier baserad på register.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 smtClean="0"/>
              <a:t>RKL</a:t>
            </a:r>
            <a:r>
              <a:rPr lang="sv-SE" sz="1800" dirty="0"/>
              <a:t>, RJL och </a:t>
            </a:r>
            <a:r>
              <a:rPr lang="sv-SE" sz="1800" dirty="0" err="1" smtClean="0"/>
              <a:t>RÖ:s</a:t>
            </a:r>
            <a:r>
              <a:rPr lang="sv-SE" sz="1800" dirty="0" smtClean="0"/>
              <a:t> </a:t>
            </a:r>
            <a:r>
              <a:rPr lang="sv-SE" sz="1800" dirty="0"/>
              <a:t>samarbete syftar till att stärka varandra i var och ens forskningskompetenser och administration samt till att underlätta för invånares och medarbetares medverkan i kliniska studier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Infrastruktur på regional och </a:t>
            </a:r>
            <a:r>
              <a:rPr lang="sv-SE" sz="1800" dirty="0" smtClean="0"/>
              <a:t>sjukvårdsregional nivå </a:t>
            </a:r>
            <a:r>
              <a:rPr lang="sv-SE" sz="1800" dirty="0"/>
              <a:t>behövs för att nå nationella målsättningar </a:t>
            </a:r>
            <a:r>
              <a:rPr lang="sv-SE" sz="1800" dirty="0" smtClean="0"/>
              <a:t>att </a:t>
            </a:r>
            <a:r>
              <a:rPr lang="sv-SE" sz="1800" dirty="0"/>
              <a:t>öka antalet kliniska studier framförallt kliniska prövningar samt för att bli en attraktiv samarbetspartner vid genomförande av kliniska studier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Skapa gemensamma incitamentsmodeller</a:t>
            </a:r>
          </a:p>
        </p:txBody>
      </p:sp>
    </p:spTree>
    <p:extLst>
      <p:ext uri="{BB962C8B-B14F-4D97-AF65-F5344CB8AC3E}">
        <p14:creationId xmlns:p14="http://schemas.microsoft.com/office/powerpoint/2010/main" val="714576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A61D39-FADC-483C-B869-69E42A55D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Utmaningar</a:t>
            </a:r>
            <a:endParaRPr lang="sv-SE" sz="32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8134DDE-3533-4A29-A7E1-ED8912169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 smtClean="0"/>
              <a:t>Regionerna </a:t>
            </a:r>
            <a:r>
              <a:rPr lang="sv-SE" sz="1800" dirty="0"/>
              <a:t>är enskilda huvudmän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Regionerna har kommit olika långt i frågor inom forskning och </a:t>
            </a:r>
            <a:r>
              <a:rPr lang="sv-SE" sz="1800" dirty="0" err="1"/>
              <a:t>life</a:t>
            </a:r>
            <a:r>
              <a:rPr lang="sv-SE" sz="1800" dirty="0"/>
              <a:t> science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 smtClean="0"/>
              <a:t>Regionerna </a:t>
            </a:r>
            <a:r>
              <a:rPr lang="sv-SE" sz="1800" dirty="0"/>
              <a:t>använder sig av olika system, tekniska och organisatoriska lösningar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Regionerna har olika kapacitet och resurser för att ingå i alla gemensamma satsningar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Aktiviteter genomförs av en liten grupp medarbetare vilket gör att vi måste prioritera och parkera aktiviteter </a:t>
            </a:r>
            <a:endParaRPr lang="sv-SE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 smtClean="0"/>
              <a:t>Oklara </a:t>
            </a:r>
            <a:r>
              <a:rPr lang="sv-SE" sz="1800" dirty="0"/>
              <a:t>finansieringsmodeller för infrastrukturer FSO/RSG, olika ersättningsmodeller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Svårt att säkra kompetensförsörjning inom forskning och forskningsstödjande personal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Olika förutsättningar och behov hos forskare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 smtClean="0"/>
              <a:t>Tids- </a:t>
            </a:r>
            <a:r>
              <a:rPr lang="sv-SE" sz="1800" dirty="0"/>
              <a:t>och resurskrävande att få jämförbar statistik över kliniska studier</a:t>
            </a:r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21021841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.4T0CfePk2DeL4EzvGUD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sw4oRVLjkeb33J03BQTYg"/>
</p:tagLst>
</file>

<file path=ppt/theme/theme1.xml><?xml version="1.0" encoding="utf-8"?>
<a:theme xmlns:a="http://schemas.openxmlformats.org/drawingml/2006/main" name="1_Office-tema">
  <a:themeElements>
    <a:clrScheme name="Anpassat 7">
      <a:dk1>
        <a:srgbClr val="363636"/>
      </a:dk1>
      <a:lt1>
        <a:srgbClr val="FFFFFF"/>
      </a:lt1>
      <a:dk2>
        <a:srgbClr val="0066B3"/>
      </a:dk2>
      <a:lt2>
        <a:srgbClr val="EF4044"/>
      </a:lt2>
      <a:accent1>
        <a:srgbClr val="0066B3"/>
      </a:accent1>
      <a:accent2>
        <a:srgbClr val="BC151C"/>
      </a:accent2>
      <a:accent3>
        <a:srgbClr val="EF4044"/>
      </a:accent3>
      <a:accent4>
        <a:srgbClr val="F2CF68"/>
      </a:accent4>
      <a:accent5>
        <a:srgbClr val="F2CD13"/>
      </a:accent5>
      <a:accent6>
        <a:srgbClr val="BFBFBF"/>
      </a:accent6>
      <a:hlink>
        <a:srgbClr val="0066B3"/>
      </a:hlink>
      <a:folHlink>
        <a:srgbClr val="0066B3"/>
      </a:folHlink>
    </a:clrScheme>
    <a:fontScheme name="Office - klassiskt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11058</TotalTime>
  <Words>807</Words>
  <Application>Microsoft Office PowerPoint</Application>
  <PresentationFormat>Bredbild</PresentationFormat>
  <Paragraphs>76</Paragraphs>
  <Slides>5</Slides>
  <Notes>1</Notes>
  <HiddenSlides>0</HiddenSlides>
  <MMClips>0</MMClips>
  <ScaleCrop>false</ScaleCrop>
  <HeadingPairs>
    <vt:vector size="8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12" baseType="lpstr">
      <vt:lpstr>Arial</vt:lpstr>
      <vt:lpstr>Bryant Regular</vt:lpstr>
      <vt:lpstr>Calibri</vt:lpstr>
      <vt:lpstr>Times New Roman</vt:lpstr>
      <vt:lpstr>Verdana</vt:lpstr>
      <vt:lpstr>1_Office-tema</vt:lpstr>
      <vt:lpstr>think-cell Slide</vt:lpstr>
      <vt:lpstr>RSG forskning och life science  Översiktlig handlingsplan för 2025  Uppdaterad: 2025-01-25</vt:lpstr>
      <vt:lpstr>PowerPoint-presentation</vt:lpstr>
      <vt:lpstr>PowerPoint-presentation</vt:lpstr>
      <vt:lpstr>Resultat </vt:lpstr>
      <vt:lpstr>Utmaningar</vt:lpstr>
    </vt:vector>
  </TitlesOfParts>
  <Company>Landstinget i Kalmar län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Maria Minich Karlsson</dc:creator>
  <cp:lastModifiedBy>Thålin Conny</cp:lastModifiedBy>
  <cp:revision>132</cp:revision>
  <dcterms:created xsi:type="dcterms:W3CDTF">2020-10-30T06:43:58Z</dcterms:created>
  <dcterms:modified xsi:type="dcterms:W3CDTF">2025-01-30T10:06:03Z</dcterms:modified>
</cp:coreProperties>
</file>