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8" r:id="rId2"/>
    <p:sldId id="332" r:id="rId3"/>
    <p:sldId id="337" r:id="rId4"/>
    <p:sldId id="334" r:id="rId5"/>
    <p:sldId id="33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64" autoAdjust="0"/>
    <p:restoredTop sz="96357" autoAdjust="0"/>
  </p:normalViewPr>
  <p:slideViewPr>
    <p:cSldViewPr snapToGrid="0">
      <p:cViewPr>
        <p:scale>
          <a:sx n="80" d="100"/>
          <a:sy n="80" d="100"/>
        </p:scale>
        <p:origin x="1277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9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2025-01-30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2025-01-30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 smtClean="0">
                <a:solidFill>
                  <a:schemeClr val="bg1"/>
                </a:solidFill>
              </a:rPr>
              <a:t>RSG </a:t>
            </a:r>
            <a:r>
              <a:rPr lang="sv-SE" sz="4800" dirty="0">
                <a:solidFill>
                  <a:schemeClr val="bg1"/>
                </a:solidFill>
              </a:rPr>
              <a:t>f</a:t>
            </a:r>
            <a:r>
              <a:rPr lang="sv-SE" sz="4800" dirty="0" smtClean="0">
                <a:solidFill>
                  <a:schemeClr val="bg1"/>
                </a:solidFill>
              </a:rPr>
              <a:t>orskning </a:t>
            </a:r>
            <a:r>
              <a:rPr lang="sv-SE" sz="4800" dirty="0">
                <a:solidFill>
                  <a:schemeClr val="bg1"/>
                </a:solidFill>
              </a:rPr>
              <a:t>och </a:t>
            </a:r>
            <a:r>
              <a:rPr lang="sv-SE" sz="4800" dirty="0" err="1">
                <a:solidFill>
                  <a:schemeClr val="bg1"/>
                </a:solidFill>
              </a:rPr>
              <a:t>life</a:t>
            </a:r>
            <a:r>
              <a:rPr lang="sv-SE" sz="4800" dirty="0">
                <a:solidFill>
                  <a:schemeClr val="bg1"/>
                </a:solidFill>
              </a:rPr>
              <a:t> science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2025</a:t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Uppdaterad: 2025-01-25</a:t>
            </a: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239619"/>
              </p:ext>
            </p:extLst>
          </p:nvPr>
        </p:nvGraphicFramePr>
        <p:xfrm>
          <a:off x="0" y="0"/>
          <a:ext cx="12192001" cy="685799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13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3245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548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1048019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11125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Verka för fler kliniska studier i Sverige i samverkan med andra aktörer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aseline="0" dirty="0">
                          <a:latin typeface="+mn-lt"/>
                        </a:rPr>
                        <a:t>Ökad vårdkvalitet och uppföljning genom ökad användning av hälsodata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RSL har gett forskningsdirektörerna i uppdrag att införa struktur för forum och gemensam process för utlämning av hälsodata för forskningsändamål.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handläggar-/rådgivningsgrupp  är formad där nodföreståndaren i Forum Sydost är sammankallande. Gruppen arbetar med att ta fram gemensamt underlag inför respektive regions men- och sekretessprövning.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Komplexa ärenden diskuteras i den större gruppen (rådgivningsgrupp)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Skapa nationell dialog kring handläggning av utlämning av hälsodata vid forskningsändamål.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Utreda och införa handläggaravgift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Införa digital ärende hantering.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Inventera juridiska och tekniska möjligheter för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kontrollerad åtkomst till interna forskare vid komplexa utlänningsärenden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+mn-lt"/>
                        </a:rPr>
                        <a:t>Återkommande rapportering till RSL och RSG nätverk</a:t>
                      </a:r>
                    </a:p>
                    <a:p>
                      <a:r>
                        <a:rPr lang="sv-SE" sz="1100" dirty="0" smtClean="0">
                          <a:latin typeface="+mn-lt"/>
                        </a:rPr>
                        <a:t>Process </a:t>
                      </a:r>
                      <a:r>
                        <a:rPr lang="sv-SE" sz="1100" dirty="0">
                          <a:latin typeface="+mn-lt"/>
                        </a:rPr>
                        <a:t>och funktion för ärendehantering har implementerats i SÖSR. Fungerande ärendehantering med handläggar- och rådgivningsgrupp. Det gemensamma arbetet tar stora resurser och diskussion har berört effektivisering och optimering av gruppens arbete.</a:t>
                      </a:r>
                    </a:p>
                    <a:p>
                      <a:r>
                        <a:rPr lang="sv-SE" sz="1100" dirty="0" smtClean="0">
                          <a:latin typeface="+mn-lt"/>
                        </a:rPr>
                        <a:t>En </a:t>
                      </a:r>
                      <a:r>
                        <a:rPr lang="sv-SE" sz="1100" dirty="0">
                          <a:latin typeface="+mn-lt"/>
                        </a:rPr>
                        <a:t>gemensam funktionsbrevlåda i SÖSR har skapats.</a:t>
                      </a:r>
                    </a:p>
                    <a:p>
                      <a:r>
                        <a:rPr lang="sv-SE" sz="1100" dirty="0">
                          <a:latin typeface="+mn-lt"/>
                        </a:rPr>
                        <a:t>Antalet ärenden ökar och även om handläggartiden vid </a:t>
                      </a:r>
                      <a:r>
                        <a:rPr lang="sv-SE" sz="1100" dirty="0" err="1">
                          <a:latin typeface="+mn-lt"/>
                        </a:rPr>
                        <a:t>menprövningen</a:t>
                      </a:r>
                      <a:r>
                        <a:rPr lang="sv-SE" sz="1100" dirty="0">
                          <a:latin typeface="+mn-lt"/>
                        </a:rPr>
                        <a:t> har minskat, är handläggningstider för datautlämning långa i regionerna.</a:t>
                      </a:r>
                    </a:p>
                    <a:p>
                      <a:r>
                        <a:rPr lang="sv-SE" sz="1100" dirty="0">
                          <a:latin typeface="+mn-lt"/>
                        </a:rPr>
                        <a:t>Dialog kring avgiftstaxa har initierats regionerna </a:t>
                      </a:r>
                    </a:p>
                    <a:p>
                      <a:r>
                        <a:rPr lang="sv-SE" sz="1100" dirty="0" err="1">
                          <a:latin typeface="+mn-lt"/>
                        </a:rPr>
                        <a:t>Minso</a:t>
                      </a:r>
                      <a:r>
                        <a:rPr lang="sv-SE" sz="1100" dirty="0">
                          <a:latin typeface="+mn-lt"/>
                        </a:rPr>
                        <a:t>/research web digitala plattform för att förbättra ärendehandläggning har upphandlats och lanseras i regionerna jan 2025.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+mn-lt"/>
                        </a:rPr>
                        <a:t>Fungerande arbetsgrupp</a:t>
                      </a:r>
                    </a:p>
                    <a:p>
                      <a:endParaRPr lang="sv-SE" sz="1100" dirty="0"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47">
                <a:tc>
                  <a:txBody>
                    <a:bodyPr/>
                    <a:lstStyle/>
                    <a:p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Verka för fler kliniska studier i Sverige i samverkan med andra aktörer </a:t>
                      </a:r>
                    </a:p>
                    <a:p>
                      <a:endParaRPr lang="sv-SE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Inventera behov av insatser inom forskning </a:t>
                      </a:r>
                      <a:r>
                        <a:rPr lang="sv-SE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life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Bryant Regular"/>
                          <a:cs typeface="Bryant Regular"/>
                        </a:rPr>
                        <a:t> science med utgångspunkt i främst kommunicerade behov inom nationella programområden och SKRs positionspapper</a:t>
                      </a:r>
                      <a:endParaRPr lang="sv-SE" sz="1100" b="1" baseline="0" dirty="0">
                        <a:latin typeface="+mn-lt"/>
                      </a:endParaRPr>
                    </a:p>
                    <a:p>
                      <a:endParaRPr lang="sv-SE" sz="600" b="1" dirty="0"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dirty="0">
                          <a:latin typeface="+mn-lt"/>
                          <a:cs typeface="Arial" panose="020B0604020202020204" pitchFamily="34" charset="0"/>
                        </a:rPr>
                        <a:t>Förbättra förutsättningar för att genomföra kliniska studier inom SÖSR.</a:t>
                      </a:r>
                    </a:p>
                    <a:p>
                      <a:endParaRPr lang="sv-SE" sz="11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Arbeta utifrån framtagna riktlinjer för företagsinitierade läkemedelsstudier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Införa startsäkring av forskning inför studie/projektstart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Utreda åtgärder för ökat antal kliniska studier i SÖSR. 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Stärka forskningsinfrastrukturen inom SÖSR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Möjliggöra genom monitorering öka antalet kliniska studier/företagsinitierade studier  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Arbeta gemensamt inom FORSS för att stimulera patientnära forskningsinitiativ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Skapa förutsättningar för att antalet forskningssjuksköterskor ska öka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Erbjuda kostnadsfri GCP utbildning 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Arbeta med att etablera forum för att möta behov och förutsättningar för kliniska prövningar, ex Forskning och framsteg samt Inspirationsdagen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över hemsidor i SÖSR för att förenkla för företag och forskare inom akademi att hitta information om forskningsinfrastruktur och gemensamma aktiviteter för att öka antalet kliniska studier.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Kontinuerlig dialog i verksamhet och med verksamhetsfunktioner.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Utredning av forskningsaktiviteter,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behov och förslag inför etablering av infrastruktur för klinisk prövningsenhet har genomförts av externa utredare. En sammanställning över pågående kliniska studier i hela SÖSR har tagits fram och ska ligga som underlag för framtagning av en färdplan under 2025.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Förankringsprocess av färdplan för kliniska studier pågår i respektive region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Alla använder researchweb plattform för bokslut, projektrapportering och ansökning. 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Arbete pågår med att skapa ett gemensamt innehåll för startsäkring och därefter  publicera i projektdatabas, och startsäkringsmodulerna. Inför lansering behöver kliniker, chefer och medarbetare informeras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8991" y="1743747"/>
            <a:ext cx="285750" cy="28575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8991" y="4157998"/>
            <a:ext cx="2857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98408"/>
              </p:ext>
            </p:extLst>
          </p:nvPr>
        </p:nvGraphicFramePr>
        <p:xfrm>
          <a:off x="-17417" y="-3607"/>
          <a:ext cx="12209417" cy="307346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61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5049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80116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46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Samverka med nationella programområden och andra samverkansgrupper inom kunskapsstyrningsorganisationen i forskningsfrågor.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1219170" rtl="0" eaLnBrk="1" latinLnBrk="0" hangingPunct="1"/>
                      <a:r>
                        <a:rPr lang="sv-SE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Beskriva och stärka forskningens roll i kunskapsstyrning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Vara en strategisk grupp för forskning till regionens arbete inom kunskapsstyrning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Vara en kontaktväg för NSG forskning och Life science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b="0" i="0" dirty="0">
                          <a:solidFill>
                            <a:srgbClr val="393939"/>
                          </a:solidFill>
                          <a:effectLst/>
                          <a:latin typeface="+mn-lt"/>
                        </a:rPr>
                        <a:t>Kontakter med andra RSG och återrapportering av arbetet sker i lämpliga forum 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100" b="0" i="0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100" b="0" i="0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593426"/>
                  </a:ext>
                </a:extLst>
              </a:tr>
              <a:tr h="116846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100" b="0" baseline="0" dirty="0">
                          <a:latin typeface="+mn-lt"/>
                        </a:rPr>
                        <a:t>Stärka samarbetet kring forskningsaktiviteter inom SÖSR i arbetet med en patientsäker och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Arbeta utifrån en gemensam samarbetsstruktur (Forum Sydost) 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Tydliggöra satsningar genom en gemensam styrgrupp inom FSO/RSG forskning och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science. </a:t>
                      </a: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Samorganisera ledningssystem och infrastruktur för forskningsstöd</a:t>
                      </a:r>
                    </a:p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 styrgrupp för FSO med nodföreståndare, forskningschefer/direktör ingår tillsammans med dekan från medicinska fakulteten Liu som adjungerad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RSL </a:t>
                      </a:r>
                      <a:r>
                        <a:rPr lang="sv-SE" sz="11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har godkänt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förslag om gemensam styrgrupp för FSO och RRSL forskning och </a:t>
                      </a:r>
                      <a:r>
                        <a:rPr lang="sv-SE" sz="1100" b="0" i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science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920165"/>
                  </a:ext>
                </a:extLst>
              </a:tr>
            </a:tbl>
          </a:graphicData>
        </a:graphic>
      </p:graphicFrame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866" y="812927"/>
            <a:ext cx="285750" cy="28575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866" y="1963302"/>
            <a:ext cx="2857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6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Stärkt samarbete inom forskningsstödjande </a:t>
            </a:r>
            <a:r>
              <a:rPr lang="sv-SE" sz="1800" dirty="0" smtClean="0"/>
              <a:t>aktiviteter. 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Framtagen gemensam handläggningsprocess </a:t>
            </a:r>
            <a:r>
              <a:rPr lang="sv-SE" sz="1800" dirty="0" smtClean="0"/>
              <a:t>för </a:t>
            </a:r>
            <a:r>
              <a:rPr lang="sv-SE" sz="1800" dirty="0"/>
              <a:t>att tydliggöra och underlätta processen för forskare att få hälsodata utlämnad för att kunna genomföra forskningsstudier baserad på register.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RKL</a:t>
            </a:r>
            <a:r>
              <a:rPr lang="sv-SE" sz="1800" dirty="0"/>
              <a:t>, RJL och </a:t>
            </a:r>
            <a:r>
              <a:rPr lang="sv-SE" sz="1800" dirty="0" err="1" smtClean="0"/>
              <a:t>RÖ:s</a:t>
            </a:r>
            <a:r>
              <a:rPr lang="sv-SE" sz="1800" dirty="0" smtClean="0"/>
              <a:t> </a:t>
            </a:r>
            <a:r>
              <a:rPr lang="sv-SE" sz="1800" dirty="0"/>
              <a:t>samarbete syftar till att stärka varandra i var och ens forskningskompetenser och administration samt till att underlätta för invånares och medarbetares medverkan i kliniska studier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Infrastruktur på regional och </a:t>
            </a:r>
            <a:r>
              <a:rPr lang="sv-SE" sz="1800" dirty="0" smtClean="0"/>
              <a:t>sjukvårdsregional nivå </a:t>
            </a:r>
            <a:r>
              <a:rPr lang="sv-SE" sz="1800" dirty="0"/>
              <a:t>behövs för att nå nationella målsättningar </a:t>
            </a:r>
            <a:r>
              <a:rPr lang="sv-SE" sz="1800" dirty="0" smtClean="0"/>
              <a:t>att </a:t>
            </a:r>
            <a:r>
              <a:rPr lang="sv-SE" sz="1800" dirty="0"/>
              <a:t>öka antalet kliniska studier framförallt kliniska prövningar samt för att bli en attraktiv samarbetspartner vid genomförande av kliniska studier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Skapa gemensamma incitamentsmodeller</a:t>
            </a:r>
          </a:p>
        </p:txBody>
      </p:sp>
    </p:spTree>
    <p:extLst>
      <p:ext uri="{BB962C8B-B14F-4D97-AF65-F5344CB8AC3E}">
        <p14:creationId xmlns:p14="http://schemas.microsoft.com/office/powerpoint/2010/main" val="71457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Utmaningar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Regionerna </a:t>
            </a:r>
            <a:r>
              <a:rPr lang="sv-SE" sz="1800" dirty="0"/>
              <a:t>är enskilda huvudmän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Regionerna har kommit olika långt i frågor inom forskning och </a:t>
            </a:r>
            <a:r>
              <a:rPr lang="sv-SE" sz="1800" dirty="0" err="1"/>
              <a:t>life</a:t>
            </a:r>
            <a:r>
              <a:rPr lang="sv-SE" sz="1800" dirty="0"/>
              <a:t> science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Regionerna </a:t>
            </a:r>
            <a:r>
              <a:rPr lang="sv-SE" sz="1800" dirty="0"/>
              <a:t>använder sig av olika system, tekniska och organisatoriska lösningar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Regionerna har olika kapacitet och resurser för att ingå i alla gemensamma satsningar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Aktiviteter genomförs av en liten grupp medarbetare vilket gör att vi måste prioritera och parkera aktiviteter </a:t>
            </a:r>
            <a:endParaRPr lang="sv-S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Oklara </a:t>
            </a:r>
            <a:r>
              <a:rPr lang="sv-SE" sz="1800" dirty="0"/>
              <a:t>finansieringsmodeller för infrastrukturer FSO/RSG, olika ersättningsmodeller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Svårt att säkra kompetensförsörjning inom forskning och forskningsstödjande personal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Olika förutsättningar och behov hos forskare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Tids- </a:t>
            </a:r>
            <a:r>
              <a:rPr lang="sv-SE" sz="1800" dirty="0"/>
              <a:t>och resurskrävande att få jämförbar statistik över kliniska studier</a:t>
            </a:r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11058</TotalTime>
  <Words>807</Words>
  <Application>Microsoft Office PowerPoint</Application>
  <PresentationFormat>Bredbild</PresentationFormat>
  <Paragraphs>76</Paragraphs>
  <Slides>5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Bryant Regular</vt:lpstr>
      <vt:lpstr>Calibri</vt:lpstr>
      <vt:lpstr>Times New Roman</vt:lpstr>
      <vt:lpstr>Verdana</vt:lpstr>
      <vt:lpstr>1_Office-tema</vt:lpstr>
      <vt:lpstr>think-cell Slide</vt:lpstr>
      <vt:lpstr>RSG forskning och life science  Översiktlig handlingsplan för 2025  Uppdaterad: 2025-01-25</vt:lpstr>
      <vt:lpstr>PowerPoint-presentation</vt:lpstr>
      <vt:lpstr>PowerPoint-presentation</vt:lpstr>
      <vt:lpstr>Resultat </vt:lpstr>
      <vt:lpstr>Utmaningar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Thålin Conny</cp:lastModifiedBy>
  <cp:revision>132</cp:revision>
  <dcterms:created xsi:type="dcterms:W3CDTF">2020-10-30T06:43:58Z</dcterms:created>
  <dcterms:modified xsi:type="dcterms:W3CDTF">2025-01-30T10:06:03Z</dcterms:modified>
</cp:coreProperties>
</file>