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8" r:id="rId2"/>
    <p:sldId id="332" r:id="rId3"/>
    <p:sldId id="337" r:id="rId4"/>
    <p:sldId id="334" r:id="rId5"/>
    <p:sldId id="336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64" autoAdjust="0"/>
    <p:restoredTop sz="96357" autoAdjust="0"/>
  </p:normalViewPr>
  <p:slideViewPr>
    <p:cSldViewPr snapToGrid="0">
      <p:cViewPr varScale="1">
        <p:scale>
          <a:sx n="99" d="100"/>
          <a:sy n="99" d="100"/>
        </p:scale>
        <p:origin x="57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A18D-0120-4422-A1F3-FD346E576CD9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B77-8D35-43CB-A246-DEDF706A76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5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639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3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916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8764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9912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3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75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92342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536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2023-02-23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 smtClean="0">
                <a:solidFill>
                  <a:schemeClr val="bg1"/>
                </a:solidFill>
              </a:rPr>
              <a:t>RSG </a:t>
            </a:r>
            <a:r>
              <a:rPr lang="sv-SE" sz="4800" dirty="0">
                <a:solidFill>
                  <a:schemeClr val="bg1"/>
                </a:solidFill>
              </a:rPr>
              <a:t>f</a:t>
            </a:r>
            <a:r>
              <a:rPr lang="sv-SE" sz="4800" dirty="0" smtClean="0">
                <a:solidFill>
                  <a:schemeClr val="bg1"/>
                </a:solidFill>
              </a:rPr>
              <a:t>orskning </a:t>
            </a:r>
            <a:r>
              <a:rPr lang="sv-SE" sz="4800" dirty="0">
                <a:solidFill>
                  <a:schemeClr val="bg1"/>
                </a:solidFill>
              </a:rPr>
              <a:t>och </a:t>
            </a:r>
            <a:r>
              <a:rPr lang="sv-SE" sz="4800" dirty="0" err="1">
                <a:solidFill>
                  <a:schemeClr val="bg1"/>
                </a:solidFill>
              </a:rPr>
              <a:t>life</a:t>
            </a:r>
            <a:r>
              <a:rPr lang="sv-SE" sz="4800" dirty="0">
                <a:solidFill>
                  <a:schemeClr val="bg1"/>
                </a:solidFill>
              </a:rPr>
              <a:t> science</a:t>
            </a: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Översiktlig handlingsplan </a:t>
            </a:r>
            <a:r>
              <a:rPr lang="sv-SE" sz="3200" dirty="0" smtClean="0">
                <a:solidFill>
                  <a:schemeClr val="bg1"/>
                </a:solidFill>
              </a:rPr>
              <a:t>2022-11-30</a:t>
            </a: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960241"/>
              </p:ext>
            </p:extLst>
          </p:nvPr>
        </p:nvGraphicFramePr>
        <p:xfrm>
          <a:off x="0" y="0"/>
          <a:ext cx="12191999" cy="569123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7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6103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Bryant Regular"/>
                          <a:cs typeface="Bryant Regular"/>
                        </a:rPr>
                        <a:t>Verka för fler kliniska studier i Sverige i samverkan med andra aktörer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aseline="0" dirty="0">
                          <a:latin typeface="+mj-lt"/>
                        </a:rPr>
                        <a:t>Ökad vårdkvalitet och uppföljning genom ökad användning av hälsodata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Förstudie med extern utredare. En rapport med rekommendationer om fortsatta aktiviteter är presenterad i RSL.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Beslut: </a:t>
                      </a: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RSL ställer sig bakom förslag till fortsatt process. RSL ger forskningsdirektörerna i uppdrag att ta fram ett beslutsunderlag i fråga om struktur och resurser för gemensamt bedömningsforum, gemensamt </a:t>
                      </a:r>
                      <a:r>
                        <a:rPr lang="sv-SE" sz="110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beslutsforum</a:t>
                      </a: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gemensam ingång för forskare och sammanhållet </a:t>
                      </a:r>
                      <a:r>
                        <a:rPr lang="sv-SE" sz="11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forskarstöd.</a:t>
                      </a:r>
                      <a:endParaRPr lang="sv-SE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+mj-lt"/>
                        </a:rPr>
                        <a:t>RSL ställer sig bakom förslag till fortsatt process. RSL ger forskningsdirektörerna i uppdrag att ta fram ett beslutsunderlag i fråga om struktur och resurser för gemensamt bedömningsforum, gemensamt </a:t>
                      </a:r>
                      <a:r>
                        <a:rPr lang="sv-SE" sz="1100" dirty="0" err="1">
                          <a:latin typeface="+mj-lt"/>
                        </a:rPr>
                        <a:t>beslutsforum</a:t>
                      </a:r>
                      <a:r>
                        <a:rPr lang="sv-SE" sz="1100" dirty="0">
                          <a:latin typeface="+mj-lt"/>
                        </a:rPr>
                        <a:t>, gemensam ingång för forskare och sammanhållet forskarstöd samt återkomma till RSL med detta</a:t>
                      </a:r>
                      <a:r>
                        <a:rPr lang="sv-SE" sz="1100" dirty="0" smtClean="0">
                          <a:latin typeface="+mj-lt"/>
                        </a:rPr>
                        <a:t>.</a:t>
                      </a:r>
                      <a:endParaRPr lang="sv-SE" sz="11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+mj-lt"/>
                        </a:rPr>
                        <a:t>Förstudie klar</a:t>
                      </a:r>
                    </a:p>
                    <a:p>
                      <a:r>
                        <a:rPr lang="sv-SE" sz="1100" dirty="0" smtClean="0">
                          <a:latin typeface="+mj-lt"/>
                        </a:rPr>
                        <a:t>  </a:t>
                      </a:r>
                      <a:endParaRPr lang="sv-SE" sz="1100" dirty="0">
                        <a:latin typeface="+mj-lt"/>
                      </a:endParaRPr>
                    </a:p>
                    <a:p>
                      <a:r>
                        <a:rPr lang="sv-SE" sz="1100" dirty="0" smtClean="0">
                          <a:latin typeface="+mj-lt"/>
                        </a:rPr>
                        <a:t>Genom-förande-fas </a:t>
                      </a:r>
                      <a:r>
                        <a:rPr lang="sv-SE" sz="1100" dirty="0">
                          <a:latin typeface="+mj-lt"/>
                        </a:rPr>
                        <a:t>påbörjad</a:t>
                      </a:r>
                    </a:p>
                    <a:p>
                      <a:endParaRPr lang="sv-SE" sz="1100" dirty="0"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2669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Bryant Regular"/>
                          <a:cs typeface="Bryant Regular"/>
                        </a:rPr>
                        <a:t>Inventera 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Bryant Regular"/>
                          <a:cs typeface="Bryant Regular"/>
                        </a:rPr>
                        <a:t>behov av insatser inom forskning </a:t>
                      </a:r>
                      <a:r>
                        <a:rPr lang="sv-SE" sz="11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Bryant Regular"/>
                          <a:cs typeface="Bryant Regular"/>
                        </a:rPr>
                        <a:t>life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Bryant Regular"/>
                          <a:cs typeface="Bryant Regular"/>
                        </a:rPr>
                        <a:t> science med utgångspunkt i främst kommunicerade behov inom nationella programområden och </a:t>
                      </a:r>
                      <a:r>
                        <a:rPr lang="sv-SE" sz="11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Bryant Regular"/>
                          <a:cs typeface="Bryant Regular"/>
                        </a:rPr>
                        <a:t>SKR:s 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Bryant Regular"/>
                          <a:cs typeface="Bryant Regular"/>
                        </a:rPr>
                        <a:t>positionspapper</a:t>
                      </a:r>
                      <a:endParaRPr lang="sv-SE" sz="1100" b="1" baseline="0" dirty="0">
                        <a:latin typeface="+mj-lt"/>
                      </a:endParaRPr>
                    </a:p>
                    <a:p>
                      <a:endParaRPr lang="sv-SE" sz="6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+mj-lt"/>
                          <a:cs typeface="Arial" panose="020B0604020202020204" pitchFamily="34" charset="0"/>
                        </a:rPr>
                        <a:t>Förbättra förutsättningar för att genomföra kliniska studier inom SÖSR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Ta fram riktlinjer för företagsinitierade läkemedelsstudier</a:t>
                      </a: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Upphandling av gemensam digital plattform för bokslut, projektrapportering och ansökningsdatabas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Kontinuerlig dialog förs. </a:t>
                      </a: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RKL har köpt upp RW och igång med modulerna projektdatabas, forskningsbeslut och ansökningar</a:t>
                      </a: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RJL och RÖ befinner sig i upphandling av system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2867">
                <a:tc>
                  <a:txBody>
                    <a:bodyPr/>
                    <a:lstStyle/>
                    <a:p>
                      <a:endParaRPr lang="sv-SE" sz="11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100" b="0" baseline="0" dirty="0">
                          <a:latin typeface="+mj-lt"/>
                        </a:rPr>
                        <a:t>Stärka samarbetet kring forskningsaktiviteter inom SÖSR i arbetet med en patientsäker och jämlik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Att tydliggöra </a:t>
                      </a:r>
                      <a:r>
                        <a:rPr lang="sv-SE" sz="1100" b="0" i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RÖ:s</a:t>
                      </a: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roll i FSO arbete och satsningar genom att tillsätta en styrgrupp för FSO</a:t>
                      </a: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Att initiera en dialog om flytt från forum Östergötland till Region Östergötland och rekrytering av ny </a:t>
                      </a: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nod-föreståndare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2075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Samverka med nationella programområden och andra samverkansgrupper inom kunskapsstyrningsorganisationen i forskningsfrågor.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100" b="0" i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1219170" rtl="0" eaLnBrk="1" latinLnBrk="0" hangingPunct="1"/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Beskriva och stärka forskningens roll i kunskapsstyrning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</a:t>
                      </a: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ara 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en strategisk grupp för forskning till regionens arbete inom kunskapsstyrning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</a:t>
                      </a: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ara 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en kontaktväg för NSG forskning och </a:t>
                      </a:r>
                      <a:r>
                        <a:rPr lang="sv-SE" sz="1100" b="0" i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life</a:t>
                      </a: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science 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100" b="0" i="1" dirty="0">
                        <a:solidFill>
                          <a:srgbClr val="393939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100" b="0" i="0" dirty="0">
                          <a:solidFill>
                            <a:srgbClr val="393939"/>
                          </a:solidFill>
                          <a:effectLst/>
                          <a:latin typeface="+mj-lt"/>
                        </a:rPr>
                        <a:t>Kontakter med andra RSG och återrapportering av arbetet i lämpliga </a:t>
                      </a:r>
                      <a:r>
                        <a:rPr lang="sv-SE" sz="1100" b="0" i="0" dirty="0" smtClean="0">
                          <a:solidFill>
                            <a:srgbClr val="393939"/>
                          </a:solidFill>
                          <a:effectLst/>
                          <a:latin typeface="+mj-lt"/>
                        </a:rPr>
                        <a:t>forum. </a:t>
                      </a:r>
                      <a:endParaRPr lang="sv-SE" sz="1100" b="0" i="0" dirty="0">
                        <a:solidFill>
                          <a:srgbClr val="393939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100" b="0" i="0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60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927438"/>
              </p:ext>
            </p:extLst>
          </p:nvPr>
        </p:nvGraphicFramePr>
        <p:xfrm>
          <a:off x="-17417" y="0"/>
          <a:ext cx="12209417" cy="177806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61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469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Verka för fler kliniska studier i Sverige i samverkan med andra aktörer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latin typeface="+mj-lt"/>
                        </a:rPr>
                        <a:t>Samverka för inventering och uppföljning av kliniska studier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En region har, och två regioner står inför en upphandling av digital plattform för att identifiera och följa upp pågående kliniska studier.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Förankringsprocess i respektive region pågår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76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252DD8-E15D-4AD1-AE43-ED1B5150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Resultat</a:t>
            </a:r>
            <a:r>
              <a:rPr lang="sv-SE" sz="4000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EF301C-865D-4165-8232-E2BCDA809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Stärkt samarbete inom forskningsstödjande aktiviteter inom </a:t>
            </a:r>
            <a:r>
              <a:rPr lang="sv-SE" sz="1800" dirty="0" smtClean="0"/>
              <a:t>sjukvårdsregionen</a:t>
            </a:r>
            <a:r>
              <a:rPr lang="sv-SE" sz="1800" dirty="0" smtClean="0"/>
              <a:t> </a:t>
            </a:r>
            <a:endParaRPr lang="sv-S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Framtagen gemensam väg in i storregionen för att öka möjlighet till datautlämning vid forskningsändamål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RKL</a:t>
            </a:r>
            <a:r>
              <a:rPr lang="sv-SE" sz="1800" dirty="0"/>
              <a:t>, RJL och </a:t>
            </a:r>
            <a:r>
              <a:rPr lang="sv-SE" sz="1800" dirty="0" err="1" smtClean="0"/>
              <a:t>RÖ:s</a:t>
            </a:r>
            <a:r>
              <a:rPr lang="sv-SE" sz="1800" dirty="0" smtClean="0"/>
              <a:t> </a:t>
            </a:r>
            <a:r>
              <a:rPr lang="sv-SE" sz="1800" dirty="0"/>
              <a:t>samarbete syftar till att stärka varandra i var och ens forskningskompetenser och administration samt till att underlätta för invånares och medarbetares medverkan i kliniska studier </a:t>
            </a:r>
          </a:p>
        </p:txBody>
      </p:sp>
    </p:spTree>
    <p:extLst>
      <p:ext uri="{BB962C8B-B14F-4D97-AF65-F5344CB8AC3E}">
        <p14:creationId xmlns:p14="http://schemas.microsoft.com/office/powerpoint/2010/main" val="71457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A61D39-FADC-483C-B869-69E42A55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Utmaningar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134DDE-3533-4A29-A7E1-ED8912169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Regionerna </a:t>
            </a:r>
            <a:r>
              <a:rPr lang="sv-SE" sz="1800" dirty="0" smtClean="0"/>
              <a:t>har </a:t>
            </a:r>
            <a:r>
              <a:rPr lang="sv-SE" sz="1800" dirty="0"/>
              <a:t>kommit olika långt i frågor inom forskning och </a:t>
            </a:r>
            <a:r>
              <a:rPr lang="sv-SE" sz="1800" dirty="0" err="1"/>
              <a:t>life</a:t>
            </a:r>
            <a:r>
              <a:rPr lang="sv-SE" sz="1800" dirty="0"/>
              <a:t>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Regionerna använder sig av olika system och processer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Regionerna har olika kapacitet och resurser för att ingå i alla gemensamma satsningar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Aktiviteter genomförs av en liten grupp medarbetare vilket gör att vi måste prioritera och parkera aktiviteter inom vårt </a:t>
            </a:r>
            <a:r>
              <a:rPr lang="sv-SE" sz="1800" dirty="0" smtClean="0"/>
              <a:t>uppdrag </a:t>
            </a:r>
            <a:endParaRPr lang="sv-S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Parallella möte med likande agenda och gruppmedlemmar inom FSO/SÖSR där likande frågor diskuteras och </a:t>
            </a:r>
            <a:r>
              <a:rPr lang="sv-SE" sz="1800" dirty="0" smtClean="0"/>
              <a:t>bereds - </a:t>
            </a:r>
            <a:r>
              <a:rPr lang="sv-SE" sz="1800" dirty="0"/>
              <a:t>m</a:t>
            </a:r>
            <a:r>
              <a:rPr lang="sv-SE" sz="1800" dirty="0" smtClean="0"/>
              <a:t>öten </a:t>
            </a:r>
            <a:r>
              <a:rPr lang="sv-SE" sz="1800" dirty="0"/>
              <a:t>som har olika ledare, mötesdeltagare, budget men </a:t>
            </a:r>
            <a:r>
              <a:rPr lang="sv-SE" sz="1800" dirty="0" smtClean="0"/>
              <a:t>samma </a:t>
            </a:r>
            <a:r>
              <a:rPr lang="sv-SE" sz="1800" dirty="0"/>
              <a:t>målbild </a:t>
            </a:r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1021841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4231</TotalTime>
  <Words>511</Words>
  <Application>Microsoft Office PowerPoint</Application>
  <PresentationFormat>Bredbild</PresentationFormat>
  <Paragraphs>48</Paragraphs>
  <Slides>5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2" baseType="lpstr">
      <vt:lpstr>Arial</vt:lpstr>
      <vt:lpstr>Bryant Regular</vt:lpstr>
      <vt:lpstr>Calibri</vt:lpstr>
      <vt:lpstr>Times New Roman</vt:lpstr>
      <vt:lpstr>Verdana</vt:lpstr>
      <vt:lpstr>1_Office-tema</vt:lpstr>
      <vt:lpstr>think-cell Slide</vt:lpstr>
      <vt:lpstr>RSG forskning och life science  Översiktlig handlingsplan 2022-11-30</vt:lpstr>
      <vt:lpstr>PowerPoint-presentation</vt:lpstr>
      <vt:lpstr>PowerPoint-presentation</vt:lpstr>
      <vt:lpstr>Resultat </vt:lpstr>
      <vt:lpstr>Utmaningar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Minich Karlsson</dc:creator>
  <cp:lastModifiedBy>Thålin Conny</cp:lastModifiedBy>
  <cp:revision>117</cp:revision>
  <dcterms:created xsi:type="dcterms:W3CDTF">2020-10-30T06:43:58Z</dcterms:created>
  <dcterms:modified xsi:type="dcterms:W3CDTF">2023-02-23T15:12:13Z</dcterms:modified>
</cp:coreProperties>
</file>