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43" r:id="rId2"/>
    <p:sldId id="344" r:id="rId3"/>
    <p:sldId id="345" r:id="rId4"/>
    <p:sldId id="330" r:id="rId5"/>
    <p:sldId id="337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64" autoAdjust="0"/>
    <p:restoredTop sz="89089" autoAdjust="0"/>
  </p:normalViewPr>
  <p:slideViewPr>
    <p:cSldViewPr snapToGrid="0">
      <p:cViewPr varScale="1">
        <p:scale>
          <a:sx n="101" d="100"/>
          <a:sy n="101" d="100"/>
        </p:scale>
        <p:origin x="16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A18D-0120-4422-A1F3-FD346E576CD9}" type="datetimeFigureOut">
              <a:rPr lang="sv-SE" smtClean="0"/>
              <a:t>2023-02-01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82B77-8D35-43CB-A246-DEDF706A76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11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F3291F-9DCB-46ED-BF32-F247FD2AAAA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0275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UPPDRAGEN</a:t>
            </a:r>
            <a:r>
              <a:rPr lang="sv-SE" baseline="0" dirty="0"/>
              <a:t> fr RSL saknas – ryms inte tydligt – t ex samverkan inom SÖSR patologi och PET-CT och cyklotronutökning inom SÖSR. </a:t>
            </a:r>
          </a:p>
          <a:p>
            <a:r>
              <a:rPr lang="sv-SE" baseline="0" dirty="0"/>
              <a:t>Ska vi synliggöra mer specifika aktiviteter från chefsgrupperna och/eller RAG.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82B77-8D35-43CB-A246-DEDF706A761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0832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D82B77-8D35-43CB-A246-DEDF706A761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1456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263972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979" y="419359"/>
            <a:ext cx="11393620" cy="325159"/>
          </a:xfrm>
        </p:spPr>
        <p:txBody>
          <a:bodyPr/>
          <a:lstStyle>
            <a:lvl1pPr>
              <a:lnSpc>
                <a:spcPts val="2449"/>
              </a:lnSpc>
              <a:defRPr sz="224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400979" y="1169457"/>
            <a:ext cx="11393620" cy="159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  <p:custDataLst>
              <p:tags r:id="rId2"/>
            </p:custDataLst>
          </p:nvPr>
        </p:nvSpPr>
        <p:spPr>
          <a:xfrm>
            <a:off x="399119" y="799153"/>
            <a:ext cx="9641736" cy="282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837" i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399563" y="5902245"/>
            <a:ext cx="11577916" cy="510219"/>
          </a:xfrm>
        </p:spPr>
        <p:txBody>
          <a:bodyPr anchor="b" anchorCtr="0"/>
          <a:lstStyle>
            <a:lvl1pPr marL="0" indent="0" defTabSz="639708">
              <a:lnSpc>
                <a:spcPts val="919"/>
              </a:lnSpc>
              <a:spcAft>
                <a:spcPts val="0"/>
              </a:spcAft>
              <a:buNone/>
              <a:tabLst>
                <a:tab pos="479376" algn="r"/>
                <a:tab pos="639708" algn="l"/>
              </a:tabLst>
              <a:defRPr sz="10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Not:	xxxxxx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*	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Källa:	</a:t>
            </a:r>
            <a:r>
              <a:rPr lang="sv-SE" sz="1020" dirty="0" err="1">
                <a:ea typeface="Verdana" pitchFamily="34" charset="0"/>
                <a:cs typeface="Verdana" pitchFamily="34" charset="0"/>
              </a:rPr>
              <a:t>xxxx</a:t>
            </a:r>
            <a:endParaRPr lang="sv-SE" sz="102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11136641" y="6533748"/>
            <a:ext cx="7200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6C602A-63EE-46CF-AAA0-57BFED8B59D2}" type="slidenum">
              <a:rPr lang="en-GB" sz="800" smtClean="0">
                <a:solidFill>
                  <a:srgbClr val="FFFFFF"/>
                </a:solidFill>
              </a:rPr>
              <a:pPr/>
              <a:t>‹#›</a:t>
            </a:fld>
            <a:endParaRPr lang="en-GB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09600" y="6308726"/>
            <a:ext cx="2844800" cy="4127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36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91615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87645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29912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736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75536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92342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353641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1500"/>
            <a:ext cx="12192599" cy="6859499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2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49"/>
            <a:ext cx="9608400" cy="1310851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14377">
              <a:defRPr/>
            </a:pPr>
            <a:fld id="{4B42D259-ACB8-4FD1-AC0F-9CAC8F5E07E0}" type="datetimeFigureOut">
              <a:rPr lang="sv-SE" sz="1200" smtClean="0">
                <a:solidFill>
                  <a:prstClr val="black"/>
                </a:solidFill>
                <a:latin typeface="Arial"/>
              </a:rPr>
              <a:pPr defTabSz="914377">
                <a:defRPr/>
              </a:pPr>
              <a:t>2023-02-01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defTabSz="914377">
              <a:defRPr/>
            </a:pPr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defTabSz="914377">
              <a:defRPr/>
            </a:pPr>
            <a:fld id="{34C9B0E5-37D7-412E-A162-6A236BADC197}" type="slidenum">
              <a:rPr lang="sv-SE" sz="1200" smtClean="0">
                <a:solidFill>
                  <a:prstClr val="black"/>
                </a:solidFill>
                <a:latin typeface="Arial"/>
              </a:rPr>
              <a:pPr algn="r" defTabSz="914377">
                <a:defRPr/>
              </a:pPr>
              <a:t>‹#›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9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9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>
              <a:solidFill>
                <a:srgbClr val="363636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69924" y="1118585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269924" y="1842484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>
                <a:solidFill>
                  <a:srgbClr val="363636"/>
                </a:solidFill>
                <a:latin typeface="Arial"/>
              </a:rPr>
              <a:t>Sydöstra sjukvårdsregionen</a:t>
            </a:r>
            <a:endParaRPr lang="sv-SE" sz="1467" dirty="0">
              <a:solidFill>
                <a:srgbClr val="36363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7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sydostrasjukvardsregionen.se/regionsjukvardsledningen/processtod-och-mallar/handlingsplan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-95250"/>
            <a:ext cx="12192000" cy="59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2030511"/>
          </a:xfrm>
        </p:spPr>
        <p:txBody>
          <a:bodyPr>
            <a:noAutofit/>
          </a:bodyPr>
          <a:lstStyle/>
          <a:p>
            <a:pPr lvl="0"/>
            <a:br>
              <a:rPr lang="sv-SE" sz="4800" dirty="0">
                <a:solidFill>
                  <a:schemeClr val="bg1"/>
                </a:solidFill>
              </a:rPr>
            </a:br>
            <a:r>
              <a:rPr lang="sv-SE" sz="4800" dirty="0">
                <a:solidFill>
                  <a:schemeClr val="bg1"/>
                </a:solidFill>
              </a:rPr>
              <a:t>RPO Medicinsk Diagnostik </a:t>
            </a:r>
            <a:br>
              <a:rPr lang="sv-SE" sz="3200" dirty="0">
                <a:solidFill>
                  <a:schemeClr val="bg1"/>
                </a:solidFill>
              </a:rPr>
            </a:b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>Översiktlig handlingsplan för 2023</a:t>
            </a:r>
            <a:br>
              <a:rPr lang="sv-SE" sz="3200" dirty="0">
                <a:solidFill>
                  <a:schemeClr val="bg1"/>
                </a:solidFill>
              </a:rPr>
            </a:b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>Inför dialog om revision -  RPO MD 6/12 2022</a:t>
            </a:r>
            <a:br>
              <a:rPr lang="sv-SE" sz="3200" dirty="0">
                <a:solidFill>
                  <a:schemeClr val="bg1"/>
                </a:solidFill>
              </a:rPr>
            </a:br>
            <a:br>
              <a:rPr lang="sv-SE" sz="3200" dirty="0">
                <a:solidFill>
                  <a:schemeClr val="bg1"/>
                </a:solidFill>
              </a:rPr>
            </a:br>
            <a:endParaRPr lang="sv-S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059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846664" y="6151418"/>
            <a:ext cx="5146334" cy="6272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389582"/>
              </p:ext>
            </p:extLst>
          </p:nvPr>
        </p:nvGraphicFramePr>
        <p:xfrm>
          <a:off x="-15113" y="15113"/>
          <a:ext cx="12191999" cy="676353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375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2574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380852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73092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4998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Nationellt insatsområde</a:t>
                      </a:r>
                      <a:endParaRPr lang="sv-SE" sz="12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Prioriterat område </a:t>
                      </a:r>
                      <a:br>
                        <a:rPr lang="sv-SE" sz="1200" dirty="0"/>
                      </a:br>
                      <a:r>
                        <a:rPr lang="sv-SE" sz="1200" dirty="0"/>
                        <a:t>och patientlöften</a:t>
                      </a:r>
                      <a:endParaRPr lang="sv-SE" sz="12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7056">
                <a:tc>
                  <a:txBody>
                    <a:bodyPr/>
                    <a:lstStyle/>
                    <a:p>
                      <a:r>
                        <a:rPr lang="sv-SE" sz="1200" b="0" i="1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Ingår inte i något specifikt insatsområde för NPO MD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/>
                      <a:r>
                        <a:rPr lang="sv-SE" sz="1200" b="1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Stöd till RAG f</a:t>
                      </a:r>
                      <a:r>
                        <a:rPr lang="fa-IR" sz="1200" b="1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ör att uppnå en tillgänglig och jämlik och patientsäker diagnostik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/>
                      <a:r>
                        <a:rPr lang="sv-SE" sz="1200" b="0" i="0" spc="-2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RPO MD arbetar för att </a:t>
                      </a:r>
                      <a:r>
                        <a:rPr lang="sv-SE" sz="1200" b="1" i="0" spc="-2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r>
                        <a:rPr lang="fa-IR" sz="1200" b="1" i="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idmakthålla</a:t>
                      </a:r>
                      <a:r>
                        <a:rPr lang="fa-IR" sz="1200" b="1" i="0" spc="-22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a-IR" sz="1200" b="1" i="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och stöd</a:t>
                      </a:r>
                      <a:r>
                        <a:rPr lang="fa-IR" sz="1200" b="1" i="0" spc="-1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fa-IR" sz="1200" b="1" i="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samarbet</a:t>
                      </a:r>
                      <a:r>
                        <a:rPr lang="fa-IR" sz="1200" b="1" i="0" spc="-1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fa-IR" sz="1200" b="1" i="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fa-IR" sz="1200" b="1" i="0" spc="-26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a-IR" sz="1200" b="1" i="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inom samtliga</a:t>
                      </a:r>
                      <a:r>
                        <a:rPr lang="fa-IR" sz="1200" b="1" i="0" spc="-22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a-IR" sz="1200" b="1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RA</a:t>
                      </a:r>
                      <a:r>
                        <a:rPr lang="sv-SE" sz="1200" b="1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 (9 </a:t>
                      </a:r>
                      <a:r>
                        <a:rPr lang="sv-SE" sz="1200" b="1" i="0" kern="1200" spc="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sv-SE" sz="1200" b="1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 </a:t>
                      </a:r>
                      <a:r>
                        <a:rPr lang="fa-IR" sz="1200" b="1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för att </a:t>
                      </a:r>
                      <a:r>
                        <a:rPr lang="fa-IR" sz="1200" b="1" i="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möjliggöra ökad sam</a:t>
                      </a:r>
                      <a:r>
                        <a:rPr lang="fa-IR" sz="1200" b="1" i="0" spc="-18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r>
                        <a:rPr lang="fa-IR" sz="1200" b="1" i="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erkan</a:t>
                      </a:r>
                      <a:r>
                        <a:rPr lang="fa-IR" sz="1200" b="1" i="0" spc="-23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a-IR" sz="1200" b="1" i="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och samhandlin</a:t>
                      </a:r>
                      <a:r>
                        <a:rPr lang="sv-SE" sz="1200" b="1" i="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 inom SÖSR</a:t>
                      </a:r>
                      <a:r>
                        <a:rPr lang="sv-SE" sz="1200" b="0" i="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br>
                        <a:rPr lang="sv-SE" sz="1200" b="0" i="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sv-SE" sz="1200" b="0" i="0" spc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/>
                      <a:r>
                        <a:rPr lang="sv-SE" sz="1200" b="1" i="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Tidplan</a:t>
                      </a:r>
                      <a:r>
                        <a:rPr lang="sv-SE" sz="1200" b="0" i="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br>
                        <a:rPr lang="sv-SE" sz="1200" b="0" i="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sv-SE" sz="1200" b="0" i="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Under 2023 genomförs två dialogforum med samtliga RAG- ordföranden.</a:t>
                      </a:r>
                      <a:endParaRPr lang="fa-IR" sz="1200" b="0" i="0" spc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Ytterligare 4 stycken RAG inom Radiologi kommer etableras under 2023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Handlingsplanens delaktiviteter och resultat följs upp vid samtliga RPO-möten samt</a:t>
                      </a:r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vid 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årets två inplanerade 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dialogforum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med RAG-ordförande (april och okt).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4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2291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1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Ingår inte i något specifikt insatsområde för NPO MD </a:t>
                      </a:r>
                    </a:p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sv-SE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Stöd till RAG f</a:t>
                      </a:r>
                      <a:r>
                        <a:rPr lang="fa-IR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ör att uppnå en tillgänglig och jämlik och patientsäker diagnostik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sv-SE" sz="1200" b="0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RPO MD ska fortsatt arbeta med </a:t>
                      </a:r>
                      <a:r>
                        <a:rPr lang="fa-IR" sz="1200" b="1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IT-lösningar</a:t>
                      </a:r>
                      <a:r>
                        <a:rPr lang="sv-SE" sz="1200" b="1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som ska </a:t>
                      </a:r>
                      <a:r>
                        <a:rPr lang="fa-IR" sz="1200" b="1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stödj</a:t>
                      </a:r>
                      <a:r>
                        <a:rPr lang="sv-SE" sz="1200" b="1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fa-IR" sz="1200" b="1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säkrare </a:t>
                      </a:r>
                      <a:r>
                        <a:rPr lang="sv-SE" sz="1200" b="1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fa-IR" sz="1200" b="1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ch snabbare överföring av information, delning av bilder och svar inom SÖSR samt verka</a:t>
                      </a:r>
                      <a:r>
                        <a:rPr lang="sv-SE" sz="1200" b="1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fa-IR" sz="1200" b="1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för att juridiska hinder </a:t>
                      </a:r>
                      <a:r>
                        <a:rPr lang="sv-SE" sz="1200" b="1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för</a:t>
                      </a:r>
                      <a:r>
                        <a:rPr lang="fa-IR" sz="1200" b="1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samverkan minimeras</a:t>
                      </a:r>
                      <a:r>
                        <a:rPr lang="sv-SE" sz="1200" b="1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br>
                        <a:rPr lang="sv-SE" sz="1200" b="1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endParaRPr lang="sv-SE" sz="1200" b="1" i="0" kern="1200" spc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indent="0" algn="l" defTabSz="1219170" rtl="0" eaLnBrk="1" latinLnBrk="0" hangingPunct="1">
                        <a:lnSpc>
                          <a:spcPts val="1439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sv-SE" sz="1200" b="1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Tidplan:</a:t>
                      </a:r>
                      <a:endParaRPr lang="sv-SE" sz="1200" b="0" i="0" kern="1200" spc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indent="0" algn="l" defTabSz="1219170" rtl="0" eaLnBrk="1" latinLnBrk="0" hangingPunct="1">
                        <a:lnSpc>
                          <a:spcPts val="1439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sv-SE" sz="1200" b="0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Fortsatt samverkan med RSG juridik och informationssäkerhet och RSG digitalisering:</a:t>
                      </a:r>
                    </a:p>
                    <a:p>
                      <a:pPr marL="171450" indent="-171450" algn="l" defTabSz="1219170" rtl="0" eaLnBrk="1" latinLnBrk="0" hangingPunct="1">
                        <a:lnSpc>
                          <a:spcPts val="1439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v-SE" sz="1200" b="0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kring utredningsuppdraget för att underlätta säkrare och snabbare överföring av information och delning av bilder inom bild-och funktionsmedicin.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ts val="143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b="0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arbetet med att underlätta informations- och svarshantering inom </a:t>
                      </a:r>
                      <a:r>
                        <a:rPr lang="sv-SE" sz="1200" b="0" i="0" kern="1200" spc="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laboratoriemedicinsk</a:t>
                      </a:r>
                      <a:r>
                        <a:rPr lang="sv-SE" sz="1200" b="0" i="0" kern="1200" spc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diagnostik inom SÖSR tillsammans med nyetablerade RAG Laboratoriemedicin IT fortsätter</a:t>
                      </a:r>
                      <a:endParaRPr lang="fa-IR" sz="1200" b="0" i="0" kern="1200" spc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Två separata styrgrupper med RPOs chefsrepresentanter från radiologi samt laboratoriemedicin etablerades 2022 för att följa upp och stödja resp. uppdrag 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Handlingsplanens delaktiviteter och resultat följs upp vid samtliga RPO-möten samt</a:t>
                      </a:r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vid 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årets två inplanerade dialogforum med RAG-ordförande (april och okt).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221206 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RAG Laboratoriemedicin IT etablerades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230206 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Statusrapport från Röntgencheferna gällande fortsatt arbete med förstudien informations och bilddelning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4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2172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1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Ingår inte i något specifikt insatsområde för NPO MD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Stöd till RAG f</a:t>
                      </a:r>
                      <a:r>
                        <a:rPr lang="fa-IR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ör att uppnå en tillgänglig och jämlik och patientsäker diagnostik </a:t>
                      </a:r>
                    </a:p>
                    <a:p>
                      <a:pPr marL="0" algn="l" defTabSz="1219170" rtl="0" eaLnBrk="1" latinLnBrk="0" hangingPunct="1"/>
                      <a:endParaRPr lang="sv-SE" sz="1200" b="0" i="0" kern="1200" spc="-21" baseline="0" dirty="0">
                        <a:solidFill>
                          <a:srgbClr val="333333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kern="1200" spc="-57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Verka för att, tillsammans med RSL och Regionala vårdkompetensrådet,  </a:t>
                      </a:r>
                      <a:r>
                        <a:rPr lang="sv-SE" sz="1200" b="1" i="0" kern="1200" spc="-57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etablera gemensamma anställningar och samrekryteringar inom kritiska områden med specialistkompetensbrist</a:t>
                      </a:r>
                      <a:r>
                        <a:rPr lang="sv-SE" sz="1200" b="0" i="0" kern="1200" spc="-57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1" i="0" kern="1200" spc="-57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Tidplan:</a:t>
                      </a:r>
                      <a:br>
                        <a:rPr lang="sv-SE" sz="1200" b="1" i="0" kern="1200" spc="-57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sv-SE" sz="1200" b="0" i="0" kern="1200" spc="-57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Under 2023 fortsätter det redan påbörjade arbetet (se resultat 2021-2022)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Handlingsplanens delaktiviteter och resultat följs upp vid samtliga RPO-möten samt</a:t>
                      </a:r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vid 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årets två inplanerade dialogforum med RAG-ordförande (april och okt).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230206 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Statusrapport från 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Labchefsrepresentanter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– 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elablera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Nätverk med HR representanter SÖSR ?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4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2172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1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Ingår inte i något specifikt insatsområde för NPO MD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sv-SE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Stöd till RAG för att erbjuda diagnostik, behandling </a:t>
                      </a:r>
                    </a:p>
                    <a:p>
                      <a:pPr marL="0" algn="l" defTabSz="1219170" rtl="0" eaLnBrk="1" latinLnBrk="0" hangingPunct="1"/>
                      <a:r>
                        <a:rPr lang="sv-SE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och uppföljning enligt bästa kunskap i varje möte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a-IR" sz="1200" b="1" i="0" kern="1200" spc="-57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Stärka kopplingen mellan RPO och RAG </a:t>
                      </a:r>
                      <a:r>
                        <a:rPr lang="sv-SE" sz="1200" b="1" i="0" kern="1200" spc="-57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fa-IR" sz="1200" b="1" i="0" kern="1200" spc="-57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ill NPO och NAG </a:t>
                      </a:r>
                      <a:r>
                        <a:rPr lang="fa-IR" sz="1200" b="0" i="0" kern="1200" spc="-57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inom medicinsk diagnostik</a:t>
                      </a:r>
                      <a:r>
                        <a:rPr lang="sv-SE" sz="1200" b="0" i="0" kern="1200" spc="-57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0" algn="l" defTabSz="1219170" rtl="0" eaLnBrk="1" latinLnBrk="0" hangingPunct="1">
                        <a:lnSpc>
                          <a:spcPts val="1439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sv-SE" sz="1200" b="1" i="0" kern="1200" spc="-57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Tidplan:</a:t>
                      </a:r>
                      <a:br>
                        <a:rPr lang="sv-SE" sz="1200" b="0" i="0" kern="1200" spc="-57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sv-SE" sz="1200" b="0" i="0" kern="1200" spc="-57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Under 2023 kommer RPO MD fortsatt arbeta för att nominera sakkunniga från SÖSR till NPO och NAG. </a:t>
                      </a:r>
                      <a:endParaRPr lang="fa-IR" sz="1200" b="0" i="0" kern="1200" spc="-57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Handlingsplanens delaktiviteter och resultat gällande nomineringsprocesser samt statusrapporter från NPO-representant följs upp vid samtliga RPO-möten samt</a:t>
                      </a:r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vid 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årets två inplanerade dialogforum med RAG-ordförande (april och okt). </a:t>
                      </a:r>
                      <a:r>
                        <a:rPr lang="sv-SE" sz="1200" b="1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230206  Ny NPO MD representant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4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573980"/>
                  </a:ext>
                </a:extLst>
              </a:tr>
            </a:tbl>
          </a:graphicData>
        </a:graphic>
      </p:graphicFrame>
      <p:sp>
        <p:nvSpPr>
          <p:cNvPr id="3" name="Freeform 153">
            <a:extLst>
              <a:ext uri="{FF2B5EF4-FFF2-40B4-BE49-F238E27FC236}">
                <a16:creationId xmlns:a16="http://schemas.microsoft.com/office/drawing/2014/main" id="{385C691A-9B35-4280-8494-8093EA4DB6AD}"/>
              </a:ext>
            </a:extLst>
          </p:cNvPr>
          <p:cNvSpPr/>
          <p:nvPr/>
        </p:nvSpPr>
        <p:spPr>
          <a:xfrm>
            <a:off x="11643742" y="4900856"/>
            <a:ext cx="294133" cy="288036"/>
          </a:xfrm>
          <a:custGeom>
            <a:avLst/>
            <a:gdLst/>
            <a:ahLst/>
            <a:cxnLst/>
            <a:rect l="0" t="0" r="0" b="0"/>
            <a:pathLst>
              <a:path w="294133" h="288036">
                <a:moveTo>
                  <a:pt x="0" y="144018"/>
                </a:moveTo>
                <a:cubicBezTo>
                  <a:pt x="0" y="64516"/>
                  <a:pt x="65786" y="0"/>
                  <a:pt x="147067" y="0"/>
                </a:cubicBezTo>
                <a:cubicBezTo>
                  <a:pt x="228347" y="0"/>
                  <a:pt x="294133" y="64516"/>
                  <a:pt x="294133" y="144018"/>
                </a:cubicBezTo>
                <a:cubicBezTo>
                  <a:pt x="294133" y="223519"/>
                  <a:pt x="228347" y="288036"/>
                  <a:pt x="147067" y="288036"/>
                </a:cubicBezTo>
                <a:cubicBezTo>
                  <a:pt x="65786" y="288036"/>
                  <a:pt x="0" y="223519"/>
                  <a:pt x="0" y="144018"/>
                </a:cubicBezTo>
                <a:close/>
                <a:moveTo>
                  <a:pt x="-2792730" y="4462271"/>
                </a:moveTo>
              </a:path>
            </a:pathLst>
          </a:cu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Freeform 153">
            <a:extLst>
              <a:ext uri="{FF2B5EF4-FFF2-40B4-BE49-F238E27FC236}">
                <a16:creationId xmlns:a16="http://schemas.microsoft.com/office/drawing/2014/main" id="{08A3E91F-3E8D-469E-89BC-27C3B748EEE3}"/>
              </a:ext>
            </a:extLst>
          </p:cNvPr>
          <p:cNvSpPr/>
          <p:nvPr/>
        </p:nvSpPr>
        <p:spPr>
          <a:xfrm>
            <a:off x="11559832" y="2699049"/>
            <a:ext cx="294133" cy="288036"/>
          </a:xfrm>
          <a:custGeom>
            <a:avLst/>
            <a:gdLst/>
            <a:ahLst/>
            <a:cxnLst/>
            <a:rect l="0" t="0" r="0" b="0"/>
            <a:pathLst>
              <a:path w="294133" h="288036">
                <a:moveTo>
                  <a:pt x="0" y="144018"/>
                </a:moveTo>
                <a:cubicBezTo>
                  <a:pt x="0" y="64516"/>
                  <a:pt x="65786" y="0"/>
                  <a:pt x="147067" y="0"/>
                </a:cubicBezTo>
                <a:cubicBezTo>
                  <a:pt x="228347" y="0"/>
                  <a:pt x="294133" y="64516"/>
                  <a:pt x="294133" y="144018"/>
                </a:cubicBezTo>
                <a:cubicBezTo>
                  <a:pt x="294133" y="223519"/>
                  <a:pt x="228347" y="288036"/>
                  <a:pt x="147067" y="288036"/>
                </a:cubicBezTo>
                <a:cubicBezTo>
                  <a:pt x="65786" y="288036"/>
                  <a:pt x="0" y="223519"/>
                  <a:pt x="0" y="144018"/>
                </a:cubicBezTo>
                <a:close/>
                <a:moveTo>
                  <a:pt x="-2792730" y="4462271"/>
                </a:moveTo>
              </a:path>
            </a:pathLst>
          </a:cu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Freeform 153">
            <a:extLst>
              <a:ext uri="{FF2B5EF4-FFF2-40B4-BE49-F238E27FC236}">
                <a16:creationId xmlns:a16="http://schemas.microsoft.com/office/drawing/2014/main" id="{4BF02000-E396-4F59-B67A-79A85D8C8A58}"/>
              </a:ext>
            </a:extLst>
          </p:cNvPr>
          <p:cNvSpPr/>
          <p:nvPr/>
        </p:nvSpPr>
        <p:spPr>
          <a:xfrm>
            <a:off x="11559832" y="1092191"/>
            <a:ext cx="294133" cy="288036"/>
          </a:xfrm>
          <a:custGeom>
            <a:avLst/>
            <a:gdLst/>
            <a:ahLst/>
            <a:cxnLst/>
            <a:rect l="0" t="0" r="0" b="0"/>
            <a:pathLst>
              <a:path w="294133" h="288036">
                <a:moveTo>
                  <a:pt x="0" y="144018"/>
                </a:moveTo>
                <a:cubicBezTo>
                  <a:pt x="0" y="64516"/>
                  <a:pt x="65786" y="0"/>
                  <a:pt x="147067" y="0"/>
                </a:cubicBezTo>
                <a:cubicBezTo>
                  <a:pt x="228347" y="0"/>
                  <a:pt x="294133" y="64516"/>
                  <a:pt x="294133" y="144018"/>
                </a:cubicBezTo>
                <a:cubicBezTo>
                  <a:pt x="294133" y="223519"/>
                  <a:pt x="228347" y="288036"/>
                  <a:pt x="147067" y="288036"/>
                </a:cubicBezTo>
                <a:cubicBezTo>
                  <a:pt x="65786" y="288036"/>
                  <a:pt x="0" y="223519"/>
                  <a:pt x="0" y="144018"/>
                </a:cubicBezTo>
                <a:close/>
                <a:moveTo>
                  <a:pt x="-2792730" y="4462271"/>
                </a:moveTo>
              </a:path>
            </a:pathLst>
          </a:cu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Freeform 153">
            <a:extLst>
              <a:ext uri="{FF2B5EF4-FFF2-40B4-BE49-F238E27FC236}">
                <a16:creationId xmlns:a16="http://schemas.microsoft.com/office/drawing/2014/main" id="{6B4DAFED-D000-4E7B-AAFE-1631B5715292}"/>
              </a:ext>
            </a:extLst>
          </p:cNvPr>
          <p:cNvSpPr/>
          <p:nvPr/>
        </p:nvSpPr>
        <p:spPr>
          <a:xfrm>
            <a:off x="11643743" y="5895240"/>
            <a:ext cx="294133" cy="288036"/>
          </a:xfrm>
          <a:custGeom>
            <a:avLst/>
            <a:gdLst/>
            <a:ahLst/>
            <a:cxnLst/>
            <a:rect l="0" t="0" r="0" b="0"/>
            <a:pathLst>
              <a:path w="294133" h="288036">
                <a:moveTo>
                  <a:pt x="0" y="144018"/>
                </a:moveTo>
                <a:cubicBezTo>
                  <a:pt x="0" y="64516"/>
                  <a:pt x="65786" y="0"/>
                  <a:pt x="147067" y="0"/>
                </a:cubicBezTo>
                <a:cubicBezTo>
                  <a:pt x="228347" y="0"/>
                  <a:pt x="294133" y="64516"/>
                  <a:pt x="294133" y="144018"/>
                </a:cubicBezTo>
                <a:cubicBezTo>
                  <a:pt x="294133" y="223519"/>
                  <a:pt x="228347" y="288036"/>
                  <a:pt x="147067" y="288036"/>
                </a:cubicBezTo>
                <a:cubicBezTo>
                  <a:pt x="65786" y="288036"/>
                  <a:pt x="0" y="223519"/>
                  <a:pt x="0" y="144018"/>
                </a:cubicBezTo>
                <a:close/>
                <a:moveTo>
                  <a:pt x="-2792730" y="4462271"/>
                </a:moveTo>
              </a:path>
            </a:pathLst>
          </a:cu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6414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733698"/>
              </p:ext>
            </p:extLst>
          </p:nvPr>
        </p:nvGraphicFramePr>
        <p:xfrm>
          <a:off x="0" y="1"/>
          <a:ext cx="12191999" cy="62772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3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4350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998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 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9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Diagnostisk cancergenomik</a:t>
                      </a:r>
                    </a:p>
                    <a:p>
                      <a:pPr marL="0" algn="l" defTabSz="1219170" rtl="0" eaLnBrk="1" latinLnBrk="0" hangingPunct="1"/>
                      <a:endParaRPr lang="sv-SE" sz="1200" b="1" i="0" kern="1200" spc="-21" baseline="0" dirty="0">
                        <a:solidFill>
                          <a:srgbClr val="333333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fa-IR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ör att uppnå en tillgänglig och jämlik och patientsäker diagnostik </a:t>
                      </a:r>
                      <a:endParaRPr lang="sv-SE" sz="1200" b="0" i="0" kern="1200" spc="-21" baseline="0" dirty="0">
                        <a:solidFill>
                          <a:srgbClr val="333333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RPO MD nominerade flertalet kompetensprofiler till att ingå i NAG för Diagnostisk Cancer diagnostik 2021  SÖSR tilldelades ordf. posten och ytterligare en roll från RÖ tillsattes från oss.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RPO Cancer nominerade dessutom ordinarie ledamot från RPO MD (RKL) att ingå som sakkunnig i NAG.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Arbetet följdes upp på ordinarie RPO-möten under och slutrapport redovisades för samtliga deltagare i RPO och berörda RAG under våren 2022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>
                        <a:latin typeface="+mj-lt"/>
                      </a:endParaRPr>
                    </a:p>
                    <a:p>
                      <a:pPr algn="ctr"/>
                      <a:endParaRPr lang="sv-SE" sz="1600" dirty="0">
                        <a:latin typeface="+mj-lt"/>
                      </a:endParaRPr>
                    </a:p>
                    <a:p>
                      <a:pPr algn="ctr"/>
                      <a:r>
                        <a:rPr lang="sv-SE" sz="1600" i="1" dirty="0">
                          <a:solidFill>
                            <a:srgbClr val="00B050"/>
                          </a:solidFill>
                          <a:latin typeface="+mj-lt"/>
                        </a:rPr>
                        <a:t>Klar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9652"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sv-SE" sz="1200" b="1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Upphandling av remittentstöd för radiologiska och nuklearmedicinska undersökningar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sv-SE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fa-IR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ör att uppnå en tillgänglig och jämlik och patientsäker diagnostik </a:t>
                      </a:r>
                      <a:endParaRPr lang="sv-SE" sz="1200" b="0" i="0" kern="1200" spc="-21" baseline="0" dirty="0">
                        <a:solidFill>
                          <a:srgbClr val="333333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sv-SE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RPO MD nominerade representant från radiologi (RJL) att ingå i NAG för genomförande av förstudien för införande av ett nationellt och centralt beslutstöd till remittenter.</a:t>
                      </a:r>
                    </a:p>
                    <a:p>
                      <a:pPr marL="0" algn="l" defTabSz="1219170" rtl="0" eaLnBrk="1" latinLnBrk="0" hangingPunct="1"/>
                      <a:r>
                        <a:rPr lang="sv-SE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Beslut är under 2022 taget för att  genomföra en nationell upphandling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sv-SE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Arbetet med framtagandet av förstudien följdes upp under ordinarie RPO-möten</a:t>
                      </a:r>
                    </a:p>
                    <a:p>
                      <a:pPr marL="0" algn="l" defTabSz="1219170" rtl="0" eaLnBrk="1" latinLnBrk="0" hangingPunct="1"/>
                      <a:r>
                        <a:rPr lang="sv-SE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Inför 2023 bevakas pågående upphandlingsarbete </a:t>
                      </a:r>
                    </a:p>
                    <a:p>
                      <a:pPr marL="0" algn="l" defTabSz="1219170" rtl="0" eaLnBrk="1" latinLnBrk="0" hangingPunct="1"/>
                      <a:r>
                        <a:rPr lang="sv-SE" sz="1200" b="1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230206 </a:t>
                      </a:r>
                      <a:r>
                        <a:rPr lang="sv-SE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Intresseanmälan till Inera ute på remiss till samtliga regioner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278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Blodanvändning</a:t>
                      </a:r>
                    </a:p>
                    <a:p>
                      <a:pPr marL="0" algn="l" defTabSz="1219170" rtl="0" eaLnBrk="1" latinLnBrk="0" hangingPunct="1"/>
                      <a:endParaRPr lang="sv-SE" sz="1200" b="1" i="0" kern="1200" spc="-21" baseline="0" dirty="0">
                        <a:solidFill>
                          <a:srgbClr val="333333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1219170" rtl="0" eaLnBrk="1" latinLnBrk="0" hangingPunct="1"/>
                      <a:r>
                        <a:rPr lang="sv-SE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fa-IR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ör att uppnå en tillgänglig och jämlik och patientsäker diagnostik </a:t>
                      </a:r>
                      <a:endParaRPr lang="sv-SE" sz="1200" b="0" i="0" kern="1200" spc="-21" baseline="0" dirty="0">
                        <a:solidFill>
                          <a:srgbClr val="333333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RPO MD nominerade representant från RKL och RJL att ingå i NAG. Processen är inte klar ännu </a:t>
                      </a:r>
                      <a:endParaRPr lang="sv-SE" sz="1200" b="0" i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Nomineringsprocess och arbetet följs upp på ordinarie RPO-möten under 2023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9392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200" b="1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Digital patologi</a:t>
                      </a:r>
                    </a:p>
                    <a:p>
                      <a:pPr marL="0" indent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endParaRPr lang="sv-SE" sz="1200" b="1" i="0" kern="1200" spc="-21" baseline="0" dirty="0">
                        <a:solidFill>
                          <a:srgbClr val="333333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sv-SE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fa-IR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ör att uppnå en tillgänglig och jämlik och patientsäker diagnostik </a:t>
                      </a:r>
                      <a:endParaRPr lang="sv-SE" sz="1200" b="0" i="0" kern="1200" spc="-21" baseline="0" dirty="0">
                        <a:solidFill>
                          <a:srgbClr val="333333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kern="1200" spc="-21" baseline="0" dirty="0">
                          <a:solidFill>
                            <a:srgbClr val="333333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RPO MD nominerade flertalet kompetensprofiler till att ingå i NAG för Digital Patologi. SÖSR tilldelades ordf. posten och ytterligare en roll (BMA) från RÖ tillsattes.</a:t>
                      </a:r>
                      <a:endParaRPr lang="sv-SE" sz="1200" b="0" i="0" dirty="0">
                        <a:solidFill>
                          <a:srgbClr val="393939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dirty="0">
                          <a:solidFill>
                            <a:srgbClr val="39393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Arbetet kommer följas upp på ordinarie RPO-möten och inom RAG Patologi under 2023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0" dirty="0">
                        <a:solidFill>
                          <a:srgbClr val="393939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dirty="0">
                          <a:solidFill>
                            <a:srgbClr val="39393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Ytterligare en delaktivitet som kommer följas upp är ett uppdrag från RSL gällande patologisamverkan kommer följas upp av RPO. 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1" i="0" dirty="0">
                          <a:solidFill>
                            <a:srgbClr val="39393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230206 </a:t>
                      </a:r>
                      <a:r>
                        <a:rPr lang="sv-SE" sz="1200" b="0" i="0" dirty="0">
                          <a:solidFill>
                            <a:srgbClr val="39393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Lägesrapport om pågående </a:t>
                      </a:r>
                      <a:r>
                        <a:rPr lang="sv-SE" sz="1200" b="0" i="0" dirty="0" err="1">
                          <a:solidFill>
                            <a:srgbClr val="39393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projektarb</a:t>
                      </a:r>
                      <a:r>
                        <a:rPr lang="sv-SE" sz="1200" b="0" i="0" dirty="0">
                          <a:solidFill>
                            <a:srgbClr val="393939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samt strategi kring ersättningsmodeller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Freeform 153">
            <a:extLst>
              <a:ext uri="{FF2B5EF4-FFF2-40B4-BE49-F238E27FC236}">
                <a16:creationId xmlns:a16="http://schemas.microsoft.com/office/drawing/2014/main" id="{A3D30A83-86C4-4BFD-A181-F6549427F420}"/>
              </a:ext>
            </a:extLst>
          </p:cNvPr>
          <p:cNvSpPr/>
          <p:nvPr/>
        </p:nvSpPr>
        <p:spPr>
          <a:xfrm>
            <a:off x="11533199" y="2512618"/>
            <a:ext cx="294133" cy="288036"/>
          </a:xfrm>
          <a:custGeom>
            <a:avLst/>
            <a:gdLst/>
            <a:ahLst/>
            <a:cxnLst/>
            <a:rect l="0" t="0" r="0" b="0"/>
            <a:pathLst>
              <a:path w="294133" h="288036">
                <a:moveTo>
                  <a:pt x="0" y="144018"/>
                </a:moveTo>
                <a:cubicBezTo>
                  <a:pt x="0" y="64516"/>
                  <a:pt x="65786" y="0"/>
                  <a:pt x="147067" y="0"/>
                </a:cubicBezTo>
                <a:cubicBezTo>
                  <a:pt x="228347" y="0"/>
                  <a:pt x="294133" y="64516"/>
                  <a:pt x="294133" y="144018"/>
                </a:cubicBezTo>
                <a:cubicBezTo>
                  <a:pt x="294133" y="223519"/>
                  <a:pt x="228347" y="288036"/>
                  <a:pt x="147067" y="288036"/>
                </a:cubicBezTo>
                <a:cubicBezTo>
                  <a:pt x="65786" y="288036"/>
                  <a:pt x="0" y="223519"/>
                  <a:pt x="0" y="144018"/>
                </a:cubicBezTo>
                <a:close/>
                <a:moveTo>
                  <a:pt x="-2792730" y="4462271"/>
                </a:moveTo>
              </a:path>
            </a:pathLst>
          </a:cu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Freeform 153">
            <a:extLst>
              <a:ext uri="{FF2B5EF4-FFF2-40B4-BE49-F238E27FC236}">
                <a16:creationId xmlns:a16="http://schemas.microsoft.com/office/drawing/2014/main" id="{B7145F19-CFCF-4929-8A50-C83DA5B037E3}"/>
              </a:ext>
            </a:extLst>
          </p:cNvPr>
          <p:cNvSpPr/>
          <p:nvPr/>
        </p:nvSpPr>
        <p:spPr>
          <a:xfrm>
            <a:off x="11533199" y="3604571"/>
            <a:ext cx="294133" cy="288036"/>
          </a:xfrm>
          <a:custGeom>
            <a:avLst/>
            <a:gdLst/>
            <a:ahLst/>
            <a:cxnLst/>
            <a:rect l="0" t="0" r="0" b="0"/>
            <a:pathLst>
              <a:path w="294133" h="288036">
                <a:moveTo>
                  <a:pt x="0" y="144018"/>
                </a:moveTo>
                <a:cubicBezTo>
                  <a:pt x="0" y="64516"/>
                  <a:pt x="65786" y="0"/>
                  <a:pt x="147067" y="0"/>
                </a:cubicBezTo>
                <a:cubicBezTo>
                  <a:pt x="228347" y="0"/>
                  <a:pt x="294133" y="64516"/>
                  <a:pt x="294133" y="144018"/>
                </a:cubicBezTo>
                <a:cubicBezTo>
                  <a:pt x="294133" y="223519"/>
                  <a:pt x="228347" y="288036"/>
                  <a:pt x="147067" y="288036"/>
                </a:cubicBezTo>
                <a:cubicBezTo>
                  <a:pt x="65786" y="288036"/>
                  <a:pt x="0" y="223519"/>
                  <a:pt x="0" y="144018"/>
                </a:cubicBezTo>
                <a:close/>
                <a:moveTo>
                  <a:pt x="-2792730" y="4462271"/>
                </a:moveTo>
              </a:path>
            </a:pathLst>
          </a:cu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Freeform 153">
            <a:extLst>
              <a:ext uri="{FF2B5EF4-FFF2-40B4-BE49-F238E27FC236}">
                <a16:creationId xmlns:a16="http://schemas.microsoft.com/office/drawing/2014/main" id="{25788199-1C1C-4401-B9A9-D1DEFB0E46B7}"/>
              </a:ext>
            </a:extLst>
          </p:cNvPr>
          <p:cNvSpPr/>
          <p:nvPr/>
        </p:nvSpPr>
        <p:spPr>
          <a:xfrm>
            <a:off x="11533199" y="4696524"/>
            <a:ext cx="294133" cy="288036"/>
          </a:xfrm>
          <a:custGeom>
            <a:avLst/>
            <a:gdLst/>
            <a:ahLst/>
            <a:cxnLst/>
            <a:rect l="0" t="0" r="0" b="0"/>
            <a:pathLst>
              <a:path w="294133" h="288036">
                <a:moveTo>
                  <a:pt x="0" y="144018"/>
                </a:moveTo>
                <a:cubicBezTo>
                  <a:pt x="0" y="64516"/>
                  <a:pt x="65786" y="0"/>
                  <a:pt x="147067" y="0"/>
                </a:cubicBezTo>
                <a:cubicBezTo>
                  <a:pt x="228347" y="0"/>
                  <a:pt x="294133" y="64516"/>
                  <a:pt x="294133" y="144018"/>
                </a:cubicBezTo>
                <a:cubicBezTo>
                  <a:pt x="294133" y="223519"/>
                  <a:pt x="228347" y="288036"/>
                  <a:pt x="147067" y="288036"/>
                </a:cubicBezTo>
                <a:cubicBezTo>
                  <a:pt x="65786" y="288036"/>
                  <a:pt x="0" y="223519"/>
                  <a:pt x="0" y="144018"/>
                </a:cubicBezTo>
                <a:close/>
                <a:moveTo>
                  <a:pt x="-2792730" y="4462271"/>
                </a:moveTo>
              </a:path>
            </a:pathLst>
          </a:cu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2710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66CE8D-B958-435E-8F94-2AB6E134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Instruktioner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B14E13-E404-44D3-B4CC-5802DAE15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71734"/>
            <a:ext cx="10972800" cy="3987020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/>
              <a:t>Den översiktliga handlingsplanen är en levande lägesbild som används i dialog för kontinuerlig planering, uppföljning och rapportering.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Nationellt insatsområde: </a:t>
            </a:r>
            <a:r>
              <a:rPr lang="sv-SE" sz="2000" dirty="0"/>
              <a:t>insatsområden från NPO verksamhetsplan. Lämnas tom i de fall RPO/RSG:s prioriterade område inte utgår från nationellt insatsområde</a:t>
            </a:r>
            <a:endParaRPr lang="sv-SE" sz="1467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Prioriterat område och patientlöfte:</a:t>
            </a:r>
            <a:r>
              <a:rPr lang="sv-SE" sz="2000" dirty="0"/>
              <a:t> RPO/RSG:s prioriterade områden kopplade till sjukvårdsregionens patientlöften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Aktiviteter:</a:t>
            </a:r>
            <a:r>
              <a:rPr lang="sv-SE" sz="2000" dirty="0"/>
              <a:t> ange hur det sjukvårdsregionala arbetet bedrivs, tidplan och samverkan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Uppföljning:</a:t>
            </a:r>
            <a:r>
              <a:rPr lang="sv-SE" sz="2000" dirty="0"/>
              <a:t> ange metod, kvalitetsindikatorer, </a:t>
            </a:r>
            <a:r>
              <a:rPr lang="sv-SE" sz="2000" dirty="0" err="1"/>
              <a:t>målvärden</a:t>
            </a:r>
            <a:r>
              <a:rPr lang="sv-SE" sz="2000" dirty="0"/>
              <a:t> och resultat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Status:</a:t>
            </a:r>
            <a:r>
              <a:rPr lang="sv-SE" sz="2000" dirty="0"/>
              <a:t> ange om arbetet går enligt plan (grön), pågår med mindre problem (gul), </a:t>
            </a:r>
            <a:br>
              <a:rPr lang="sv-SE" sz="2000" dirty="0"/>
            </a:br>
            <a:r>
              <a:rPr lang="sv-SE" sz="2000" dirty="0"/>
              <a:t>har allvarliga problem (röd) eller är avslutat (kryssruta)</a:t>
            </a:r>
          </a:p>
          <a:p>
            <a:r>
              <a:rPr lang="sv-SE" sz="2000" dirty="0"/>
              <a:t>Använd sidorna ”Resultat” och ”Utmaningar” för att kommentera resultat, utveckling, behov av samverkan eller ledningsstöd, framgångsfaktorer eller hinder för det sjukvårdsregionala samarbetet.</a:t>
            </a:r>
          </a:p>
          <a:p>
            <a:r>
              <a:rPr lang="sv-SE" sz="2000" dirty="0">
                <a:hlinkClick r:id="rId2"/>
              </a:rPr>
              <a:t>Läs mer om handlingsplan på sjukvårdsregionens webbplats</a:t>
            </a:r>
            <a:endParaRPr lang="sv-SE" sz="2000" dirty="0"/>
          </a:p>
        </p:txBody>
      </p:sp>
      <p:grpSp>
        <p:nvGrpSpPr>
          <p:cNvPr id="8" name="Grupp 7"/>
          <p:cNvGrpSpPr/>
          <p:nvPr/>
        </p:nvGrpSpPr>
        <p:grpSpPr>
          <a:xfrm>
            <a:off x="9871586" y="4626654"/>
            <a:ext cx="1178350" cy="286086"/>
            <a:chOff x="9871586" y="4715666"/>
            <a:chExt cx="1178350" cy="286086"/>
          </a:xfrm>
        </p:grpSpPr>
        <p:pic>
          <p:nvPicPr>
            <p:cNvPr id="4" name="Bildobjekt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1586" y="4716002"/>
              <a:ext cx="285750" cy="285750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2655" y="4716002"/>
              <a:ext cx="285750" cy="285750"/>
            </a:xfrm>
            <a:prstGeom prst="rect">
              <a:avLst/>
            </a:prstGeom>
          </p:spPr>
        </p:pic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66154" y="4716002"/>
              <a:ext cx="285750" cy="285750"/>
            </a:xfrm>
            <a:prstGeom prst="rect">
              <a:avLst/>
            </a:prstGeom>
          </p:spPr>
        </p:pic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5936" y="4715666"/>
              <a:ext cx="254000" cy="2667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6702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834157"/>
              </p:ext>
            </p:extLst>
          </p:nvPr>
        </p:nvGraphicFramePr>
        <p:xfrm>
          <a:off x="57150" y="0"/>
          <a:ext cx="12134849" cy="596402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87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652100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1047749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44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400" dirty="0"/>
                        <a:t>Lämnas tom i de fall RPO/RSG:s prioriterade område inte utgår från nationellt insatsområde</a:t>
                      </a:r>
                      <a:endParaRPr lang="sv-SE" sz="1400" b="1" baseline="0" dirty="0">
                        <a:latin typeface="+mj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RPO:s prioriterade områden kopplade till sjukvårdsregionens patientlöften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Aktiviteter: ange hur det sjukvårdsregionala arbetet bedrivs, tidplan och samverkan 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 dirty="0">
                          <a:latin typeface="+mj-lt"/>
                        </a:rPr>
                        <a:t>Uppföljning: </a:t>
                      </a:r>
                    </a:p>
                    <a:p>
                      <a:r>
                        <a:rPr lang="sv-SE" sz="1600" b="0" dirty="0">
                          <a:latin typeface="+mj-lt"/>
                        </a:rPr>
                        <a:t>ange metod, kvalitetsindikatorer, </a:t>
                      </a:r>
                      <a:r>
                        <a:rPr lang="sv-SE" sz="1600" b="0" dirty="0" err="1">
                          <a:latin typeface="+mj-lt"/>
                        </a:rPr>
                        <a:t>målvärden</a:t>
                      </a:r>
                      <a:r>
                        <a:rPr lang="sv-SE" sz="1600" b="0" dirty="0">
                          <a:latin typeface="+mj-lt"/>
                        </a:rPr>
                        <a:t> </a:t>
                      </a:r>
                    </a:p>
                    <a:p>
                      <a:r>
                        <a:rPr lang="sv-SE" sz="1600" b="0" dirty="0">
                          <a:latin typeface="+mj-lt"/>
                        </a:rPr>
                        <a:t>och resultat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+mj-lt"/>
                        </a:rPr>
                        <a:t>enligt plan (grön),</a:t>
                      </a:r>
                    </a:p>
                    <a:p>
                      <a:endParaRPr lang="sv-SE" sz="1400" dirty="0">
                        <a:latin typeface="+mj-lt"/>
                      </a:endParaRPr>
                    </a:p>
                    <a:p>
                      <a:endParaRPr lang="sv-SE" sz="1400" dirty="0">
                        <a:latin typeface="+mj-lt"/>
                      </a:endParaRPr>
                    </a:p>
                    <a:p>
                      <a:r>
                        <a:rPr lang="sv-SE" sz="1400" dirty="0">
                          <a:latin typeface="+mj-lt"/>
                        </a:rPr>
                        <a:t>pågår med mindre problem (gul), </a:t>
                      </a:r>
                      <a:br>
                        <a:rPr lang="sv-SE" sz="1400" dirty="0">
                          <a:latin typeface="+mj-lt"/>
                        </a:rPr>
                      </a:br>
                      <a:endParaRPr lang="sv-SE" sz="1400" dirty="0">
                        <a:latin typeface="+mj-lt"/>
                      </a:endParaRPr>
                    </a:p>
                    <a:p>
                      <a:endParaRPr lang="sv-SE" sz="1400" dirty="0">
                        <a:latin typeface="+mj-lt"/>
                      </a:endParaRPr>
                    </a:p>
                    <a:p>
                      <a:r>
                        <a:rPr lang="sv-SE" sz="1400" dirty="0">
                          <a:latin typeface="+mj-lt"/>
                        </a:rPr>
                        <a:t>har allvarliga problem (röd) </a:t>
                      </a:r>
                    </a:p>
                    <a:p>
                      <a:endParaRPr lang="sv-SE" sz="1400" dirty="0">
                        <a:latin typeface="+mj-lt"/>
                      </a:endParaRPr>
                    </a:p>
                    <a:p>
                      <a:endParaRPr lang="sv-SE" sz="1400" dirty="0">
                        <a:latin typeface="+mj-lt"/>
                      </a:endParaRPr>
                    </a:p>
                    <a:p>
                      <a:r>
                        <a:rPr lang="sv-SE" sz="1400" dirty="0">
                          <a:latin typeface="+mj-lt"/>
                        </a:rPr>
                        <a:t> är avslutat (kryssruta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7615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4T0CfePk2DeL4EzvGU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w4oRVLjkeb33J03BQTYg"/>
</p:tagLst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1065</Words>
  <Application>Microsoft Office PowerPoint</Application>
  <PresentationFormat>Bredbild</PresentationFormat>
  <Paragraphs>102</Paragraphs>
  <Slides>5</Slides>
  <Notes>3</Notes>
  <HiddenSlides>2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1_Office-tema</vt:lpstr>
      <vt:lpstr>think-cell Slide</vt:lpstr>
      <vt:lpstr> RPO Medicinsk Diagnostik   Översiktlig handlingsplan för 2023  Inför dialog om revision -  RPO MD 6/12 2022  </vt:lpstr>
      <vt:lpstr>PowerPoint-presentation</vt:lpstr>
      <vt:lpstr>PowerPoint-presentation</vt:lpstr>
      <vt:lpstr>Instruktioner</vt:lpstr>
      <vt:lpstr>PowerPoint-presentation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Minich Karlsson</dc:creator>
  <cp:lastModifiedBy>Joelsson Liselotte</cp:lastModifiedBy>
  <cp:revision>120</cp:revision>
  <dcterms:created xsi:type="dcterms:W3CDTF">2020-10-30T06:43:58Z</dcterms:created>
  <dcterms:modified xsi:type="dcterms:W3CDTF">2023-02-01T07:54:42Z</dcterms:modified>
</cp:coreProperties>
</file>