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35" r:id="rId2"/>
  </p:sldIdLst>
  <p:sldSz cx="9144000" cy="5143500" type="screen16x9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B3"/>
    <a:srgbClr val="BC151C"/>
    <a:srgbClr val="EF4044"/>
    <a:srgbClr val="F2CD13"/>
    <a:srgbClr val="B1063A"/>
    <a:srgbClr val="CE1141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250" autoAdjust="0"/>
    <p:restoredTop sz="55678" autoAdjust="0"/>
  </p:normalViewPr>
  <p:slideViewPr>
    <p:cSldViewPr>
      <p:cViewPr varScale="1">
        <p:scale>
          <a:sx n="84" d="100"/>
          <a:sy n="84" d="100"/>
        </p:scale>
        <p:origin x="2040" y="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421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59B960-5E66-4113-B8CC-17A0D5C37366}" type="datetimeFigureOut">
              <a:rPr lang="sv-SE" smtClean="0"/>
              <a:t>2023-02-01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F3291F-9DCB-46ED-BF32-F247FD2AAAA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7735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291F-9DCB-46ED-BF32-F247FD2AAAAB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9162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/>
              <a:t>Klicka här för att fylla i rubrik</a:t>
            </a:r>
          </a:p>
        </p:txBody>
      </p:sp>
    </p:spTree>
    <p:extLst>
      <p:ext uri="{BB962C8B-B14F-4D97-AF65-F5344CB8AC3E}">
        <p14:creationId xmlns:p14="http://schemas.microsoft.com/office/powerpoint/2010/main" val="1158326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foto ba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r>
              <a:rPr lang="sv-SE" dirty="0"/>
              <a:t>Klicka här för att lägg till en </a:t>
            </a:r>
            <a:r>
              <a:rPr lang="sv-SE" dirty="0" err="1"/>
              <a:t>helsidebild</a:t>
            </a:r>
            <a:endParaRPr lang="sv-SE" dirty="0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/>
              <a:t>Klicka här för att fylla i rubrik ovanpå bild</a:t>
            </a:r>
          </a:p>
        </p:txBody>
      </p:sp>
    </p:spTree>
    <p:extLst>
      <p:ext uri="{BB962C8B-B14F-4D97-AF65-F5344CB8AC3E}">
        <p14:creationId xmlns:p14="http://schemas.microsoft.com/office/powerpoint/2010/main" val="3818885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blå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6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fylla i rubrik ovanpå bild</a:t>
            </a:r>
          </a:p>
        </p:txBody>
      </p:sp>
    </p:spTree>
    <p:extLst>
      <p:ext uri="{BB962C8B-B14F-4D97-AF65-F5344CB8AC3E}">
        <p14:creationId xmlns:p14="http://schemas.microsoft.com/office/powerpoint/2010/main" val="941280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röd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fylla i rubrik ovanpå bild</a:t>
            </a:r>
          </a:p>
        </p:txBody>
      </p:sp>
    </p:spTree>
    <p:extLst>
      <p:ext uri="{BB962C8B-B14F-4D97-AF65-F5344CB8AC3E}">
        <p14:creationId xmlns:p14="http://schemas.microsoft.com/office/powerpoint/2010/main" val="2706504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side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idx="1"/>
          </p:nvPr>
        </p:nvSpPr>
        <p:spPr>
          <a:xfrm>
            <a:off x="0" y="2574"/>
            <a:ext cx="9144000" cy="51435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78370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fylla i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457200" y="1707655"/>
            <a:ext cx="8229600" cy="2808311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 dirty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2063731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457200" y="1707653"/>
            <a:ext cx="4038600" cy="27363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4648200" y="1707653"/>
            <a:ext cx="4038600" cy="27363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158002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467544" y="771550"/>
            <a:ext cx="4032448" cy="85725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ändra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457200" y="1707653"/>
            <a:ext cx="4038600" cy="27363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4648200" y="411511"/>
            <a:ext cx="4038600" cy="40324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1216774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67544" y="77155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fylla i rubrik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707655"/>
            <a:ext cx="8229600" cy="28083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dirty="0"/>
              <a:t>Klicka här för att ändra texten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sv-SE" dirty="0"/>
          </a:p>
        </p:txBody>
      </p:sp>
      <p:pic>
        <p:nvPicPr>
          <p:cNvPr id="1027" name="Bildobjekt 5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701841"/>
            <a:ext cx="1032452" cy="2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Bildobjekt 6" descr="Logotyp_Region_Kalmar_län_färg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629825"/>
            <a:ext cx="776843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Bildobjekt 7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2764" y="4701841"/>
            <a:ext cx="1135700" cy="2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sp>
        <p:nvSpPr>
          <p:cNvPr id="9" name="Rectangle 5"/>
          <p:cNvSpPr>
            <a:spLocks noChangeArrowheads="1"/>
          </p:cNvSpPr>
          <p:nvPr userDrawn="1"/>
        </p:nvSpPr>
        <p:spPr bwMode="auto">
          <a:xfrm>
            <a:off x="-180975" y="962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000" b="0" i="0" u="none" strike="noStrike" cap="none" normalizeH="0" baseline="0">
                <a:ln>
                  <a:noFill/>
                </a:ln>
                <a:solidFill>
                  <a:srgbClr val="7F7F7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sv-SE" altLang="sv-S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 userDrawn="1"/>
        </p:nvSpPr>
        <p:spPr bwMode="auto">
          <a:xfrm>
            <a:off x="-180975" y="1504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000" b="0" i="0" u="none" strike="noStrike" cap="none" normalizeH="0" baseline="0">
                <a:ln>
                  <a:noFill/>
                </a:ln>
                <a:solidFill>
                  <a:srgbClr val="7F7F7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sv-SE" altLang="sv-S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436921" y="4773801"/>
            <a:ext cx="175881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sv-SE" sz="1000" dirty="0">
                <a:solidFill>
                  <a:schemeClr val="tx1"/>
                </a:solidFill>
                <a:latin typeface="+mj-lt"/>
              </a:rPr>
              <a:t>Sydöstra sjukvårdsregionen</a:t>
            </a:r>
            <a:endParaRPr lang="sv-SE" sz="11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55508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7" r:id="rId3"/>
    <p:sldLayoutId id="2147483658" r:id="rId4"/>
    <p:sldLayoutId id="2147483655" r:id="rId5"/>
    <p:sldLayoutId id="2147483650" r:id="rId6"/>
    <p:sldLayoutId id="2147483652" r:id="rId7"/>
    <p:sldLayoutId id="2147483659" r:id="rId8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Tx/>
        <a:buNone/>
        <a:tabLst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55576" y="-380578"/>
            <a:ext cx="8229600" cy="1152128"/>
          </a:xfrm>
        </p:spPr>
        <p:txBody>
          <a:bodyPr>
            <a:normAutofit fontScale="90000"/>
          </a:bodyPr>
          <a:lstStyle/>
          <a:p>
            <a:br>
              <a:rPr lang="sv-SE" sz="2700" dirty="0">
                <a:solidFill>
                  <a:srgbClr val="FF0000"/>
                </a:solidFill>
              </a:rPr>
            </a:br>
            <a:r>
              <a:rPr lang="sv-SE" sz="3100" dirty="0"/>
              <a:t>Ansvariga kontaktpersoner till RAG 2023</a:t>
            </a:r>
            <a:br>
              <a:rPr lang="sv-SE" sz="3100" dirty="0"/>
            </a:br>
            <a:r>
              <a:rPr lang="sv-SE" sz="1300" dirty="0"/>
              <a:t>Förutom processtöd Lotta som står i kontakt med RAG</a:t>
            </a:r>
            <a:endParaRPr lang="sv-SE" sz="11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47584" y="1131590"/>
            <a:ext cx="3960440" cy="3786728"/>
          </a:xfrm>
        </p:spPr>
        <p:txBody>
          <a:bodyPr>
            <a:noAutofit/>
          </a:bodyPr>
          <a:lstStyle/>
          <a:p>
            <a:r>
              <a:rPr lang="sv-SE" sz="1800" dirty="0"/>
              <a:t>LAB Chefer </a:t>
            </a:r>
          </a:p>
          <a:p>
            <a:pPr marL="1085850" lvl="1" indent="-342900">
              <a:buFont typeface="+mj-lt"/>
              <a:buAutoNum type="arabicPeriod"/>
            </a:pPr>
            <a:r>
              <a:rPr lang="sv-SE" sz="1400" dirty="0"/>
              <a:t>RAG Patologi (Erik) </a:t>
            </a:r>
          </a:p>
          <a:p>
            <a:pPr marL="1085850" lvl="1" indent="-342900">
              <a:buFont typeface="+mj-lt"/>
              <a:buAutoNum type="arabicPeriod"/>
            </a:pPr>
            <a:r>
              <a:rPr lang="sv-SE" sz="1400" dirty="0"/>
              <a:t>RAG Kemi (Erik)</a:t>
            </a:r>
          </a:p>
          <a:p>
            <a:pPr marL="1085850" lvl="1" indent="-342900">
              <a:buFont typeface="+mj-lt"/>
              <a:buAutoNum type="arabicPeriod"/>
            </a:pPr>
            <a:r>
              <a:rPr lang="sv-SE" sz="1400" dirty="0"/>
              <a:t>RAG Mikrobiologi (Andreas)</a:t>
            </a:r>
          </a:p>
          <a:p>
            <a:pPr marL="1085850" lvl="1" indent="-342900">
              <a:buFont typeface="+mj-lt"/>
              <a:buAutoNum type="arabicPeriod"/>
            </a:pPr>
            <a:r>
              <a:rPr lang="sv-SE" sz="1400" dirty="0"/>
              <a:t>RAG Transfusionsmedicin (Andreas)</a:t>
            </a:r>
          </a:p>
          <a:p>
            <a:pPr marL="1085850" lvl="1" indent="-342900">
              <a:buFont typeface="+mj-lt"/>
              <a:buAutoNum type="arabicPeriod"/>
            </a:pPr>
            <a:r>
              <a:rPr lang="sv-SE" sz="1400" dirty="0"/>
              <a:t>RAG Immunologi (Andreas)</a:t>
            </a:r>
          </a:p>
          <a:p>
            <a:pPr marL="1085850" lvl="1" indent="-342900">
              <a:buFont typeface="+mj-lt"/>
              <a:buAutoNum type="arabicPeriod"/>
            </a:pPr>
            <a:r>
              <a:rPr lang="sv-SE" sz="1400" dirty="0"/>
              <a:t>RAG Molekylärdiagnostik (Fredrik)</a:t>
            </a:r>
          </a:p>
          <a:p>
            <a:pPr marL="1085850" lvl="1" indent="-342900">
              <a:buFont typeface="+mj-lt"/>
              <a:buAutoNum type="arabicPeriod"/>
            </a:pPr>
            <a:r>
              <a:rPr lang="sv-SE" sz="1400" dirty="0"/>
              <a:t>RAG Klinisk genetik (Fredrik)</a:t>
            </a:r>
          </a:p>
          <a:p>
            <a:pPr marL="1085850" lvl="1" indent="-342900">
              <a:buFont typeface="+mj-lt"/>
              <a:buAutoNum type="arabicPeriod"/>
            </a:pPr>
            <a:r>
              <a:rPr lang="sv-SE" sz="1400" dirty="0"/>
              <a:t>RAG Laboratoriemedicin IT (Andreas )  </a:t>
            </a:r>
            <a:r>
              <a:rPr lang="sv-SE" sz="1800" dirty="0"/>
              <a:t> </a:t>
            </a:r>
          </a:p>
        </p:txBody>
      </p:sp>
      <p:sp>
        <p:nvSpPr>
          <p:cNvPr id="4" name="Platshållare för innehåll 2">
            <a:extLst>
              <a:ext uri="{FF2B5EF4-FFF2-40B4-BE49-F238E27FC236}">
                <a16:creationId xmlns:a16="http://schemas.microsoft.com/office/drawing/2014/main" id="{3F82CC5B-E1DE-42AC-A1F1-A7B8EBF6A71A}"/>
              </a:ext>
            </a:extLst>
          </p:cNvPr>
          <p:cNvSpPr txBox="1">
            <a:spLocks/>
          </p:cNvSpPr>
          <p:nvPr/>
        </p:nvSpPr>
        <p:spPr>
          <a:xfrm>
            <a:off x="4716016" y="731570"/>
            <a:ext cx="3816424" cy="37867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sz="1800" dirty="0"/>
          </a:p>
          <a:p>
            <a:r>
              <a:rPr lang="sv-SE" sz="1800" dirty="0"/>
              <a:t>Röntgenchefer </a:t>
            </a:r>
          </a:p>
          <a:p>
            <a:pPr marL="1085850" lvl="1" indent="-342900">
              <a:buFont typeface="+mj-lt"/>
              <a:buAutoNum type="arabicPeriod"/>
            </a:pPr>
            <a:r>
              <a:rPr lang="sv-SE" sz="1400" dirty="0"/>
              <a:t>RAG Nuklearmedicin (Johan B) </a:t>
            </a:r>
          </a:p>
          <a:p>
            <a:pPr marL="1085850" lvl="1" indent="-342900">
              <a:buFont typeface="+mj-lt"/>
              <a:buAutoNum type="arabicPeriod"/>
            </a:pPr>
            <a:r>
              <a:rPr lang="sv-SE" sz="1400" dirty="0"/>
              <a:t>RAG Radiologi vid etablering 2023</a:t>
            </a:r>
          </a:p>
          <a:p>
            <a:pPr marL="1485900" lvl="2" indent="-342900">
              <a:buFont typeface="+mj-lt"/>
              <a:buAutoNum type="arabicPeriod"/>
            </a:pPr>
            <a:r>
              <a:rPr lang="sv-SE" sz="1000" dirty="0"/>
              <a:t>Gastro</a:t>
            </a:r>
          </a:p>
          <a:p>
            <a:pPr marL="1485900" lvl="2" indent="-342900">
              <a:buFont typeface="+mj-lt"/>
              <a:buAutoNum type="arabicPeriod"/>
            </a:pPr>
            <a:r>
              <a:rPr lang="sv-SE" sz="1000" dirty="0"/>
              <a:t>Thorax</a:t>
            </a:r>
          </a:p>
          <a:p>
            <a:pPr marL="1485900" lvl="2" indent="-342900">
              <a:buFont typeface="+mj-lt"/>
              <a:buAutoNum type="arabicPeriod"/>
            </a:pPr>
            <a:r>
              <a:rPr lang="sv-SE" sz="1000" dirty="0"/>
              <a:t>Neuro </a:t>
            </a:r>
          </a:p>
          <a:p>
            <a:pPr marL="1485900" lvl="2" indent="-342900">
              <a:buFont typeface="+mj-lt"/>
              <a:buAutoNum type="arabicPeriod"/>
            </a:pPr>
            <a:r>
              <a:rPr lang="sv-SE" sz="1000" dirty="0"/>
              <a:t>Skelett </a:t>
            </a:r>
          </a:p>
          <a:p>
            <a:pPr marL="1485900" lvl="2" indent="-342900">
              <a:buFont typeface="+mj-lt"/>
              <a:buAutoNum type="arabicPeriod"/>
            </a:pPr>
            <a:r>
              <a:rPr lang="sv-SE" sz="1000" dirty="0"/>
              <a:t>(</a:t>
            </a:r>
            <a:r>
              <a:rPr lang="sv-SE" sz="1000" dirty="0" err="1"/>
              <a:t>Mammo</a:t>
            </a:r>
            <a:r>
              <a:rPr lang="sv-SE" sz="1000" dirty="0"/>
              <a:t> Barn ) </a:t>
            </a:r>
          </a:p>
          <a:p>
            <a:pPr marL="1085850" lvl="1" indent="-342900">
              <a:buFont typeface="+mj-lt"/>
              <a:buAutoNum type="arabicPeriod"/>
            </a:pPr>
            <a:r>
              <a:rPr lang="sv-SE" sz="1400" dirty="0"/>
              <a:t>MT - IT ?</a:t>
            </a:r>
          </a:p>
        </p:txBody>
      </p:sp>
    </p:spTree>
    <p:extLst>
      <p:ext uri="{BB962C8B-B14F-4D97-AF65-F5344CB8AC3E}">
        <p14:creationId xmlns:p14="http://schemas.microsoft.com/office/powerpoint/2010/main" val="4201420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Anpassat 7">
      <a:dk1>
        <a:srgbClr val="363636"/>
      </a:dk1>
      <a:lt1>
        <a:srgbClr val="FFFFFF"/>
      </a:lt1>
      <a:dk2>
        <a:srgbClr val="0066B3"/>
      </a:dk2>
      <a:lt2>
        <a:srgbClr val="EF4044"/>
      </a:lt2>
      <a:accent1>
        <a:srgbClr val="0066B3"/>
      </a:accent1>
      <a:accent2>
        <a:srgbClr val="BC151C"/>
      </a:accent2>
      <a:accent3>
        <a:srgbClr val="EF4044"/>
      </a:accent3>
      <a:accent4>
        <a:srgbClr val="F2CF68"/>
      </a:accent4>
      <a:accent5>
        <a:srgbClr val="F2CD13"/>
      </a:accent5>
      <a:accent6>
        <a:srgbClr val="BFBFBF"/>
      </a:accent6>
      <a:hlink>
        <a:srgbClr val="0066B3"/>
      </a:hlink>
      <a:folHlink>
        <a:srgbClr val="0066B3"/>
      </a:folHlink>
    </a:clrScheme>
    <a:fontScheme name="Office - klassiskt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3585</TotalTime>
  <Words>85</Words>
  <Application>Microsoft Office PowerPoint</Application>
  <PresentationFormat>Bildspel på skärmen (16:9)</PresentationFormat>
  <Paragraphs>21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Office-tema</vt:lpstr>
      <vt:lpstr> Ansvariga kontaktpersoner till RAG 2023 Förutom processtöd Lotta som står i kontakt med RAG</vt:lpstr>
    </vt:vector>
  </TitlesOfParts>
  <Company>Region Jönköpings län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Thålin Conny</dc:creator>
  <cp:lastModifiedBy>Joelsson Liselotte</cp:lastModifiedBy>
  <cp:revision>141</cp:revision>
  <dcterms:created xsi:type="dcterms:W3CDTF">2018-10-12T09:18:07Z</dcterms:created>
  <dcterms:modified xsi:type="dcterms:W3CDTF">2023-02-01T07:58:25Z</dcterms:modified>
</cp:coreProperties>
</file>