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2" r:id="rId4"/>
    <p:sldId id="264" r:id="rId5"/>
    <p:sldId id="266" r:id="rId6"/>
    <p:sldId id="263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122E"/>
    <a:srgbClr val="9D1E52"/>
    <a:srgbClr val="FB575C"/>
    <a:srgbClr val="D47800"/>
    <a:srgbClr val="092D59"/>
    <a:srgbClr val="4D648A"/>
    <a:srgbClr val="2A6C81"/>
    <a:srgbClr val="BCC811"/>
    <a:srgbClr val="817D0F"/>
    <a:srgbClr val="92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82" autoAdjust="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75B5A-92B9-47FF-A2D1-2F427CE8621F}" type="datetimeFigureOut">
              <a:rPr lang="sv-SE" smtClean="0"/>
              <a:t>2022-10-08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2C18E-FFDE-4FE8-899C-3752EC025F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74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C18E-FFDE-4FE8-899C-3752EC025FA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281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C18E-FFDE-4FE8-899C-3752EC025FA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21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2C18E-FFDE-4FE8-899C-3752EC025FA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16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0675251-06CE-4002-B24A-928F518605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05 oktober 2022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134C841-7519-4BD3-92C9-F192E3D04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09" y="4659923"/>
            <a:ext cx="9475565" cy="785446"/>
          </a:xfrm>
        </p:spPr>
        <p:txBody>
          <a:bodyPr/>
          <a:lstStyle/>
          <a:p>
            <a:r>
              <a:rPr lang="sv-SE" dirty="0" smtClean="0"/>
              <a:t>Erfarenheter från samverkan inom SÖSR</a:t>
            </a:r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8AEC257-7E49-439C-86A2-CF67FC7688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RAG Kemi delar med sig</a:t>
            </a:r>
            <a:endParaRPr lang="sv-SE" dirty="0"/>
          </a:p>
        </p:txBody>
      </p:sp>
      <p:pic>
        <p:nvPicPr>
          <p:cNvPr id="1026" name="Picture 2" descr="Nelson_Garden_How to Grow Cornflower_Image5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0" b="2218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9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073CFA-AD35-4BEF-9543-901369F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började med </a:t>
            </a:r>
            <a:r>
              <a:rPr lang="sv-SE" smtClean="0"/>
              <a:t>trevande försök, </a:t>
            </a:r>
            <a:r>
              <a:rPr lang="sv-SE" dirty="0" smtClean="0"/>
              <a:t>men -</a:t>
            </a:r>
            <a:br>
              <a:rPr lang="sv-SE" dirty="0" smtClean="0"/>
            </a:br>
            <a:r>
              <a:rPr lang="sv-SE" dirty="0" smtClean="0"/>
              <a:t>	</a:t>
            </a:r>
            <a:r>
              <a:rPr lang="sv-SE" sz="2000" dirty="0" smtClean="0"/>
              <a:t>Ambition och verklighet är inte alltid förenliga</a:t>
            </a:r>
            <a:endParaRPr lang="sv-SE" sz="20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462241" cy="4067175"/>
          </a:xfrm>
        </p:spPr>
        <p:txBody>
          <a:bodyPr/>
          <a:lstStyle/>
          <a:p>
            <a:r>
              <a:rPr lang="sv-SE" dirty="0" smtClean="0"/>
              <a:t>Vi siktade på en gemensam provhandbok med provtagningsanvisningar </a:t>
            </a:r>
            <a:r>
              <a:rPr lang="sv-SE" dirty="0" smtClean="0"/>
              <a:t>                       där </a:t>
            </a:r>
            <a:r>
              <a:rPr lang="sv-SE" dirty="0" smtClean="0"/>
              <a:t>det var lätt att se var analyserna utfördes och med vilken </a:t>
            </a:r>
            <a:r>
              <a:rPr lang="sv-SE" dirty="0" err="1" smtClean="0"/>
              <a:t>mätprincip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Problem på vägen pga. olika huvudmän</a:t>
            </a:r>
          </a:p>
          <a:p>
            <a:pPr lvl="1"/>
            <a:r>
              <a:rPr lang="sv-SE" dirty="0" smtClean="0"/>
              <a:t>Problem på vägen pga. olika IT-lösningar</a:t>
            </a:r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r>
              <a:rPr lang="sv-SE" sz="1600" dirty="0" smtClean="0"/>
              <a:t>Vi är fortfarande inte i mål men har ambitionen att lägga till </a:t>
            </a:r>
            <a:r>
              <a:rPr lang="sv-SE" sz="1600" dirty="0" err="1" smtClean="0"/>
              <a:t>mätprincip</a:t>
            </a:r>
            <a:r>
              <a:rPr lang="sv-SE" sz="1600" dirty="0" smtClean="0"/>
              <a:t> och tillgängliggöra information om mätosäkerhetsdata till provtagningsanvisningarna</a:t>
            </a:r>
            <a:r>
              <a:rPr lang="sv-SE" dirty="0" smtClean="0"/>
              <a:t>.</a:t>
            </a:r>
          </a:p>
          <a:p>
            <a:r>
              <a:rPr lang="sv-SE" dirty="0" smtClean="0"/>
              <a:t>Här noterade vi att vi i flera fall använde instrument från olika leverantörer…</a:t>
            </a:r>
          </a:p>
          <a:p>
            <a:pPr lvl="1"/>
            <a:r>
              <a:rPr lang="sv-SE" dirty="0" smtClean="0"/>
              <a:t>Fördelar genom att kunna hjälpas på vid specifika metodproblem/interferensproblem</a:t>
            </a:r>
          </a:p>
          <a:p>
            <a:pPr lvl="1"/>
            <a:r>
              <a:rPr lang="sv-SE" dirty="0"/>
              <a:t>N</a:t>
            </a:r>
            <a:r>
              <a:rPr lang="sv-SE" dirty="0" smtClean="0"/>
              <a:t>ackdelar genom att inte ha redundans inom SÖSR</a:t>
            </a:r>
          </a:p>
          <a:p>
            <a:pPr marL="0" indent="0">
              <a:buNone/>
            </a:pPr>
            <a:r>
              <a:rPr lang="sv-SE" dirty="0" smtClean="0"/>
              <a:t>Detta ledde vidare till diskussioner på en ny nivå</a:t>
            </a:r>
          </a:p>
          <a:p>
            <a:endParaRPr lang="sv-SE" dirty="0" smtClean="0"/>
          </a:p>
          <a:p>
            <a:pPr lvl="1"/>
            <a:endParaRPr lang="sv-SE" dirty="0" smtClean="0"/>
          </a:p>
          <a:p>
            <a:pPr marL="268287" lvl="1" indent="0">
              <a:buNone/>
            </a:pP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/>
          <a:srcRect t="8233"/>
          <a:stretch/>
        </p:blipFill>
        <p:spPr>
          <a:xfrm>
            <a:off x="8571958" y="0"/>
            <a:ext cx="3620042" cy="26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8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Samverkan på en högre nivå 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96622" y="2122235"/>
            <a:ext cx="8758238" cy="3430056"/>
          </a:xfrm>
        </p:spPr>
        <p:txBody>
          <a:bodyPr/>
          <a:lstStyle/>
          <a:p>
            <a:r>
              <a:rPr lang="sv-SE" dirty="0" smtClean="0"/>
              <a:t>Skulle vi kunna skicka remisser och svar mellan regionerna utan pappershantering?</a:t>
            </a:r>
          </a:p>
          <a:p>
            <a:pPr lvl="1"/>
            <a:r>
              <a:rPr lang="sv-SE" dirty="0" smtClean="0"/>
              <a:t>Idag finns digital lösning för </a:t>
            </a:r>
            <a:r>
              <a:rPr lang="sv-SE" dirty="0" err="1" smtClean="0"/>
              <a:t>skickeprov</a:t>
            </a:r>
            <a:r>
              <a:rPr lang="sv-SE" dirty="0" smtClean="0"/>
              <a:t> från RKL och RJL till RÖ Kemi för ett 30-tal analyser och fler är på gång. </a:t>
            </a:r>
            <a:r>
              <a:rPr lang="sv-SE" dirty="0" err="1" smtClean="0"/>
              <a:t>Skickeprov</a:t>
            </a:r>
            <a:r>
              <a:rPr lang="sv-SE" dirty="0" smtClean="0"/>
              <a:t> från RÖ till RJL är bekymmersamt då vi använder olika LIMS. </a:t>
            </a:r>
          </a:p>
          <a:p>
            <a:pPr lvl="1"/>
            <a:r>
              <a:rPr lang="sv-SE" dirty="0" smtClean="0"/>
              <a:t>Vi arbetar på en lösning för att distribuera digitala nyhetsbrev om nya analyser och/eller rutiner inom SÖSR.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Nu </a:t>
            </a:r>
            <a:r>
              <a:rPr lang="sv-SE" dirty="0" smtClean="0"/>
              <a:t>jobbar man vidare med digital lösning för alla </a:t>
            </a:r>
            <a:r>
              <a:rPr lang="sv-SE" dirty="0" err="1" smtClean="0"/>
              <a:t>skickeprover</a:t>
            </a:r>
            <a:r>
              <a:rPr lang="sv-SE" dirty="0" smtClean="0"/>
              <a:t> (även till andra regioner) för att minska patientosäkerhetsrisker med inskanning av papperssvar till komplementjournalen</a:t>
            </a:r>
            <a:r>
              <a:rPr lang="sv-SE" dirty="0" smtClean="0"/>
              <a:t>.</a:t>
            </a:r>
          </a:p>
          <a:p>
            <a:pPr lvl="1"/>
            <a:r>
              <a:rPr lang="sv-SE" dirty="0" err="1" smtClean="0"/>
              <a:t>Labportalen</a:t>
            </a:r>
            <a:r>
              <a:rPr lang="sv-SE" dirty="0" smtClean="0"/>
              <a:t> är ett alternativ men även andra möjliga lösningar finns</a:t>
            </a:r>
            <a:endParaRPr lang="sv-SE" dirty="0" smtClean="0"/>
          </a:p>
          <a:p>
            <a:pPr marL="0" indent="0">
              <a:buNone/>
            </a:pPr>
            <a:endParaRPr lang="sv-SE" sz="800" dirty="0"/>
          </a:p>
          <a:p>
            <a:pPr marL="0" indent="0">
              <a:buNone/>
            </a:pPr>
            <a:endParaRPr lang="sv-SE" dirty="0" smtClean="0"/>
          </a:p>
        </p:txBody>
      </p:sp>
      <p:grpSp>
        <p:nvGrpSpPr>
          <p:cNvPr id="8" name="Grupp 7"/>
          <p:cNvGrpSpPr/>
          <p:nvPr/>
        </p:nvGrpSpPr>
        <p:grpSpPr>
          <a:xfrm>
            <a:off x="9868683" y="3917"/>
            <a:ext cx="2304488" cy="5692885"/>
            <a:chOff x="9948893" y="-68272"/>
            <a:chExt cx="2304488" cy="5692885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48893" y="-68272"/>
              <a:ext cx="2304488" cy="2133785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7732" y="3527407"/>
              <a:ext cx="2164268" cy="2097206"/>
            </a:xfrm>
            <a:prstGeom prst="rect">
              <a:avLst/>
            </a:prstGeom>
          </p:spPr>
        </p:pic>
        <p:sp>
          <p:nvSpPr>
            <p:cNvPr id="7" name="Streckad högerpil 6"/>
            <p:cNvSpPr/>
            <p:nvPr/>
          </p:nvSpPr>
          <p:spPr>
            <a:xfrm rot="5400000">
              <a:off x="10531996" y="2338907"/>
              <a:ext cx="1235242" cy="915107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sv-SE" sz="160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2827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Samverkan på en högre nivå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4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Samtidigt började vi även diskutera fördelarna med att samverka kring upphandlingar av laboratorieutrustning.</a:t>
            </a:r>
          </a:p>
          <a:p>
            <a:r>
              <a:rPr lang="sv-SE" dirty="0"/>
              <a:t>Gemensamma upphandlingar skulle kunna innebära ett flertal fördelar</a:t>
            </a:r>
          </a:p>
          <a:p>
            <a:pPr lvl="1"/>
            <a:r>
              <a:rPr lang="sv-SE" dirty="0"/>
              <a:t>Fördelaktigare reagensavtal pga. större volymer</a:t>
            </a:r>
          </a:p>
          <a:p>
            <a:pPr lvl="1"/>
            <a:r>
              <a:rPr lang="sv-SE" dirty="0"/>
              <a:t>Arbetsbesparing i verifieringsarbetet</a:t>
            </a:r>
          </a:p>
          <a:p>
            <a:pPr lvl="1"/>
            <a:r>
              <a:rPr lang="sv-SE" dirty="0"/>
              <a:t>Möjlighet att stötta och kanske avlasta varandra </a:t>
            </a:r>
          </a:p>
          <a:p>
            <a:pPr lvl="1"/>
            <a:r>
              <a:rPr lang="sv-SE" dirty="0"/>
              <a:t>Gynnsammare serviceavtal</a:t>
            </a:r>
          </a:p>
          <a:p>
            <a:pPr lvl="1"/>
            <a:r>
              <a:rPr lang="sv-SE" dirty="0"/>
              <a:t>Möjlighet att utnyttja optioner inom hela SÖSR</a:t>
            </a:r>
          </a:p>
          <a:p>
            <a:pPr marL="0" indent="0">
              <a:buNone/>
            </a:pPr>
            <a:r>
              <a:rPr lang="sv-SE" dirty="0"/>
              <a:t>Frågan har lyfts och UC inom regionerna tittar vidare på frågan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449" y="0"/>
            <a:ext cx="2304488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4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 2017/746 IVDR – </a:t>
            </a:r>
            <a:br>
              <a:rPr lang="sv-SE" dirty="0" smtClean="0"/>
            </a:br>
            <a:r>
              <a:rPr lang="sv-SE" sz="2400" dirty="0" smtClean="0"/>
              <a:t>en ny förordning som berör hela diagnostiken (inte bara Kemi)</a:t>
            </a:r>
            <a:endParaRPr lang="sv-SE" sz="24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20850" y="1829713"/>
            <a:ext cx="8166662" cy="4067175"/>
          </a:xfrm>
        </p:spPr>
        <p:txBody>
          <a:bodyPr/>
          <a:lstStyle/>
          <a:p>
            <a:r>
              <a:rPr lang="sv-SE" dirty="0" smtClean="0"/>
              <a:t>Vi började diskutera lokalt på kliniknivå men insåg snart att detta behövde lyftas till mer övergripande nivå.</a:t>
            </a:r>
          </a:p>
          <a:p>
            <a:pPr lvl="1"/>
            <a:r>
              <a:rPr lang="sv-SE" dirty="0" smtClean="0"/>
              <a:t>Även andra specialiteter hade samma oro och funderingar.</a:t>
            </a:r>
          </a:p>
          <a:p>
            <a:r>
              <a:rPr lang="sv-SE" dirty="0" smtClean="0"/>
              <a:t>Något att ta vidare till RAG?</a:t>
            </a:r>
          </a:p>
          <a:p>
            <a:pPr lvl="1"/>
            <a:r>
              <a:rPr lang="sv-SE" dirty="0" smtClean="0"/>
              <a:t>Nja, vi insåg att tolkningen kunde bli komplex och svår med risk för under-/överarbete </a:t>
            </a:r>
          </a:p>
          <a:p>
            <a:r>
              <a:rPr lang="sv-SE" dirty="0" smtClean="0"/>
              <a:t>Tack vare initiativ från centrumledning togs initiativ till skapande av ett nationellt nätverk för att nå consensus i tolkning och hantering av frågor kring egentillverkning av IVD-produkter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Nu arbetar vi gemensamt och stöttar varandra inom SÖSR kring inventering, mallar och dokumentation för att uppfylla kraven i förordningen. 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573" y="-8307"/>
            <a:ext cx="2304488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 7"/>
          <p:cNvSpPr/>
          <p:nvPr/>
        </p:nvSpPr>
        <p:spPr>
          <a:xfrm>
            <a:off x="9976850" y="4672756"/>
            <a:ext cx="1640674" cy="103565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 smtClean="0">
                <a:solidFill>
                  <a:schemeClr val="bg1"/>
                </a:solidFill>
              </a:rPr>
              <a:t>Utvecklings arbete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9062518" y="4026594"/>
            <a:ext cx="1640674" cy="103565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 smtClean="0">
                <a:solidFill>
                  <a:schemeClr val="bg1"/>
                </a:solidFill>
              </a:rPr>
              <a:t>Undervisning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9" name="Ellips 8"/>
          <p:cNvSpPr/>
          <p:nvPr/>
        </p:nvSpPr>
        <p:spPr>
          <a:xfrm>
            <a:off x="7902436" y="3457492"/>
            <a:ext cx="1640674" cy="103565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 smtClean="0">
                <a:solidFill>
                  <a:schemeClr val="bg1"/>
                </a:solidFill>
              </a:rPr>
              <a:t>ST- handledning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Läkarbemanningen – ett stort bekymmer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237946" y="1561023"/>
            <a:ext cx="8758238" cy="4067175"/>
          </a:xfrm>
        </p:spPr>
        <p:txBody>
          <a:bodyPr/>
          <a:lstStyle/>
          <a:p>
            <a:r>
              <a:rPr lang="sv-SE" dirty="0" smtClean="0"/>
              <a:t>Klinisk kemi har under de senaste åren tyvärr utvecklats mot att bli en utpräglad bristspecialitet. </a:t>
            </a:r>
          </a:p>
          <a:p>
            <a:pPr lvl="1"/>
            <a:r>
              <a:rPr lang="sv-SE" dirty="0" smtClean="0"/>
              <a:t>Läkarbrist inte bara inom en region utan även nationellt och i hela Norden.</a:t>
            </a:r>
          </a:p>
          <a:p>
            <a:pPr lvl="1"/>
            <a:r>
              <a:rPr lang="sv-SE" dirty="0" smtClean="0"/>
              <a:t>Privata aktörer och stora universitetsregioner lockar med attraktiva erbjudanden (villkor och löner).</a:t>
            </a:r>
          </a:p>
          <a:p>
            <a:pPr lvl="1"/>
            <a:r>
              <a:rPr lang="sv-SE" dirty="0" smtClean="0"/>
              <a:t>Inom SÖSR är vi få och sårbarheten växlar snabbt. </a:t>
            </a:r>
          </a:p>
          <a:p>
            <a:r>
              <a:rPr lang="sv-SE" dirty="0" smtClean="0"/>
              <a:t>Kan vi hjälpa och stötta varandra? </a:t>
            </a:r>
          </a:p>
          <a:p>
            <a:pPr lvl="1"/>
            <a:r>
              <a:rPr lang="sv-SE" dirty="0" smtClean="0"/>
              <a:t>Kortsiktigt i det dagliga arbetet</a:t>
            </a:r>
          </a:p>
          <a:p>
            <a:pPr lvl="1"/>
            <a:r>
              <a:rPr lang="sv-SE" dirty="0" smtClean="0"/>
              <a:t>Långsiktigt för en hållbar situation för specialiteten inom SÖSR</a:t>
            </a:r>
          </a:p>
          <a:p>
            <a:pPr lvl="2"/>
            <a:r>
              <a:rPr lang="sv-SE" dirty="0" smtClean="0"/>
              <a:t>Samverkan kring kompetensförsörjning </a:t>
            </a:r>
          </a:p>
          <a:p>
            <a:pPr lvl="2"/>
            <a:r>
              <a:rPr lang="sv-SE" dirty="0" smtClean="0"/>
              <a:t>Samverkan kring utbildning/handledning av ST-läkare</a:t>
            </a:r>
          </a:p>
          <a:p>
            <a:pPr lvl="2"/>
            <a:r>
              <a:rPr lang="sv-SE" dirty="0" smtClean="0"/>
              <a:t>Samverkan kring medicinskt stöd (t.ex. sommartid) för en hållbar arbetssituation</a:t>
            </a:r>
          </a:p>
          <a:p>
            <a:pPr lvl="2"/>
            <a:r>
              <a:rPr lang="sv-SE" dirty="0" smtClean="0"/>
              <a:t>Samverkan kring utvecklingsarbete.</a:t>
            </a:r>
          </a:p>
          <a:p>
            <a:pPr lvl="1"/>
            <a:endParaRPr lang="sv-SE" dirty="0"/>
          </a:p>
        </p:txBody>
      </p:sp>
      <p:sp>
        <p:nvSpPr>
          <p:cNvPr id="7" name="Ellips 6"/>
          <p:cNvSpPr/>
          <p:nvPr/>
        </p:nvSpPr>
        <p:spPr>
          <a:xfrm>
            <a:off x="6980083" y="2776096"/>
            <a:ext cx="1640674" cy="1035653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 smtClean="0">
                <a:solidFill>
                  <a:schemeClr val="bg1"/>
                </a:solidFill>
              </a:rPr>
              <a:t>Dagligt medicinskt ansvar</a:t>
            </a:r>
            <a:endParaRPr lang="sv-SE" sz="1100" b="1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3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har det gått….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7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V</a:t>
            </a:r>
            <a:r>
              <a:rPr lang="sv-SE" dirty="0" smtClean="0"/>
              <a:t>i har tillsammans med Centrumledningarna och HR i SÖSR samt regionala ST-studierektorer arbetat fram en strategi för att kunna stötta varandra i handledning av ST-läkare</a:t>
            </a:r>
          </a:p>
          <a:p>
            <a:pPr lvl="1"/>
            <a:r>
              <a:rPr lang="sv-SE" dirty="0" smtClean="0"/>
              <a:t>Sedan årsskiftet 2021-2022 bidrar Klinisk kemi RÖ med ST-handledning för ST-läkare RJL</a:t>
            </a:r>
          </a:p>
          <a:p>
            <a:r>
              <a:rPr lang="sv-SE" dirty="0" smtClean="0"/>
              <a:t>Vi har tillsammans med VO-chefer och IT-stöd hittat en väg att kunna stötta varandra i medicinska jourfrågor vid bemanningsproblem.</a:t>
            </a:r>
          </a:p>
          <a:p>
            <a:pPr lvl="1"/>
            <a:r>
              <a:rPr lang="sv-SE" dirty="0" smtClean="0"/>
              <a:t>Lösningen fungerar idag mellan RKL och RÖ tack vare att man arbetar med samma LIMS och likvärdig instrumentering.</a:t>
            </a:r>
          </a:p>
          <a:p>
            <a:pPr lvl="1"/>
            <a:r>
              <a:rPr lang="sv-SE" dirty="0" smtClean="0"/>
              <a:t>Klinisk kemi RÖ kunde erbjuda medicinskt stöd till Klinisk kemi RKL under sommaren 2022 via en särskild VPN-lösning.</a:t>
            </a:r>
          </a:p>
          <a:p>
            <a:r>
              <a:rPr lang="sv-SE" dirty="0" smtClean="0"/>
              <a:t>Klinisk kemi RÖ erbjuder VFU-studenter (K6läk) att via länk ta dela av teoretiska undervisningsmoment.</a:t>
            </a:r>
          </a:p>
          <a:p>
            <a:r>
              <a:rPr lang="sv-SE" dirty="0" smtClean="0"/>
              <a:t>Vi arbetar aktivt mot alternativa möjligheter att kunna dela läkartjänster mellan regionerna.</a:t>
            </a:r>
          </a:p>
          <a:p>
            <a:pPr marL="268287" lvl="1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00341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539999" y="152350"/>
            <a:ext cx="9924000" cy="949877"/>
          </a:xfrm>
        </p:spPr>
        <p:txBody>
          <a:bodyPr/>
          <a:lstStyle/>
          <a:p>
            <a:r>
              <a:rPr lang="sv-SE" dirty="0" smtClean="0"/>
              <a:t>Vi jobbar vidare mot vår målsättning trots orosmoln…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8</a:t>
            </a:fld>
            <a:endParaRPr lang="sv-SE" dirty="0"/>
          </a:p>
        </p:txBody>
      </p:sp>
      <p:grpSp>
        <p:nvGrpSpPr>
          <p:cNvPr id="33" name="Grupp 32"/>
          <p:cNvGrpSpPr/>
          <p:nvPr/>
        </p:nvGrpSpPr>
        <p:grpSpPr>
          <a:xfrm>
            <a:off x="14337" y="1309672"/>
            <a:ext cx="11496191" cy="4988194"/>
            <a:chOff x="14337" y="1309672"/>
            <a:chExt cx="11496191" cy="4988194"/>
          </a:xfrm>
        </p:grpSpPr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2"/>
            <a:srcRect l="92873" t="39673"/>
            <a:stretch/>
          </p:blipFill>
          <p:spPr>
            <a:xfrm>
              <a:off x="9595277" y="1314805"/>
              <a:ext cx="1915251" cy="4983061"/>
            </a:xfrm>
            <a:prstGeom prst="rect">
              <a:avLst/>
            </a:prstGeom>
            <a:effectLst>
              <a:softEdge rad="127000"/>
            </a:effectLst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2"/>
            <a:srcRect l="5473"/>
            <a:stretch/>
          </p:blipFill>
          <p:spPr>
            <a:xfrm>
              <a:off x="14337" y="1309672"/>
              <a:ext cx="9899684" cy="4983061"/>
            </a:xfrm>
            <a:prstGeom prst="rect">
              <a:avLst/>
            </a:prstGeom>
            <a:effectLst>
              <a:softEdge rad="127000"/>
            </a:effectLst>
          </p:spPr>
        </p:pic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07" y="1343390"/>
            <a:ext cx="3359797" cy="105287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2250" y="2286713"/>
            <a:ext cx="1457070" cy="957155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127" y="2882228"/>
            <a:ext cx="2615411" cy="951058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979" y="1420325"/>
            <a:ext cx="2024047" cy="951058"/>
          </a:xfrm>
          <a:prstGeom prst="rect">
            <a:avLst/>
          </a:prstGeom>
        </p:spPr>
      </p:pic>
      <p:sp>
        <p:nvSpPr>
          <p:cNvPr id="20" name="Platshållare för innehåll 1"/>
          <p:cNvSpPr txBox="1">
            <a:spLocks/>
          </p:cNvSpPr>
          <p:nvPr/>
        </p:nvSpPr>
        <p:spPr>
          <a:xfrm>
            <a:off x="1265913" y="5185229"/>
            <a:ext cx="5079802" cy="56292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42913" indent="-352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buNone/>
            </a:pPr>
            <a:r>
              <a:rPr lang="sv-SE" sz="1800" dirty="0" smtClean="0"/>
              <a:t>Forskning/undervisning/utbildning som USV-enhet</a:t>
            </a:r>
            <a:endParaRPr lang="sv-SE" sz="1800" dirty="0"/>
          </a:p>
        </p:txBody>
      </p:sp>
      <p:sp>
        <p:nvSpPr>
          <p:cNvPr id="21" name="Platshållare för innehåll 1"/>
          <p:cNvSpPr txBox="1">
            <a:spLocks/>
          </p:cNvSpPr>
          <p:nvPr/>
        </p:nvSpPr>
        <p:spPr>
          <a:xfrm>
            <a:off x="3186484" y="4475007"/>
            <a:ext cx="6318463" cy="606043"/>
          </a:xfrm>
          <a:prstGeom prst="rect">
            <a:avLst/>
          </a:prstGeom>
        </p:spPr>
        <p:txBody>
          <a:bodyPr>
            <a:noAutofit/>
          </a:bodyPr>
          <a:lstStyle>
            <a:lvl1pPr marL="442913" indent="-352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buNone/>
            </a:pPr>
            <a:r>
              <a:rPr lang="sv-SE" sz="1700" dirty="0" smtClean="0"/>
              <a:t>Specialitetsöverskridande samverkan inom Laboratoriemedicin</a:t>
            </a:r>
          </a:p>
        </p:txBody>
      </p:sp>
      <p:sp>
        <p:nvSpPr>
          <p:cNvPr id="22" name="Platshållare för innehåll 1"/>
          <p:cNvSpPr txBox="1">
            <a:spLocks/>
          </p:cNvSpPr>
          <p:nvPr/>
        </p:nvSpPr>
        <p:spPr>
          <a:xfrm>
            <a:off x="4964179" y="3702002"/>
            <a:ext cx="5206105" cy="714333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buNone/>
            </a:pPr>
            <a:r>
              <a:rPr lang="sv-SE" sz="1700" dirty="0" smtClean="0"/>
              <a:t>Samverkan med remittenter för ”Kloka analysval”</a:t>
            </a:r>
          </a:p>
        </p:txBody>
      </p:sp>
      <p:sp>
        <p:nvSpPr>
          <p:cNvPr id="23" name="Platshållare för innehåll 1"/>
          <p:cNvSpPr txBox="1">
            <a:spLocks/>
          </p:cNvSpPr>
          <p:nvPr/>
        </p:nvSpPr>
        <p:spPr>
          <a:xfrm>
            <a:off x="6821691" y="2924904"/>
            <a:ext cx="5012480" cy="709772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spcAft>
                <a:spcPts val="1200"/>
              </a:spcAft>
              <a:buNone/>
            </a:pPr>
            <a:r>
              <a:rPr lang="sv-SE" sz="1700" dirty="0" smtClean="0"/>
              <a:t>Förbättrade diagnostiska processer </a:t>
            </a:r>
          </a:p>
        </p:txBody>
      </p:sp>
      <p:sp>
        <p:nvSpPr>
          <p:cNvPr id="24" name="Platshållare för innehåll 1"/>
          <p:cNvSpPr txBox="1">
            <a:spLocks/>
          </p:cNvSpPr>
          <p:nvPr/>
        </p:nvSpPr>
        <p:spPr>
          <a:xfrm>
            <a:off x="8834414" y="2072585"/>
            <a:ext cx="2507354" cy="52788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442913" indent="-352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buNone/>
            </a:pPr>
            <a:r>
              <a:rPr lang="sv-SE" sz="1800" dirty="0" smtClean="0"/>
              <a:t>Hållbar arbetssituation</a:t>
            </a:r>
          </a:p>
        </p:txBody>
      </p:sp>
      <p:sp>
        <p:nvSpPr>
          <p:cNvPr id="25" name="Platshållare för innehåll 1"/>
          <p:cNvSpPr txBox="1">
            <a:spLocks/>
          </p:cNvSpPr>
          <p:nvPr/>
        </p:nvSpPr>
        <p:spPr>
          <a:xfrm rot="20278200">
            <a:off x="134157" y="2910682"/>
            <a:ext cx="8886741" cy="527880"/>
          </a:xfrm>
          <a:prstGeom prst="rect">
            <a:avLst/>
          </a:prstGeom>
        </p:spPr>
        <p:txBody>
          <a:bodyPr>
            <a:noAutofit/>
          </a:bodyPr>
          <a:lstStyle>
            <a:lvl1pPr marL="442913" indent="-352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ctr">
              <a:buNone/>
            </a:pPr>
            <a:r>
              <a:rPr lang="sv-SE" sz="28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Samverkan inom SÖSR</a:t>
            </a:r>
          </a:p>
        </p:txBody>
      </p:sp>
      <p:sp>
        <p:nvSpPr>
          <p:cNvPr id="30" name="Platshållare för innehåll 1"/>
          <p:cNvSpPr txBox="1">
            <a:spLocks/>
          </p:cNvSpPr>
          <p:nvPr/>
        </p:nvSpPr>
        <p:spPr>
          <a:xfrm>
            <a:off x="9392755" y="1449281"/>
            <a:ext cx="2320294" cy="52788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>
              <a:buNone/>
            </a:pPr>
            <a:r>
              <a:rPr lang="sv-SE" sz="1800" dirty="0" smtClean="0"/>
              <a:t>Attraktiv specialitet</a:t>
            </a:r>
          </a:p>
        </p:txBody>
      </p:sp>
    </p:spTree>
    <p:extLst>
      <p:ext uri="{BB962C8B-B14F-4D97-AF65-F5344CB8AC3E}">
        <p14:creationId xmlns:p14="http://schemas.microsoft.com/office/powerpoint/2010/main" val="1408352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ppt/theme/themeOverride3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4879</TotalTime>
  <Words>702</Words>
  <Application>Microsoft Office PowerPoint</Application>
  <PresentationFormat>Bredbild</PresentationFormat>
  <Paragraphs>80</Paragraphs>
  <Slides>8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Arial</vt:lpstr>
      <vt:lpstr>Calibri</vt:lpstr>
      <vt:lpstr>Roboto</vt:lpstr>
      <vt:lpstr>Roboto Light</vt:lpstr>
      <vt:lpstr>Tahoma</vt:lpstr>
      <vt:lpstr>Region Östergötland</vt:lpstr>
      <vt:lpstr>Erfarenheter från samverkan inom SÖSR</vt:lpstr>
      <vt:lpstr>Vi började med trevande försök, men -  Ambition och verklighet är inte alltid förenliga</vt:lpstr>
      <vt:lpstr>Samverkan på en högre nivå </vt:lpstr>
      <vt:lpstr>Samverkan på en högre nivå </vt:lpstr>
      <vt:lpstr>EU 2017/746 IVDR –  en ny förordning som berör hela diagnostiken (inte bara Kemi)</vt:lpstr>
      <vt:lpstr>Läkarbemanningen – ett stort bekymmer</vt:lpstr>
      <vt:lpstr>Hur har det gått….</vt:lpstr>
      <vt:lpstr>Vi jobbar vidare mot vår målsättning trots orosmoln…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Aardal Elisabeth</cp:lastModifiedBy>
  <cp:revision>193</cp:revision>
  <dcterms:created xsi:type="dcterms:W3CDTF">2022-01-31T12:20:33Z</dcterms:created>
  <dcterms:modified xsi:type="dcterms:W3CDTF">2022-10-08T09:05:07Z</dcterms:modified>
</cp:coreProperties>
</file>