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8" r:id="rId2"/>
    <p:sldId id="344" r:id="rId3"/>
    <p:sldId id="343" r:id="rId4"/>
    <p:sldId id="345" r:id="rId5"/>
    <p:sldId id="346" r:id="rId6"/>
    <p:sldId id="347" r:id="rId7"/>
    <p:sldId id="348" r:id="rId8"/>
    <p:sldId id="349" r:id="rId9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886" autoAdjust="0"/>
  </p:normalViewPr>
  <p:slideViewPr>
    <p:cSldViewPr>
      <p:cViewPr varScale="1">
        <p:scale>
          <a:sx n="83" d="100"/>
          <a:sy n="83" d="100"/>
        </p:scale>
        <p:origin x="12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9432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2145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3600" dirty="0" smtClean="0">
                <a:solidFill>
                  <a:schemeClr val="bg1"/>
                </a:solidFill>
              </a:rPr>
              <a:t>RPO Lung- och allergisjukdomar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Översikt handlingsplan 2022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411510"/>
            <a:ext cx="8229600" cy="857250"/>
          </a:xfrm>
        </p:spPr>
        <p:txBody>
          <a:bodyPr>
            <a:normAutofit/>
          </a:bodyPr>
          <a:lstStyle/>
          <a:p>
            <a:r>
              <a:rPr lang="sv-SE" sz="2400" dirty="0" smtClean="0"/>
              <a:t>Sydöstra sjukvårdsregionens patientlöften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419622"/>
            <a:ext cx="8229600" cy="2808311"/>
          </a:xfrm>
        </p:spPr>
        <p:txBody>
          <a:bodyPr>
            <a:noAutofit/>
          </a:bodyPr>
          <a:lstStyle/>
          <a:p>
            <a:r>
              <a:rPr lang="sv-SE" sz="1200" dirty="0"/>
              <a:t>Som patient i Sydöstra sjukvårdsregionen ska du</a:t>
            </a:r>
          </a:p>
          <a:p>
            <a:pPr lvl="1"/>
            <a:r>
              <a:rPr lang="sv-SE" sz="1200" dirty="0"/>
              <a:t>erbjudas vård som är lätt tillgänglig för kontakt, bedömning och besök</a:t>
            </a:r>
          </a:p>
          <a:p>
            <a:pPr lvl="1"/>
            <a:r>
              <a:rPr lang="sv-SE" sz="1200" dirty="0"/>
              <a:t>erbjudas diagnostik och behandling och uppföljning enligt bästa kunskap i varje möte</a:t>
            </a:r>
          </a:p>
          <a:p>
            <a:pPr lvl="1"/>
            <a:r>
              <a:rPr lang="sv-SE" sz="1200" dirty="0"/>
              <a:t>vara delaktig och välinformerad genom hela vårdkedjan</a:t>
            </a:r>
          </a:p>
          <a:p>
            <a:pPr lvl="1"/>
            <a:r>
              <a:rPr lang="sv-SE" sz="1200" dirty="0"/>
              <a:t>få tillgång till jämlik vård</a:t>
            </a:r>
          </a:p>
          <a:p>
            <a:pPr lvl="1"/>
            <a:r>
              <a:rPr lang="sv-SE" sz="1200" dirty="0"/>
              <a:t>erbjudas bästa möjliga hälsofrämjande insatser och välfungerande screeningprogram</a:t>
            </a:r>
          </a:p>
          <a:p>
            <a:pPr lvl="1"/>
            <a:r>
              <a:rPr lang="sv-SE" sz="1200" dirty="0"/>
              <a:t>få tillgång till patientsäker vård</a:t>
            </a:r>
          </a:p>
          <a:p>
            <a:pPr lvl="1"/>
            <a:r>
              <a:rPr lang="sv-SE" sz="1200" dirty="0"/>
              <a:t>erbjudas kostnadseffektiv </a:t>
            </a:r>
            <a:r>
              <a:rPr lang="sv-SE" sz="1200" dirty="0" smtClean="0"/>
              <a:t>vård</a:t>
            </a:r>
          </a:p>
          <a:p>
            <a:pPr marL="457200" lvl="1" indent="0">
              <a:buNone/>
            </a:pPr>
            <a:endParaRPr lang="sv-SE" sz="1200" dirty="0"/>
          </a:p>
          <a:p>
            <a:r>
              <a:rPr lang="sv-SE" sz="1200" dirty="0"/>
              <a:t>I Sydöstra sjukvårdsregionen prioriteras patientnära forskning</a:t>
            </a:r>
            <a:r>
              <a:rPr lang="sv-SE" sz="1200" dirty="0" smtClean="0"/>
              <a:t>.</a:t>
            </a:r>
          </a:p>
          <a:p>
            <a:endParaRPr lang="sv-SE" sz="1200" dirty="0"/>
          </a:p>
          <a:p>
            <a:r>
              <a:rPr lang="sv-SE" sz="1200" dirty="0"/>
              <a:t>Patientlöftena är fastställda av Samverkansnämnden och används i planering och uppföljning av insatser.</a:t>
            </a:r>
          </a:p>
        </p:txBody>
      </p:sp>
    </p:spTree>
    <p:extLst>
      <p:ext uri="{BB962C8B-B14F-4D97-AF65-F5344CB8AC3E}">
        <p14:creationId xmlns:p14="http://schemas.microsoft.com/office/powerpoint/2010/main" val="123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95316"/>
              </p:ext>
            </p:extLst>
          </p:nvPr>
        </p:nvGraphicFramePr>
        <p:xfrm>
          <a:off x="0" y="51470"/>
          <a:ext cx="9144001" cy="4515462"/>
        </p:xfrm>
        <a:graphic>
          <a:graphicData uri="http://schemas.openxmlformats.org/drawingml/2006/table">
            <a:tbl>
              <a:tblPr firstRow="1" bandRow="1"/>
              <a:tblGrid>
                <a:gridCol w="1475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72907268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9713">
                  <a:extLst>
                    <a:ext uri="{9D8B030D-6E8A-4147-A177-3AD203B41FA5}">
                      <a16:colId xmlns:a16="http://schemas.microsoft.com/office/drawing/2014/main" xmlns="" val="1669006104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Prioriterade förbättringsområden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Tidplan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Kommentar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Arbeta strukturerat utifrån SÖSR patientlöften </a:t>
                      </a:r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I diskussionerna/dialogerna koppla ämnen,</a:t>
                      </a:r>
                      <a:r>
                        <a:rPr lang="sv-SE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 </a:t>
                      </a:r>
                      <a:r>
                        <a:rPr lang="sv-SE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området,</a:t>
                      </a:r>
                      <a:r>
                        <a:rPr lang="sv-SE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 </a:t>
                      </a:r>
                      <a:r>
                        <a:rPr lang="sv-SE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rapporter och handlingsplaner till de patientlöften som finns inom SÖSR</a:t>
                      </a:r>
                      <a:endParaRPr lang="sv-SE" sz="1000" b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Samtliga</a:t>
                      </a:r>
                      <a:r>
                        <a:rPr lang="sv-SE" sz="1000" baseline="0" dirty="0" smtClean="0">
                          <a:latin typeface="+mj-lt"/>
                        </a:rPr>
                        <a:t> löften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Arbeta för god medicinsk kvalitet och tillgänglighet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Kontinuerligt följa tillgängligheten genom de databaser som finns tillgängliga och diskutera förbättringsförslag/nya arbetssätt där det behövs. </a:t>
                      </a:r>
                    </a:p>
                    <a:p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Löfte 1, 6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Sjuksköterskemottagning inom lungmedicinska områden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Påbörja en förbättringsresa till välfungerande sjuksköterskemottagningar inom alla regioner i SÖRS. </a:t>
                      </a:r>
                    </a:p>
                    <a:p>
                      <a:endParaRPr lang="sv-SE" sz="10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000" b="0" dirty="0" smtClean="0">
                          <a:latin typeface="+mj-lt"/>
                        </a:rPr>
                        <a:t>Initialt fokus: </a:t>
                      </a:r>
                      <a:r>
                        <a:rPr lang="sv-SE" sz="1000" b="0" dirty="0" err="1" smtClean="0">
                          <a:latin typeface="+mj-lt"/>
                        </a:rPr>
                        <a:t>interstitella</a:t>
                      </a:r>
                      <a:r>
                        <a:rPr lang="sv-SE" sz="1000" b="0" dirty="0" smtClean="0">
                          <a:latin typeface="+mj-lt"/>
                        </a:rPr>
                        <a:t> lungsjukdomar</a:t>
                      </a:r>
                    </a:p>
                    <a:p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Löfte 1,2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Utbildningsinsatser inom RPO lung- och allergisjukdomar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Återstarta gemensam ST-utbildning inom SÖSR.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v-SE" sz="10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Gemensamma patientfallsdiskussioner inom SÖSR</a:t>
                      </a:r>
                    </a:p>
                    <a:p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Löfte</a:t>
                      </a:r>
                      <a:r>
                        <a:rPr lang="sv-SE" sz="1000" baseline="0" dirty="0" smtClean="0">
                          <a:latin typeface="+mj-lt"/>
                        </a:rPr>
                        <a:t> 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Delaktighet och samsyn vid samtliga personcentrade och sammanhållna vårdförlopp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RPO ska avge remissvar på alla nationellt framtagna förslag på PSVF.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sv-SE" sz="10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Samtliga enheter inom lung- och allergisjukdomar inom drar nytta av varandras arbete vid införande av PSVF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och </a:t>
                      </a:r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stöttar/stärker införandet av PSVF.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Löfte 2, 4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2874622" y="6088026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6716772" y="3170630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827584" y="6070332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2233111" y="6088027"/>
            <a:ext cx="1368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1077074" y="6081365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3224993" y="6121584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9" name="Ellips 8"/>
          <p:cNvSpPr/>
          <p:nvPr/>
        </p:nvSpPr>
        <p:spPr>
          <a:xfrm>
            <a:off x="1938518" y="6088026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6722879" y="1198950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6" name="Ellips 15"/>
          <p:cNvSpPr/>
          <p:nvPr/>
        </p:nvSpPr>
        <p:spPr>
          <a:xfrm>
            <a:off x="6720014" y="1782465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0" name="Ellips 19"/>
          <p:cNvSpPr/>
          <p:nvPr/>
        </p:nvSpPr>
        <p:spPr>
          <a:xfrm>
            <a:off x="6716773" y="3585495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5" name="Ellips 24"/>
          <p:cNvSpPr/>
          <p:nvPr/>
        </p:nvSpPr>
        <p:spPr>
          <a:xfrm>
            <a:off x="6716773" y="583626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6" name="Ellips 25"/>
          <p:cNvSpPr/>
          <p:nvPr/>
        </p:nvSpPr>
        <p:spPr>
          <a:xfrm>
            <a:off x="2442574" y="4533660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7" name="Ellips 26"/>
          <p:cNvSpPr/>
          <p:nvPr/>
        </p:nvSpPr>
        <p:spPr>
          <a:xfrm>
            <a:off x="395536" y="4515966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1801064" y="453366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645026" y="4526999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2454623" y="4566932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     Klart</a:t>
            </a:r>
            <a:endParaRPr lang="sv-SE" sz="1200" dirty="0">
              <a:latin typeface="+mj-lt"/>
            </a:endParaRPr>
          </a:p>
        </p:txBody>
      </p:sp>
      <p:sp>
        <p:nvSpPr>
          <p:cNvPr id="31" name="Ellips 30"/>
          <p:cNvSpPr/>
          <p:nvPr/>
        </p:nvSpPr>
        <p:spPr>
          <a:xfrm>
            <a:off x="1506470" y="4533660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2" name="Ellips 31"/>
          <p:cNvSpPr/>
          <p:nvPr/>
        </p:nvSpPr>
        <p:spPr>
          <a:xfrm>
            <a:off x="6716771" y="2415775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771" y="2780586"/>
            <a:ext cx="292633" cy="2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981521"/>
              </p:ext>
            </p:extLst>
          </p:nvPr>
        </p:nvGraphicFramePr>
        <p:xfrm>
          <a:off x="0" y="51470"/>
          <a:ext cx="9144001" cy="3639534"/>
        </p:xfrm>
        <a:graphic>
          <a:graphicData uri="http://schemas.openxmlformats.org/drawingml/2006/table">
            <a:tbl>
              <a:tblPr firstRow="1" bandRow="1"/>
              <a:tblGrid>
                <a:gridCol w="1475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72907268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9713">
                  <a:extLst>
                    <a:ext uri="{9D8B030D-6E8A-4147-A177-3AD203B41FA5}">
                      <a16:colId xmlns:a16="http://schemas.microsoft.com/office/drawing/2014/main" xmlns="" val="1669006104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Prioriterade förbättringsområden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Tidplan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Kommentar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RAG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sv-SE" sz="1000" b="0" dirty="0" smtClean="0">
                          <a:latin typeface="+mj-lt"/>
                        </a:rPr>
                        <a:t>RAG Allergi</a:t>
                      </a:r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Behov av representation av RÖ.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374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Lika vård - Framtagande av gemensam standard protokoll vid biologiska läkemedel vid astma 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Löfte</a:t>
                      </a:r>
                      <a:r>
                        <a:rPr lang="sv-SE" sz="1000" baseline="0" dirty="0" smtClean="0">
                          <a:latin typeface="+mj-lt"/>
                        </a:rPr>
                        <a:t> 4, 6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r>
                        <a:rPr lang="sv-SE" sz="1000" b="0" dirty="0" smtClean="0">
                          <a:latin typeface="+mj-lt"/>
                        </a:rPr>
                        <a:t>RAG Lungfibros</a:t>
                      </a:r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Utveckla multidisciplinära fibrosteam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sv-SE" sz="10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Löfte 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Stimulera registrering i fribrosregister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sv-SE" sz="10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Löfte 4,6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Föreslå rond konstruktioner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Löfte</a:t>
                      </a:r>
                      <a:r>
                        <a:rPr lang="sv-SE" sz="1000" baseline="0" dirty="0" smtClean="0">
                          <a:latin typeface="+mj-lt"/>
                        </a:rPr>
                        <a:t> 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r>
                        <a:rPr lang="sv-SE" sz="1000" b="0" dirty="0" smtClean="0">
                          <a:latin typeface="+mj-lt"/>
                        </a:rPr>
                        <a:t>RAG Lungcancer</a:t>
                      </a:r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Pågående aktiviteter</a:t>
                      </a:r>
                      <a:r>
                        <a:rPr lang="sv-SE" sz="1000" baseline="0" dirty="0" smtClean="0">
                          <a:latin typeface="+mj-lt"/>
                        </a:rPr>
                        <a:t> inom RCC sydöst</a:t>
                      </a:r>
                    </a:p>
                    <a:p>
                      <a:endParaRPr lang="sv-SE" sz="1000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endParaRPr lang="sv-SE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0" name="Ellips 9"/>
          <p:cNvSpPr/>
          <p:nvPr/>
        </p:nvSpPr>
        <p:spPr>
          <a:xfrm>
            <a:off x="6696791" y="118067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4" name="Ellips 23"/>
          <p:cNvSpPr/>
          <p:nvPr/>
        </p:nvSpPr>
        <p:spPr>
          <a:xfrm>
            <a:off x="6720013" y="3147814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7" name="Ellips 16"/>
          <p:cNvSpPr/>
          <p:nvPr/>
        </p:nvSpPr>
        <p:spPr>
          <a:xfrm>
            <a:off x="2481116" y="4306603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2" name="Ellips 21"/>
          <p:cNvSpPr/>
          <p:nvPr/>
        </p:nvSpPr>
        <p:spPr>
          <a:xfrm>
            <a:off x="434078" y="4288909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1839605" y="4285412"/>
            <a:ext cx="637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683568" y="4299942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2780122" y="4300587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29" name="Ellips 28"/>
          <p:cNvSpPr/>
          <p:nvPr/>
        </p:nvSpPr>
        <p:spPr>
          <a:xfrm>
            <a:off x="1545012" y="4306603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6720012" y="817296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73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 smtClean="0"/>
              <a:t>Nya medicinska och omvårdnadsmässiga resultat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-exempel ny patientgrupp med hyperventilation efter </a:t>
            </a:r>
            <a:r>
              <a:rPr lang="sv-SE" sz="2000" dirty="0" err="1" smtClean="0"/>
              <a:t>covidsjukdom</a:t>
            </a:r>
            <a:r>
              <a:rPr lang="sv-SE" sz="2000" dirty="0" smtClean="0"/>
              <a:t>. Fysioterapeutiskt behandlingsområde.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135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000" dirty="0" smtClean="0"/>
              <a:t>Områden med behov av stöd RSL eller till </a:t>
            </a:r>
            <a:r>
              <a:rPr lang="sv-SE" sz="1800" dirty="0" smtClean="0"/>
              <a:t>övriga</a:t>
            </a:r>
            <a:r>
              <a:rPr lang="sv-SE" sz="2000" dirty="0" smtClean="0"/>
              <a:t> kunskapsråd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/>
              <a:t>Hitta patientrepresentanter till olika grupper. Finns det någon manual hur man kontaktar tex ”levande bibliotek” ?</a:t>
            </a:r>
          </a:p>
          <a:p>
            <a:r>
              <a:rPr lang="sv-SE" sz="1800" dirty="0" smtClean="0"/>
              <a:t>Hitta primärvårdsrepresentation i ett sö perspektiv. Hur ersätts tex klinisk frånvaro? Ekonomiskt?</a:t>
            </a:r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0361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 smtClean="0"/>
              <a:t>Identifierade läkemedelsområden med skillnader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sv-SE" b="1" dirty="0"/>
              <a:t>Kartläggning av Allergen Immunterapi (AIT) verksamhet  </a:t>
            </a:r>
          </a:p>
          <a:p>
            <a:r>
              <a:rPr lang="sv-SE" i="1" dirty="0"/>
              <a:t>AIT verksamhet i Jönköping:</a:t>
            </a:r>
            <a:endParaRPr lang="sv-SE" dirty="0"/>
          </a:p>
          <a:p>
            <a:r>
              <a:rPr lang="sv-SE" dirty="0"/>
              <a:t>Resurs/Personal: En allergolog + 3 sjuksköterskor</a:t>
            </a:r>
          </a:p>
          <a:p>
            <a:r>
              <a:rPr lang="sv-SE" dirty="0"/>
              <a:t>Antal patienter: För närvarande finns ca. 130 patienter som får SCIT (Subkutan Immunterapi) och ca. 100 patienter som får SLIT (</a:t>
            </a:r>
            <a:r>
              <a:rPr lang="sv-SE" dirty="0" err="1"/>
              <a:t>Sublingual</a:t>
            </a:r>
            <a:r>
              <a:rPr lang="sv-SE" dirty="0"/>
              <a:t> Immunterapi). </a:t>
            </a:r>
          </a:p>
          <a:p>
            <a:r>
              <a:rPr lang="sv-SE" dirty="0"/>
              <a:t>Väntetider: Patienterna som ska få AIT och står i väntelista kan vara upptill 2år förutom geting AIT som går att starta under samma år.</a:t>
            </a:r>
          </a:p>
          <a:p>
            <a:r>
              <a:rPr lang="sv-SE" dirty="0"/>
              <a:t> </a:t>
            </a:r>
          </a:p>
          <a:p>
            <a:r>
              <a:rPr lang="sv-SE" i="1" dirty="0"/>
              <a:t>AIT verksamhet i Kalmar:</a:t>
            </a:r>
            <a:endParaRPr lang="sv-SE" dirty="0"/>
          </a:p>
          <a:p>
            <a:r>
              <a:rPr lang="sv-SE" dirty="0"/>
              <a:t>Resurs/Personal: En allergolog och ST-allergologi + 7 sjuksköterskor. Saknas info från Västervik.</a:t>
            </a:r>
          </a:p>
          <a:p>
            <a:r>
              <a:rPr lang="sv-SE" dirty="0"/>
              <a:t>Antal patienter: ca. 280 patienter som får SCIT (Subkutan Immunterapi) och ca. 50 patienter som ska björk SLIT under året. Saknas data från Västervik.</a:t>
            </a:r>
          </a:p>
          <a:p>
            <a:r>
              <a:rPr lang="sv-SE" dirty="0"/>
              <a:t>Väntetider: Alla patienter som behöver immunterapi kan starta samma året och man har ingen väntelista.</a:t>
            </a:r>
          </a:p>
          <a:p>
            <a:r>
              <a:rPr lang="sv-SE" dirty="0"/>
              <a:t> </a:t>
            </a:r>
          </a:p>
          <a:p>
            <a:r>
              <a:rPr lang="sv-SE" i="1" dirty="0"/>
              <a:t>AIT verksamhet i RÖ (Regionöstergotland):</a:t>
            </a:r>
            <a:endParaRPr lang="sv-SE" dirty="0"/>
          </a:p>
          <a:p>
            <a:r>
              <a:rPr lang="sv-SE" dirty="0"/>
              <a:t>Resurs/Personal: 3 vuxen allergolog och 2 ST-vuxen allergologi plus 2 barn allergolog och 2 ST-barn allergologi som deltar i AIT verksamhet. Finns ytterligare 6-7 sjuksköterskor. </a:t>
            </a:r>
          </a:p>
          <a:p>
            <a:r>
              <a:rPr lang="sv-SE" dirty="0"/>
              <a:t>Finns AIT verksamhet även i Lungallergi mott och Öronkliniken i Norrköping inom RÖ (</a:t>
            </a:r>
            <a:r>
              <a:rPr lang="sv-SE" dirty="0" err="1"/>
              <a:t>Regionöstergötland</a:t>
            </a:r>
            <a:r>
              <a:rPr lang="sv-SE" dirty="0"/>
              <a:t>). Info saknas.</a:t>
            </a:r>
          </a:p>
          <a:p>
            <a:r>
              <a:rPr lang="sv-SE" dirty="0"/>
              <a:t>Antal patienter: Vid Allergicentrum ca. 230 patienter som får SCIT (Subkutan Immunterapi) och ca.60 patienter som får SLIT (</a:t>
            </a:r>
            <a:r>
              <a:rPr lang="sv-SE" dirty="0" err="1"/>
              <a:t>Sublingual</a:t>
            </a:r>
            <a:r>
              <a:rPr lang="sv-SE" dirty="0"/>
              <a:t> Immunterapi). </a:t>
            </a:r>
            <a:r>
              <a:rPr lang="sv-SE" dirty="0" smtClean="0"/>
              <a:t>Data </a:t>
            </a:r>
            <a:r>
              <a:rPr lang="sv-SE" dirty="0"/>
              <a:t>saknas från Norrköping.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88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 smtClean="0"/>
              <a:t>Identifierade behov för samverkan RSG läkemedel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Biologiska läkemedel vid astma</a:t>
            </a:r>
            <a:r>
              <a:rPr lang="sv-SE" sz="24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Hjälp med identifiering av regionala skillnader i läkemedelsanvändning</a:t>
            </a:r>
            <a:r>
              <a:rPr lang="sv-SE" sz="2400" dirty="0"/>
              <a:t> </a:t>
            </a:r>
            <a:r>
              <a:rPr lang="sv-SE" sz="2400" dirty="0" smtClean="0"/>
              <a:t>i övrigt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Läkemedel cystisk fibros</a:t>
            </a:r>
          </a:p>
        </p:txBody>
      </p:sp>
    </p:spTree>
    <p:extLst>
      <p:ext uri="{BB962C8B-B14F-4D97-AF65-F5344CB8AC3E}">
        <p14:creationId xmlns:p14="http://schemas.microsoft.com/office/powerpoint/2010/main" val="14839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10746</TotalTime>
  <Words>459</Words>
  <Application>Microsoft Office PowerPoint</Application>
  <PresentationFormat>Bildspel på skärmen (16:9)</PresentationFormat>
  <Paragraphs>97</Paragraphs>
  <Slides>8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Bryant Regular</vt:lpstr>
      <vt:lpstr>Calibri</vt:lpstr>
      <vt:lpstr>Times New Roman</vt:lpstr>
      <vt:lpstr>Office-tema</vt:lpstr>
      <vt:lpstr>RPO Lung- och allergisjukdomar  Översikt handlingsplan 2022</vt:lpstr>
      <vt:lpstr>Sydöstra sjukvårdsregionens patientlöften</vt:lpstr>
      <vt:lpstr>PowerPoint-presentation</vt:lpstr>
      <vt:lpstr>PowerPoint-presentation</vt:lpstr>
      <vt:lpstr>Nya medicinska och omvårdnadsmässiga resultat</vt:lpstr>
      <vt:lpstr>Områden med behov av stöd RSL eller till övriga kunskapsråd</vt:lpstr>
      <vt:lpstr>Identifierade läkemedelsområden med skillnader</vt:lpstr>
      <vt:lpstr>Identifierade behov för samverkan RSG läkemedel</vt:lpstr>
    </vt:vector>
  </TitlesOfParts>
  <Company>Region Jönköpings län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Gunilla Persson</cp:lastModifiedBy>
  <cp:revision>155</cp:revision>
  <cp:lastPrinted>2019-09-19T14:06:21Z</cp:lastPrinted>
  <dcterms:created xsi:type="dcterms:W3CDTF">2018-10-12T09:18:07Z</dcterms:created>
  <dcterms:modified xsi:type="dcterms:W3CDTF">2022-06-14T13:51:44Z</dcterms:modified>
</cp:coreProperties>
</file>