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9" r:id="rId3"/>
    <p:sldId id="272" r:id="rId4"/>
    <p:sldId id="271" r:id="rId5"/>
    <p:sldId id="263" r:id="rId6"/>
    <p:sldId id="258" r:id="rId7"/>
    <p:sldId id="267" r:id="rId8"/>
    <p:sldId id="274" r:id="rId9"/>
    <p:sldId id="268" r:id="rId10"/>
    <p:sldId id="264" r:id="rId11"/>
    <p:sldId id="260" r:id="rId12"/>
    <p:sldId id="266" r:id="rId13"/>
    <p:sldId id="261" r:id="rId14"/>
    <p:sldId id="265" r:id="rId15"/>
    <p:sldId id="262" r:id="rId16"/>
    <p:sldId id="270" r:id="rId17"/>
    <p:sldId id="273" r:id="rId1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4830" autoAdjust="0"/>
    <p:restoredTop sz="95156" autoAdjust="0"/>
  </p:normalViewPr>
  <p:slideViewPr>
    <p:cSldViewPr>
      <p:cViewPr varScale="1">
        <p:scale>
          <a:sx n="82" d="100"/>
          <a:sy n="82" d="100"/>
        </p:scale>
        <p:origin x="96" y="7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2022-05-02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kunskapsstyrningvard.se/kunskapsstyrningvard/verksamhetsutveckling.44273.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unskapsstyrningvard.se/" TargetMode="External"/><Relationship Id="rId2" Type="http://schemas.openxmlformats.org/officeDocument/2006/relationships/hyperlink" Target="https://sydostrasjukvardsregionen.se/samverkansgrupper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3" b="6696"/>
          <a:stretch/>
        </p:blipFill>
        <p:spPr>
          <a:xfrm>
            <a:off x="0" y="-20538"/>
            <a:ext cx="9144000" cy="4536504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685800" y="3125415"/>
            <a:ext cx="7772400" cy="1102519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Regionala samverkansgrupper</a:t>
            </a:r>
            <a:r>
              <a:rPr lang="sv-SE" dirty="0">
                <a:solidFill>
                  <a:schemeClr val="bg1"/>
                </a:solidFill>
              </a:rPr>
              <a:t/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sz="1800" b="0" dirty="0" smtClean="0">
                <a:solidFill>
                  <a:schemeClr val="bg1"/>
                </a:solidFill>
              </a:rPr>
              <a:t>Utvecklingsdag i Nässjö 3 maj 2022</a:t>
            </a:r>
            <a:endParaRPr lang="sv-SE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64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Medicinsk teknik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b="1" dirty="0" smtClean="0">
                <a:latin typeface="+mj-lt"/>
                <a:cs typeface="Calibri Light" panose="020F0302020204030204" pitchFamily="34" charset="0"/>
              </a:rPr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Identifiera </a:t>
            </a:r>
            <a:r>
              <a:rPr lang="sv-SE" sz="1600" dirty="0">
                <a:latin typeface="+mj-lt"/>
                <a:cs typeface="Calibri Light" panose="020F0302020204030204" pitchFamily="34" charset="0"/>
              </a:rPr>
              <a:t>teknisk påverkan vid införande/revidering av personcentrerade och sammanhållna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vårdförlopp</a:t>
            </a:r>
            <a:endParaRPr lang="sv-SE" sz="1600" dirty="0">
              <a:latin typeface="+mj-lt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Implementering </a:t>
            </a:r>
            <a:r>
              <a:rPr lang="sv-SE" sz="1600" dirty="0">
                <a:latin typeface="+mj-lt"/>
                <a:cs typeface="Calibri Light" panose="020F0302020204030204" pitchFamily="34" charset="0"/>
              </a:rPr>
              <a:t>av ny medicinsk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teknik</a:t>
            </a:r>
            <a:endParaRPr lang="sv-SE" sz="1600" dirty="0">
              <a:latin typeface="+mj-lt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  <a:cs typeface="Calibri Light" panose="020F0302020204030204" pitchFamily="34" charset="0"/>
              </a:rPr>
              <a:t>Samordnad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upphandling</a:t>
            </a:r>
          </a:p>
          <a:p>
            <a:r>
              <a:rPr lang="sv-SE" sz="1600" b="1" dirty="0" smtClean="0">
                <a:latin typeface="+mj-lt"/>
                <a:cs typeface="Calibri Light" panose="020F0302020204030204" pitchFamily="34" charset="0"/>
              </a:rPr>
              <a:t>Mål</a:t>
            </a:r>
          </a:p>
          <a:p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Medicinteknisk utrustning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ska </a:t>
            </a:r>
            <a:r>
              <a:rPr lang="sv-SE" sz="1600" dirty="0">
                <a:latin typeface="+mj-lt"/>
                <a:cs typeface="Calibri Light" panose="020F0302020204030204" pitchFamily="34" charset="0"/>
              </a:rPr>
              <a:t>vara säker ur flera perspektiv; patient, kontinuitet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och kapacitet</a:t>
            </a:r>
            <a:endParaRPr lang="sv-SE" sz="1600" dirty="0">
              <a:latin typeface="+mj-lt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med </a:t>
            </a:r>
            <a:r>
              <a:rPr lang="sv-SE" sz="1600" dirty="0">
                <a:latin typeface="+mj-lt"/>
                <a:cs typeface="Calibri Light" panose="020F0302020204030204" pitchFamily="34" charset="0"/>
              </a:rPr>
              <a:t>tillhörande system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ska </a:t>
            </a:r>
            <a:r>
              <a:rPr lang="sv-SE" sz="1600" dirty="0">
                <a:latin typeface="+mj-lt"/>
                <a:cs typeface="Calibri Light" panose="020F0302020204030204" pitchFamily="34" charset="0"/>
              </a:rPr>
              <a:t>vara interoperabel inom </a:t>
            </a:r>
            <a:r>
              <a:rPr lang="sv-SE" sz="1600" dirty="0" smtClean="0">
                <a:latin typeface="+mj-lt"/>
                <a:cs typeface="Calibri Light" panose="020F0302020204030204" pitchFamily="34" charset="0"/>
              </a:rPr>
              <a:t>sjukvårdsregionen</a:t>
            </a:r>
            <a:endParaRPr lang="sv-SE" sz="16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5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Patientsäkerhet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 smtClean="0"/>
              <a:t>Stöd till programområden</a:t>
            </a:r>
            <a:endParaRPr lang="sv-SE" sz="1800" b="1" dirty="0"/>
          </a:p>
          <a:p>
            <a:r>
              <a:rPr lang="sv-SE" sz="1800" dirty="0" smtClean="0"/>
              <a:t>Patientsäkerhetsperspektiv </a:t>
            </a:r>
            <a:r>
              <a:rPr lang="sv-SE" sz="1800" dirty="0"/>
              <a:t>och </a:t>
            </a:r>
            <a:r>
              <a:rPr lang="sv-SE" sz="1800" dirty="0" smtClean="0"/>
              <a:t>metodstöd</a:t>
            </a:r>
          </a:p>
          <a:p>
            <a:endParaRPr lang="sv-SE" sz="1600" dirty="0"/>
          </a:p>
          <a:p>
            <a:r>
              <a:rPr lang="sv-SE" sz="1800" b="1" dirty="0" smtClean="0"/>
              <a:t>Prioriterat</a:t>
            </a:r>
            <a:endParaRPr lang="sv-SE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Nationell handlingsplan för ökad patientsäkerhet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Samverkan </a:t>
            </a:r>
            <a:r>
              <a:rPr lang="sv-SE" sz="1800" dirty="0"/>
              <a:t>med RSG, </a:t>
            </a:r>
            <a:r>
              <a:rPr lang="sv-SE" sz="1800" dirty="0" smtClean="0"/>
              <a:t>RPO, kommuner, patienter </a:t>
            </a:r>
            <a:r>
              <a:rPr lang="sv-SE" sz="1800" dirty="0"/>
              <a:t>och </a:t>
            </a:r>
            <a:r>
              <a:rPr lang="sv-SE" sz="1800" dirty="0" smtClean="0"/>
              <a:t>närstående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Erfarenhetsutbyte inom fokusområdena trycksår, fall, suicid, läkemedel och </a:t>
            </a:r>
            <a:r>
              <a:rPr lang="sv-SE" sz="1800" dirty="0" err="1" smtClean="0"/>
              <a:t>vårdskador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91580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Standardisering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Stöd till programområden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Svar </a:t>
            </a:r>
            <a:r>
              <a:rPr lang="sv-SE" sz="1600" dirty="0"/>
              <a:t>på frågor om </a:t>
            </a:r>
            <a:r>
              <a:rPr lang="sv-SE" sz="1600" dirty="0" smtClean="0"/>
              <a:t>lämplig </a:t>
            </a:r>
            <a:r>
              <a:rPr lang="sv-SE" sz="1600" dirty="0"/>
              <a:t>standard för ett visst </a:t>
            </a:r>
            <a:r>
              <a:rPr lang="sv-SE" sz="1600" dirty="0" smtClean="0"/>
              <a:t>område/produkt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</a:t>
            </a:r>
            <a:r>
              <a:rPr lang="sv-SE" sz="1600" dirty="0" smtClean="0"/>
              <a:t>åd </a:t>
            </a:r>
            <a:r>
              <a:rPr lang="sv-SE" sz="1600" dirty="0"/>
              <a:t>hur man kan delta i standardisering och </a:t>
            </a:r>
            <a:r>
              <a:rPr lang="sv-SE" sz="1600" dirty="0" smtClean="0"/>
              <a:t>specifika </a:t>
            </a:r>
            <a:r>
              <a:rPr lang="sv-SE" sz="1600" dirty="0"/>
              <a:t>projekt </a:t>
            </a:r>
            <a:r>
              <a:rPr lang="sv-SE" sz="1600" dirty="0" smtClean="0"/>
              <a:t>för att exempelvis revidera eller </a:t>
            </a:r>
            <a:r>
              <a:rPr lang="sv-SE" sz="1600" dirty="0"/>
              <a:t>utveckla en </a:t>
            </a:r>
            <a:r>
              <a:rPr lang="sv-SE" sz="1600" dirty="0" smtClean="0"/>
              <a:t>ny standard</a:t>
            </a:r>
            <a:endParaRPr lang="sv-SE" sz="1600" dirty="0"/>
          </a:p>
          <a:p>
            <a:endParaRPr lang="sv-SE" sz="1600" dirty="0"/>
          </a:p>
          <a:p>
            <a:r>
              <a:rPr lang="sv-SE" sz="1600" b="1" dirty="0" smtClean="0"/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Hur kan vi använda relevanta standarder </a:t>
            </a:r>
            <a:r>
              <a:rPr lang="sv-SE" sz="1600" dirty="0"/>
              <a:t>i olika delar av våra </a:t>
            </a:r>
            <a:r>
              <a:rPr lang="sv-SE" sz="1600" dirty="0" smtClean="0"/>
              <a:t>verksamheter?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Arbetsformer </a:t>
            </a:r>
            <a:r>
              <a:rPr lang="sv-SE" sz="1600" dirty="0"/>
              <a:t>för den </a:t>
            </a:r>
            <a:r>
              <a:rPr lang="sv-SE" sz="1600" dirty="0" smtClean="0"/>
              <a:t>nya nationella beredningsgruppen </a:t>
            </a:r>
            <a:r>
              <a:rPr lang="sv-SE" sz="1600" dirty="0"/>
              <a:t>för </a:t>
            </a:r>
            <a:r>
              <a:rPr lang="sv-SE" sz="1600" dirty="0" smtClean="0"/>
              <a:t>standardisering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585640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Strukturerad vårdinformation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Informatikstöd </a:t>
            </a:r>
            <a:r>
              <a:rPr lang="sv-SE" sz="1600" dirty="0"/>
              <a:t>i uppdrag och projekt, </a:t>
            </a:r>
            <a:r>
              <a:rPr lang="sv-SE" sz="1600" dirty="0" smtClean="0"/>
              <a:t>ex </a:t>
            </a:r>
            <a:r>
              <a:rPr lang="sv-SE" sz="1600" dirty="0"/>
              <a:t>automatisk </a:t>
            </a:r>
            <a:r>
              <a:rPr lang="sv-SE" sz="1600" dirty="0" smtClean="0"/>
              <a:t>dataöverföring</a:t>
            </a:r>
            <a:r>
              <a:rPr lang="sv-SE" sz="1600" dirty="0"/>
              <a:t>, </a:t>
            </a:r>
            <a:r>
              <a:rPr lang="sv-SE" sz="1600" dirty="0" smtClean="0"/>
              <a:t>första linjens digitala vård, </a:t>
            </a:r>
            <a:r>
              <a:rPr lang="sv-SE" sz="1600" dirty="0"/>
              <a:t>svarsmallar </a:t>
            </a:r>
            <a:r>
              <a:rPr lang="sv-SE" sz="1600" dirty="0" smtClean="0"/>
              <a:t>för patologi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Införandet av vårdförlopp och </a:t>
            </a:r>
            <a:r>
              <a:rPr lang="sv-SE" sz="1600" dirty="0" err="1"/>
              <a:t>patientkontrakt</a:t>
            </a:r>
            <a:endParaRPr lang="sv-SE" sz="1600" dirty="0"/>
          </a:p>
          <a:p>
            <a:endParaRPr lang="sv-SE" sz="1600" b="1" dirty="0" smtClean="0"/>
          </a:p>
          <a:p>
            <a:r>
              <a:rPr lang="sv-SE" sz="1600" b="1" dirty="0" smtClean="0"/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Gemensam </a:t>
            </a:r>
            <a:r>
              <a:rPr lang="sv-SE" sz="1600" dirty="0"/>
              <a:t>strategi för strukturerad </a:t>
            </a:r>
            <a:r>
              <a:rPr lang="sv-SE" sz="1600" dirty="0" smtClean="0"/>
              <a:t>vårdinformation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Ökad förståelse och </a:t>
            </a:r>
            <a:r>
              <a:rPr lang="sv-SE" sz="1600" dirty="0"/>
              <a:t>kompetens inom </a:t>
            </a:r>
            <a:r>
              <a:rPr lang="sv-SE" sz="1600" dirty="0" smtClean="0"/>
              <a:t>hälsoinformatik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Utbilda </a:t>
            </a:r>
            <a:r>
              <a:rPr lang="sv-SE" sz="1600" dirty="0"/>
              <a:t>i spårbarhet och </a:t>
            </a:r>
            <a:r>
              <a:rPr lang="sv-SE" sz="1600" dirty="0" err="1" smtClean="0"/>
              <a:t>kodverk</a:t>
            </a:r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178510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Uppföljning och analys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>
                <a:solidFill>
                  <a:srgbClr val="363636"/>
                </a:solidFill>
                <a:latin typeface="+mj-lt"/>
              </a:rPr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363636"/>
                </a:solidFill>
                <a:latin typeface="+mj-lt"/>
              </a:rPr>
              <a:t>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rgbClr val="363636"/>
                </a:solidFill>
                <a:latin typeface="+mj-lt"/>
              </a:rPr>
              <a:t>Metodstöd för </a:t>
            </a:r>
            <a:r>
              <a:rPr lang="sv-SE" sz="1600" dirty="0" smtClean="0">
                <a:solidFill>
                  <a:srgbClr val="363636"/>
                </a:solidFill>
                <a:latin typeface="+mj-lt"/>
              </a:rPr>
              <a:t>mätetal </a:t>
            </a:r>
            <a:r>
              <a:rPr lang="sv-SE" sz="1600" dirty="0" smtClean="0">
                <a:solidFill>
                  <a:srgbClr val="363636"/>
                </a:solidFill>
                <a:latin typeface="+mj-lt"/>
              </a:rPr>
              <a:t>och mål</a:t>
            </a:r>
          </a:p>
          <a:p>
            <a:endParaRPr lang="sv-SE" sz="1600" b="1" dirty="0" smtClean="0">
              <a:solidFill>
                <a:srgbClr val="363636"/>
              </a:solidFill>
              <a:latin typeface="+mj-lt"/>
            </a:endParaRPr>
          </a:p>
          <a:p>
            <a:r>
              <a:rPr lang="sv-SE" sz="1600" b="1" dirty="0" smtClean="0">
                <a:solidFill>
                  <a:srgbClr val="363636"/>
                </a:solidFill>
                <a:latin typeface="+mj-lt"/>
              </a:rPr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Samverkan </a:t>
            </a:r>
            <a:r>
              <a:rPr lang="sv-SE" sz="1600" dirty="0" smtClean="0"/>
              <a:t>kring </a:t>
            </a:r>
            <a:r>
              <a:rPr lang="sv-SE" sz="1600" dirty="0" smtClean="0"/>
              <a:t>kvalitetsindikatorer och analys av vårdförlopp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>
              <a:solidFill>
                <a:srgbClr val="36363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11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Upphandling och inköp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b="1" dirty="0"/>
              <a:t>Stöd </a:t>
            </a:r>
            <a:r>
              <a:rPr lang="sv-SE" sz="1600" b="1" dirty="0" smtClean="0"/>
              <a:t>till programområden</a:t>
            </a:r>
            <a:endParaRPr lang="sv-SE" sz="1600" b="1" dirty="0"/>
          </a:p>
          <a:p>
            <a:r>
              <a:rPr lang="sv-SE" sz="1600" dirty="0"/>
              <a:t>Gemensamma upphandlingar och inköp </a:t>
            </a:r>
            <a:r>
              <a:rPr lang="sv-SE" sz="1600" dirty="0" smtClean="0"/>
              <a:t>när det ger: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medicinsk </a:t>
            </a:r>
            <a:r>
              <a:rPr lang="sv-SE" sz="1600" dirty="0"/>
              <a:t>vinning för </a:t>
            </a:r>
            <a:r>
              <a:rPr lang="sv-SE" sz="1600" dirty="0" smtClean="0"/>
              <a:t>patienter och vården </a:t>
            </a:r>
            <a:r>
              <a:rPr lang="sv-SE" sz="1600" dirty="0"/>
              <a:t>med samma </a:t>
            </a:r>
            <a:r>
              <a:rPr lang="sv-SE" sz="1600" dirty="0" smtClean="0"/>
              <a:t>produkt, utrustning, system eller tjänsteutbud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stordriftsfördelar </a:t>
            </a:r>
            <a:r>
              <a:rPr lang="sv-SE" sz="1600" dirty="0"/>
              <a:t>gentemot marknaden</a:t>
            </a:r>
          </a:p>
          <a:p>
            <a:r>
              <a:rPr lang="sv-SE" sz="1600" b="1" dirty="0" smtClean="0"/>
              <a:t>Prioriterat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Läkemedel: gemensam </a:t>
            </a:r>
            <a:r>
              <a:rPr lang="sv-SE" sz="1600" dirty="0"/>
              <a:t>satsning </a:t>
            </a:r>
            <a:r>
              <a:rPr lang="sv-SE" sz="1600" dirty="0" smtClean="0"/>
              <a:t>utifrån besparingsmöjligheter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Medicinsk teknik och IT: när är </a:t>
            </a:r>
            <a:r>
              <a:rPr lang="sv-SE" sz="1600" dirty="0"/>
              <a:t>det viktigt </a:t>
            </a:r>
            <a:r>
              <a:rPr lang="sv-SE" sz="1600" dirty="0" smtClean="0"/>
              <a:t>med samma system/utrustning?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Vård-/förbrukningsmaterial: när ger det medicinsk </a:t>
            </a:r>
            <a:r>
              <a:rPr lang="sv-SE" sz="1600" dirty="0"/>
              <a:t>vinning </a:t>
            </a:r>
            <a:r>
              <a:rPr lang="sv-SE" sz="1600" dirty="0" smtClean="0"/>
              <a:t>med lika </a:t>
            </a:r>
            <a:r>
              <a:rPr lang="sv-SE" sz="1600" dirty="0"/>
              <a:t>produktutbud</a:t>
            </a:r>
            <a:r>
              <a:rPr lang="sv-SE" sz="1600" dirty="0" smtClean="0"/>
              <a:t>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5882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Utveckling </a:t>
            </a:r>
            <a:r>
              <a:rPr lang="sv-SE" sz="3200" dirty="0"/>
              <a:t>och ledarskap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Verksamhetsutveckling</a:t>
            </a:r>
            <a:r>
              <a:rPr lang="sv-SE" sz="1600" dirty="0"/>
              <a:t>, Förbättringskunskap och modeller för införande av nya angreppssätt</a:t>
            </a:r>
            <a:endParaRPr lang="sv-SE" sz="1600" dirty="0"/>
          </a:p>
          <a:p>
            <a:endParaRPr lang="sv-SE" sz="1600" b="1" dirty="0" smtClean="0"/>
          </a:p>
          <a:p>
            <a:r>
              <a:rPr lang="sv-SE" sz="1600" b="1" dirty="0" smtClean="0"/>
              <a:t>Prioriterat</a:t>
            </a:r>
            <a:endParaRPr lang="sv-SE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Nytta av vårdförlopp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Ledarskapsutveckling/-program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Samverkan </a:t>
            </a:r>
            <a:r>
              <a:rPr lang="sv-SE" sz="1600" dirty="0" smtClean="0"/>
              <a:t>för </a:t>
            </a:r>
            <a:r>
              <a:rPr lang="sv-SE" sz="1600" dirty="0" smtClean="0"/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dirty="0">
                <a:hlinkClick r:id="rId2"/>
              </a:rPr>
              <a:t>Verksamhetsutveckling </a:t>
            </a:r>
            <a:r>
              <a:rPr lang="sv-SE" sz="1600" dirty="0" smtClean="0">
                <a:hlinkClick r:id="rId2"/>
              </a:rPr>
              <a:t>(kunskapsstyrningvard.se</a:t>
            </a:r>
            <a:r>
              <a:rPr lang="sv-SE" sz="1600" dirty="0">
                <a:hlinkClick r:id="rId2"/>
              </a:rPr>
              <a:t>)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078361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Mer information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/>
              <a:t>Uppdrag, handlingsplaner och </a:t>
            </a:r>
            <a:r>
              <a:rPr lang="sv-SE" sz="1600" dirty="0" smtClean="0"/>
              <a:t>kontaktuppgifter för regionala samverkansgrupper på sjukvårdsregionens webbplats: </a:t>
            </a:r>
            <a:r>
              <a:rPr lang="sv-SE" sz="1600" dirty="0" smtClean="0">
                <a:hlinkClick r:id="rId2"/>
              </a:rPr>
              <a:t>Samverkansgrupper (</a:t>
            </a:r>
            <a:r>
              <a:rPr lang="sv-SE" sz="1600" dirty="0">
                <a:hlinkClick r:id="rId2"/>
              </a:rPr>
              <a:t>sydostrasjukvardsregionen.se</a:t>
            </a:r>
            <a:r>
              <a:rPr lang="sv-SE" sz="1600" dirty="0" smtClean="0">
                <a:hlinkClick r:id="rId2"/>
              </a:rPr>
              <a:t>)</a:t>
            </a:r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Här finns även länkar till nationella samverkansgrupper och information om nationellt prioriterade insatsområden.</a:t>
            </a:r>
          </a:p>
          <a:p>
            <a:endParaRPr lang="sv-SE" sz="1600" dirty="0" smtClean="0"/>
          </a:p>
          <a:p>
            <a:r>
              <a:rPr lang="sv-SE" sz="1600" dirty="0" smtClean="0"/>
              <a:t>Nationella stödmaterial för regionernas samarbete kring kunskapsstöd, uppföljning och analys och verksamhetsutveckling hittar du på webbplatsen Kunskapsstyrning hälso- och sjukvård: </a:t>
            </a:r>
            <a:r>
              <a:rPr lang="sv-SE" sz="1600" dirty="0" smtClean="0">
                <a:hlinkClick r:id="rId3"/>
              </a:rPr>
              <a:t>https</a:t>
            </a:r>
            <a:r>
              <a:rPr lang="sv-SE" sz="1600" dirty="0">
                <a:hlinkClick r:id="rId3"/>
              </a:rPr>
              <a:t>://</a:t>
            </a:r>
            <a:r>
              <a:rPr lang="sv-SE" sz="1600" dirty="0" smtClean="0">
                <a:hlinkClick r:id="rId3"/>
              </a:rPr>
              <a:t>kunskapsstyrningvard.se</a:t>
            </a:r>
            <a:r>
              <a:rPr lang="sv-SE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5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Digital utveckling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v-SE" sz="1200" b="1" dirty="0" smtClean="0"/>
              <a:t>Stöd till programområden</a:t>
            </a: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Automatisering av </a:t>
            </a:r>
            <a:r>
              <a:rPr lang="sv-SE" sz="1200" dirty="0" smtClean="0">
                <a:solidFill>
                  <a:srgbClr val="000000"/>
                </a:solidFill>
              </a:rPr>
              <a:t>kvalitetsregister</a:t>
            </a:r>
            <a:endParaRPr lang="sv-SE" sz="1200" dirty="0">
              <a:solidFill>
                <a:srgbClr val="000000"/>
              </a:solidFill>
            </a:endParaRP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Ny tjänst för symtombedömning, hänvisning och chatt (1177-direkt)</a:t>
            </a: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Designstudio </a:t>
            </a:r>
            <a:r>
              <a:rPr lang="sv-SE" sz="1200" dirty="0" smtClean="0">
                <a:solidFill>
                  <a:srgbClr val="000000"/>
                </a:solidFill>
              </a:rPr>
              <a:t>för stöd- </a:t>
            </a:r>
            <a:r>
              <a:rPr lang="sv-SE" sz="1200" dirty="0">
                <a:solidFill>
                  <a:srgbClr val="000000"/>
                </a:solidFill>
              </a:rPr>
              <a:t>och </a:t>
            </a:r>
            <a:r>
              <a:rPr lang="sv-SE" sz="1200" dirty="0" smtClean="0">
                <a:solidFill>
                  <a:srgbClr val="000000"/>
                </a:solidFill>
              </a:rPr>
              <a:t>behandlingsplattformar</a:t>
            </a:r>
            <a:endParaRPr lang="sv-SE" sz="1200" dirty="0">
              <a:solidFill>
                <a:srgbClr val="000000"/>
              </a:solidFill>
            </a:endParaRP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Gemensam data för </a:t>
            </a:r>
            <a:r>
              <a:rPr lang="sv-SE" sz="1200" dirty="0" smtClean="0">
                <a:solidFill>
                  <a:srgbClr val="000000"/>
                </a:solidFill>
              </a:rPr>
              <a:t>forskning och verksamhetsutveckling</a:t>
            </a:r>
            <a:endParaRPr lang="sv-SE" sz="1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v-SE" sz="1200" b="1" dirty="0" smtClean="0"/>
              <a:t>Målbild</a:t>
            </a: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rgbClr val="000000"/>
                </a:solidFill>
              </a:rPr>
              <a:t>Allt </a:t>
            </a:r>
            <a:r>
              <a:rPr lang="sv-SE" sz="1200" dirty="0">
                <a:solidFill>
                  <a:srgbClr val="000000"/>
                </a:solidFill>
              </a:rPr>
              <a:t>som kan göras gemensamt ska göras gemensamt </a:t>
            </a: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Från samverkan till samarbete och samutnyttjande </a:t>
            </a:r>
          </a:p>
          <a:p>
            <a:pPr marL="228594" indent="-228594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rgbClr val="000000"/>
                </a:solidFill>
              </a:rPr>
              <a:t>Sträva mot ökad gemensam </a:t>
            </a:r>
            <a:r>
              <a:rPr lang="sv-SE" sz="1200" dirty="0" smtClean="0">
                <a:solidFill>
                  <a:srgbClr val="000000"/>
                </a:solidFill>
              </a:rPr>
              <a:t>förvaltning</a:t>
            </a:r>
            <a:endParaRPr lang="sv-S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v-SE" sz="1200" b="1" dirty="0" smtClean="0">
                <a:solidFill>
                  <a:srgbClr val="000000"/>
                </a:solidFill>
              </a:rPr>
              <a:t>Övergripande prioritering</a:t>
            </a:r>
            <a:r>
              <a:rPr lang="sv-SE" sz="1200" dirty="0" smtClean="0">
                <a:solidFill>
                  <a:srgbClr val="000000"/>
                </a:solidFill>
              </a:rPr>
              <a:t> </a:t>
            </a:r>
            <a:endParaRPr lang="sv-SE" sz="1200" dirty="0">
              <a:solidFill>
                <a:srgbClr val="000000"/>
              </a:solidFill>
            </a:endParaRPr>
          </a:p>
          <a:p>
            <a:pPr marL="226800" indent="-226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</a:rPr>
              <a:t>Nationell </a:t>
            </a:r>
            <a:r>
              <a:rPr lang="sv-SE" sz="1200" dirty="0">
                <a:solidFill>
                  <a:srgbClr val="000000"/>
                </a:solidFill>
              </a:rPr>
              <a:t>samverkan inom e-hälsa (SKR, </a:t>
            </a:r>
            <a:r>
              <a:rPr lang="sv-SE" sz="1200" dirty="0" err="1">
                <a:solidFill>
                  <a:srgbClr val="000000"/>
                </a:solidFill>
              </a:rPr>
              <a:t>Inera</a:t>
            </a:r>
            <a:r>
              <a:rPr lang="sv-SE" sz="1200" dirty="0">
                <a:solidFill>
                  <a:srgbClr val="000000"/>
                </a:solidFill>
              </a:rPr>
              <a:t>, </a:t>
            </a:r>
            <a:r>
              <a:rPr lang="sv-SE" sz="1200" dirty="0" smtClean="0">
                <a:solidFill>
                  <a:srgbClr val="000000"/>
                </a:solidFill>
              </a:rPr>
              <a:t>Kundgrupp Cosmic) </a:t>
            </a:r>
            <a:endParaRPr lang="sv-SE" sz="1200" dirty="0">
              <a:solidFill>
                <a:srgbClr val="000000"/>
              </a:solidFill>
            </a:endParaRPr>
          </a:p>
          <a:p>
            <a:pPr marL="226800" indent="-226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</a:rPr>
              <a:t>Samverkan </a:t>
            </a:r>
            <a:r>
              <a:rPr lang="sv-SE" sz="1200" dirty="0">
                <a:solidFill>
                  <a:srgbClr val="000000"/>
                </a:solidFill>
              </a:rPr>
              <a:t>inom </a:t>
            </a:r>
            <a:r>
              <a:rPr lang="sv-SE" sz="1200" dirty="0" smtClean="0">
                <a:solidFill>
                  <a:srgbClr val="000000"/>
                </a:solidFill>
              </a:rPr>
              <a:t>Sydöstra </a:t>
            </a:r>
            <a:r>
              <a:rPr lang="sv-SE" sz="1200" dirty="0">
                <a:solidFill>
                  <a:srgbClr val="000000"/>
                </a:solidFill>
              </a:rPr>
              <a:t>sjukvårdsregionen </a:t>
            </a:r>
          </a:p>
          <a:p>
            <a:pPr marL="226800" indent="-2268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</a:rPr>
              <a:t>Lokala </a:t>
            </a:r>
            <a:r>
              <a:rPr lang="sv-SE" sz="1200" dirty="0">
                <a:solidFill>
                  <a:srgbClr val="000000"/>
                </a:solidFill>
              </a:rPr>
              <a:t>initiativ och </a:t>
            </a:r>
            <a:r>
              <a:rPr lang="sv-SE" sz="1200" dirty="0" smtClean="0">
                <a:solidFill>
                  <a:srgbClr val="000000"/>
                </a:solidFill>
              </a:rPr>
              <a:t>projekt</a:t>
            </a:r>
            <a:endParaRPr lang="sv-S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1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Forskning och </a:t>
            </a:r>
            <a:r>
              <a:rPr lang="sv-SE" sz="3200" dirty="0" err="1" smtClean="0"/>
              <a:t>life</a:t>
            </a:r>
            <a:r>
              <a:rPr lang="sv-SE" sz="3200" dirty="0" smtClean="0"/>
              <a:t> science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Kliniska studier, Forum Sydost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Forskningsanslag, FORSS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b="1" dirty="0" smtClean="0"/>
              <a:t>Sjukvårdsregionens patientlöfte</a:t>
            </a:r>
          </a:p>
          <a:p>
            <a:r>
              <a:rPr lang="sv-SE" sz="1600" dirty="0" smtClean="0"/>
              <a:t>Vi prioriterar patientnära </a:t>
            </a:r>
            <a:r>
              <a:rPr lang="sv-SE" sz="1600" dirty="0" smtClean="0"/>
              <a:t>forskning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293303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HTA/metodstöd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Metodrådet blir Regional samverkansgrupp HTA 1 juni 2022.</a:t>
            </a:r>
          </a:p>
          <a:p>
            <a:endParaRPr lang="sv-SE" sz="1600" dirty="0" smtClean="0"/>
          </a:p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Granskar </a:t>
            </a:r>
            <a:r>
              <a:rPr lang="sv-SE" sz="1600" dirty="0"/>
              <a:t>nya metoder som står inför ett eventuellt införande i vården</a:t>
            </a:r>
            <a:endParaRPr lang="sv-SE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 första hand HTA-analyser till de nationella programområden som sjukvårdsregionen har värdskap för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b="1" dirty="0" smtClean="0"/>
              <a:t>Kontakt</a:t>
            </a:r>
          </a:p>
          <a:p>
            <a:r>
              <a:rPr lang="sv-SE" sz="1600" dirty="0" err="1" smtClean="0"/>
              <a:t>Elvar</a:t>
            </a:r>
            <a:r>
              <a:rPr lang="sv-SE" sz="1600" dirty="0" smtClean="0"/>
              <a:t> </a:t>
            </a:r>
            <a:r>
              <a:rPr lang="sv-SE" sz="1600" dirty="0" err="1" smtClean="0"/>
              <a:t>Theodorsson</a:t>
            </a:r>
            <a:r>
              <a:rPr lang="sv-SE" sz="1600" dirty="0" smtClean="0"/>
              <a:t>, Region Östergötland</a:t>
            </a:r>
          </a:p>
        </p:txBody>
      </p:sp>
    </p:spTree>
    <p:extLst>
      <p:ext uri="{BB962C8B-B14F-4D97-AF65-F5344CB8AC3E}">
        <p14:creationId xmlns:p14="http://schemas.microsoft.com/office/powerpoint/2010/main" val="188738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Hållbar utveckling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Inventering i </a:t>
            </a:r>
            <a:r>
              <a:rPr lang="sv-SE" sz="1600" dirty="0" smtClean="0"/>
              <a:t>verksamheter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Materialanalyser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Miljökrav vid upphandling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Processer </a:t>
            </a:r>
            <a:r>
              <a:rPr lang="sv-SE" sz="1600" dirty="0"/>
              <a:t>och </a:t>
            </a:r>
            <a:r>
              <a:rPr lang="sv-SE" sz="1600" dirty="0" smtClean="0"/>
              <a:t>arbetssätt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Stoppljusmodell </a:t>
            </a:r>
            <a:r>
              <a:rPr lang="sv-SE" sz="1600" dirty="0"/>
              <a:t>som </a:t>
            </a:r>
            <a:r>
              <a:rPr lang="sv-SE" sz="1600" dirty="0" smtClean="0"/>
              <a:t>metod</a:t>
            </a:r>
          </a:p>
          <a:p>
            <a:r>
              <a:rPr lang="sv-SE" sz="1600" b="1" dirty="0" smtClean="0"/>
              <a:t>Prioriterat</a:t>
            </a:r>
            <a:endParaRPr lang="sv-SE" sz="1600" b="1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latin typeface="Arial"/>
              </a:rPr>
              <a:t>Giftfri sjukvård för barn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latin typeface="Arial"/>
              </a:rPr>
              <a:t>Klimathänsyn vid val av förbrukningsartiklar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latin typeface="Arial"/>
              </a:rPr>
              <a:t>Handbok </a:t>
            </a:r>
            <a:r>
              <a:rPr lang="sv-SE" sz="1600" dirty="0" smtClean="0">
                <a:latin typeface="Arial"/>
              </a:rPr>
              <a:t>för klokare </a:t>
            </a:r>
            <a:r>
              <a:rPr lang="sv-SE" sz="1600" dirty="0" smtClean="0">
                <a:latin typeface="Arial"/>
              </a:rPr>
              <a:t>materialval</a:t>
            </a:r>
            <a:endParaRPr lang="sv-SE" sz="1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81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Juridik </a:t>
            </a:r>
            <a:r>
              <a:rPr lang="sv-SE" sz="3200" dirty="0"/>
              <a:t>och </a:t>
            </a:r>
            <a:r>
              <a:rPr lang="sv-SE" sz="3200" dirty="0" smtClean="0"/>
              <a:t>informationssäkerhet</a:t>
            </a:r>
            <a:endParaRPr lang="sv-SE" sz="32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b="1" dirty="0" smtClean="0"/>
              <a:t>Stöd till programområden</a:t>
            </a: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I första hand tillse att frågor som har gemensam beröring hanteras gemensamt 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Enhetliga tolkningar och enhetlig kravställning</a:t>
            </a:r>
          </a:p>
          <a:p>
            <a:endParaRPr lang="sv-SE" sz="1600" dirty="0" smtClean="0"/>
          </a:p>
          <a:p>
            <a:r>
              <a:rPr lang="sv-SE" sz="1600" b="1" dirty="0" smtClean="0"/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På </a:t>
            </a:r>
            <a:r>
              <a:rPr lang="sv-SE" sz="1600" dirty="0"/>
              <a:t>kort </a:t>
            </a:r>
            <a:r>
              <a:rPr lang="sv-SE" sz="1600" dirty="0" smtClean="0"/>
              <a:t>sikt ändamålsenliga arbetsformer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På lite längre sikt data- och personuppgiftshantering, upphandlingskrav, riskanalyser och visselblåsarfunktioner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Kvalitetsregister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/>
              <a:t>Stöd till programområden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Kvalitetsregister </a:t>
            </a:r>
            <a:r>
              <a:rPr lang="sv-SE" sz="1600" dirty="0"/>
              <a:t>i sitt </a:t>
            </a:r>
            <a:r>
              <a:rPr lang="sv-SE" sz="1600" dirty="0" smtClean="0"/>
              <a:t>sammanhang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Förbättringsprojekt inom ex rörelseorganens sjukdomar, nervsystemets sjukdomar, barn och ungdomars hälsa och äldres hälsa</a:t>
            </a:r>
            <a:endParaRPr lang="sv-SE" sz="1600" dirty="0"/>
          </a:p>
          <a:p>
            <a:endParaRPr lang="sv-SE" sz="1600" dirty="0" smtClean="0"/>
          </a:p>
          <a:p>
            <a:r>
              <a:rPr lang="sv-SE" sz="1600" b="1" dirty="0" smtClean="0"/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Användbara data för nationella och regionala jämförelser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Stimulera förbättringsarbete på lokal och regional nivå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072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Kompetensförsörjning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smtClean="0"/>
              <a:t>Regionala vårdkompetensrådet, HR-samverkan och samverkan kring läkarutbildning, universitetssjukvårdsenheter m.m.</a:t>
            </a:r>
          </a:p>
          <a:p>
            <a:endParaRPr lang="sv-SE" sz="1600" b="1" dirty="0" smtClean="0"/>
          </a:p>
          <a:p>
            <a:r>
              <a:rPr lang="sv-SE" sz="1600" b="1" dirty="0" smtClean="0"/>
              <a:t>Prioriterat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Gemensam kompetensförsörjningsplan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Koncept </a:t>
            </a:r>
            <a:r>
              <a:rPr lang="sv-SE" sz="1600" dirty="0"/>
              <a:t>för att attrahera och bemanna </a:t>
            </a:r>
            <a:r>
              <a:rPr lang="sv-SE" sz="1600" dirty="0" smtClean="0"/>
              <a:t>spetskompetens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Gemensam rekrytering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Ledarutvecklingsprogram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04867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Läkemedel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7655"/>
            <a:ext cx="8507288" cy="2808311"/>
          </a:xfrm>
        </p:spPr>
        <p:txBody>
          <a:bodyPr>
            <a:noAutofit/>
          </a:bodyPr>
          <a:lstStyle/>
          <a:p>
            <a:r>
              <a:rPr lang="sv-SE" sz="1400" b="1" dirty="0" smtClean="0"/>
              <a:t>Stöd till </a:t>
            </a:r>
            <a:r>
              <a:rPr lang="sv-SE" sz="1400" b="1" dirty="0" smtClean="0"/>
              <a:t>programområden utifrån den nationella läkemedelsstrategin</a:t>
            </a:r>
            <a:endParaRPr lang="sv-SE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Effektiv och säker läkemedelsanvändning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Tillgängliga läkemedel och jämlik användning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Samhällsekonomiskt och miljömässigt hållbar </a:t>
            </a:r>
            <a:r>
              <a:rPr lang="sv-SE" sz="1400" dirty="0" smtClean="0"/>
              <a:t>läkemedelsanvändning</a:t>
            </a:r>
            <a:br>
              <a:rPr lang="sv-SE" sz="1400" dirty="0" smtClean="0"/>
            </a:br>
            <a:endParaRPr lang="sv-SE" sz="1400" dirty="0"/>
          </a:p>
          <a:p>
            <a:r>
              <a:rPr lang="sv-SE" sz="1400" b="1" dirty="0" smtClean="0"/>
              <a:t>Prioriterat </a:t>
            </a:r>
            <a:endParaRPr lang="sv-SE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Uppföljning och kvalitet i upphandling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Skapa ekonomiskt utrymme för nya läkemedel genom </a:t>
            </a:r>
            <a:r>
              <a:rPr lang="sv-SE" sz="1400" dirty="0" smtClean="0"/>
              <a:t>ökad </a:t>
            </a:r>
            <a:r>
              <a:rPr lang="sv-SE" sz="1400" dirty="0"/>
              <a:t>användning av </a:t>
            </a:r>
            <a:r>
              <a:rPr lang="sv-SE" sz="1400" dirty="0" err="1"/>
              <a:t>biosimilarer</a:t>
            </a:r>
            <a:r>
              <a:rPr lang="sv-SE" sz="1400" dirty="0"/>
              <a:t> och generika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Vara en aktör i sjukvårdregional kunskapsstyrning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Samordna införande av läkemedelsterapier</a:t>
            </a:r>
          </a:p>
        </p:txBody>
      </p:sp>
    </p:spTree>
    <p:extLst>
      <p:ext uri="{BB962C8B-B14F-4D97-AF65-F5344CB8AC3E}">
        <p14:creationId xmlns:p14="http://schemas.microsoft.com/office/powerpoint/2010/main" val="333822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692</Words>
  <Application>Microsoft Office PowerPoint</Application>
  <PresentationFormat>Bildspel på skärmen (16:9)</PresentationFormat>
  <Paragraphs>143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Office-tema</vt:lpstr>
      <vt:lpstr>Regionala samverkansgrupper Utvecklingsdag i Nässjö 3 maj 2022</vt:lpstr>
      <vt:lpstr>Digital utveckling</vt:lpstr>
      <vt:lpstr>Forskning och life science</vt:lpstr>
      <vt:lpstr>HTA/metodstöd</vt:lpstr>
      <vt:lpstr>Hållbar utveckling</vt:lpstr>
      <vt:lpstr>Juridik och informationssäkerhet</vt:lpstr>
      <vt:lpstr>Kvalitetsregister</vt:lpstr>
      <vt:lpstr>Kompetensförsörjning</vt:lpstr>
      <vt:lpstr>Läkemedel</vt:lpstr>
      <vt:lpstr>Medicinsk teknik</vt:lpstr>
      <vt:lpstr>Patientsäkerhet</vt:lpstr>
      <vt:lpstr>Standardisering</vt:lpstr>
      <vt:lpstr>Strukturerad vårdinformation</vt:lpstr>
      <vt:lpstr>Uppföljning och analys</vt:lpstr>
      <vt:lpstr>Upphandling och inköp</vt:lpstr>
      <vt:lpstr>Utveckling och ledarskap</vt:lpstr>
      <vt:lpstr>Mer information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85</cp:revision>
  <dcterms:created xsi:type="dcterms:W3CDTF">2018-10-12T09:18:07Z</dcterms:created>
  <dcterms:modified xsi:type="dcterms:W3CDTF">2022-05-02T13:10:20Z</dcterms:modified>
</cp:coreProperties>
</file>