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9" r:id="rId2"/>
    <p:sldId id="260" r:id="rId3"/>
    <p:sldId id="264" r:id="rId4"/>
    <p:sldId id="261" r:id="rId5"/>
    <p:sldId id="266" r:id="rId6"/>
    <p:sldId id="267" r:id="rId7"/>
    <p:sldId id="268" r:id="rId8"/>
    <p:sldId id="269" r:id="rId9"/>
    <p:sldId id="270" r:id="rId10"/>
    <p:sldId id="272" r:id="rId11"/>
    <p:sldId id="273" r:id="rId12"/>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5">
          <p15:clr>
            <a:srgbClr val="A4A3A4"/>
          </p15:clr>
        </p15:guide>
        <p15:guide id="2" pos="554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A5"/>
    <a:srgbClr val="0053A5"/>
    <a:srgbClr val="005BA1"/>
    <a:srgbClr val="0066B3"/>
    <a:srgbClr val="0047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595" autoAdjust="0"/>
  </p:normalViewPr>
  <p:slideViewPr>
    <p:cSldViewPr snapToGrid="0" snapToObjects="1">
      <p:cViewPr varScale="1">
        <p:scale>
          <a:sx n="86" d="100"/>
          <a:sy n="86" d="100"/>
        </p:scale>
        <p:origin x="1152" y="58"/>
      </p:cViewPr>
      <p:guideLst>
        <p:guide orient="horz" pos="4125"/>
        <p:guide pos="55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C565C7-E7D9-2945-B8BD-8088C92F08A6}" type="datetimeFigureOut">
              <a:rPr lang="sv-SE" smtClean="0"/>
              <a:t>2022-04-18</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147AF89-486C-6B48-BC25-2234EDAED7E3}" type="slidenum">
              <a:rPr lang="sv-SE" smtClean="0"/>
              <a:t>‹#›</a:t>
            </a:fld>
            <a:endParaRPr lang="sv-SE"/>
          </a:p>
        </p:txBody>
      </p:sp>
    </p:spTree>
    <p:extLst>
      <p:ext uri="{BB962C8B-B14F-4D97-AF65-F5344CB8AC3E}">
        <p14:creationId xmlns:p14="http://schemas.microsoft.com/office/powerpoint/2010/main" val="39094264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E373B-E9E0-834F-8AE0-56CDEFA1F367}" type="datetimeFigureOut">
              <a:rPr lang="sv-SE" smtClean="0"/>
              <a:t>2022-04-18</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9B1FA7-9B20-E148-866A-4BB8AEA063A1}" type="slidenum">
              <a:rPr lang="sv-SE" smtClean="0"/>
              <a:t>‹#›</a:t>
            </a:fld>
            <a:endParaRPr lang="sv-SE"/>
          </a:p>
        </p:txBody>
      </p:sp>
    </p:spTree>
    <p:extLst>
      <p:ext uri="{BB962C8B-B14F-4D97-AF65-F5344CB8AC3E}">
        <p14:creationId xmlns:p14="http://schemas.microsoft.com/office/powerpoint/2010/main" val="34409763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npassad layout">
    <p:bg>
      <p:bgRef idx="1001">
        <a:schemeClr val="bg2"/>
      </p:bgRef>
    </p:bg>
    <p:spTree>
      <p:nvGrpSpPr>
        <p:cNvPr id="1" name=""/>
        <p:cNvGrpSpPr/>
        <p:nvPr/>
      </p:nvGrpSpPr>
      <p:grpSpPr>
        <a:xfrm>
          <a:off x="0" y="0"/>
          <a:ext cx="0" cy="0"/>
          <a:chOff x="0" y="0"/>
          <a:chExt cx="0" cy="0"/>
        </a:xfrm>
      </p:grpSpPr>
      <p:sp>
        <p:nvSpPr>
          <p:cNvPr id="15" name="Rektangel 14"/>
          <p:cNvSpPr/>
          <p:nvPr userDrawn="1"/>
        </p:nvSpPr>
        <p:spPr>
          <a:xfrm>
            <a:off x="-7559" y="2321"/>
            <a:ext cx="9151559" cy="6855679"/>
          </a:xfrm>
          <a:prstGeom prst="rect">
            <a:avLst/>
          </a:prstGeom>
          <a:solidFill>
            <a:srgbClr val="0050A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3" name="Platshållare för text 12"/>
          <p:cNvSpPr>
            <a:spLocks noGrp="1"/>
          </p:cNvSpPr>
          <p:nvPr>
            <p:ph type="body" sz="quarter" idx="12" hasCustomPrompt="1"/>
          </p:nvPr>
        </p:nvSpPr>
        <p:spPr>
          <a:xfrm>
            <a:off x="7559" y="1346201"/>
            <a:ext cx="9144000" cy="1763788"/>
          </a:xfrm>
          <a:prstGeom prst="rect">
            <a:avLst/>
          </a:prstGeom>
        </p:spPr>
        <p:txBody>
          <a:bodyPr vert="horz" anchor="b" anchorCtr="0"/>
          <a:lstStyle>
            <a:lvl1pPr marL="90488" indent="0" algn="ctr">
              <a:lnSpc>
                <a:spcPct val="80000"/>
              </a:lnSpc>
              <a:buNone/>
              <a:tabLst>
                <a:tab pos="4305300" algn="l"/>
              </a:tabLst>
              <a:defRPr sz="5000" baseline="0">
                <a:solidFill>
                  <a:srgbClr val="FFFFFF"/>
                </a:solidFill>
                <a:latin typeface="Georgia"/>
                <a:cs typeface="Georgia"/>
              </a:defRPr>
            </a:lvl1pPr>
          </a:lstStyle>
          <a:p>
            <a:pPr lvl="0"/>
            <a:r>
              <a:rPr lang="sv-SE" dirty="0"/>
              <a:t>Dagens rubrik</a:t>
            </a:r>
          </a:p>
        </p:txBody>
      </p:sp>
      <p:sp>
        <p:nvSpPr>
          <p:cNvPr id="7" name="Platshållare för text 12"/>
          <p:cNvSpPr>
            <a:spLocks noGrp="1"/>
          </p:cNvSpPr>
          <p:nvPr>
            <p:ph type="body" sz="quarter" idx="13" hasCustomPrompt="1"/>
          </p:nvPr>
        </p:nvSpPr>
        <p:spPr>
          <a:xfrm>
            <a:off x="0" y="3251200"/>
            <a:ext cx="9144000" cy="837199"/>
          </a:xfrm>
          <a:prstGeom prst="rect">
            <a:avLst/>
          </a:prstGeom>
        </p:spPr>
        <p:txBody>
          <a:bodyPr vert="horz"/>
          <a:lstStyle>
            <a:lvl1pPr marL="90488" indent="0" algn="ctr">
              <a:lnSpc>
                <a:spcPct val="80000"/>
              </a:lnSpc>
              <a:buNone/>
              <a:defRPr sz="2400">
                <a:solidFill>
                  <a:srgbClr val="FFFFFF"/>
                </a:solidFill>
                <a:latin typeface="Tahoma"/>
                <a:cs typeface="Tahoma"/>
              </a:defRPr>
            </a:lvl1pPr>
          </a:lstStyle>
          <a:p>
            <a:pPr lvl="0"/>
            <a:r>
              <a:rPr lang="sv-SE" dirty="0"/>
              <a:t>Underrubrik</a:t>
            </a:r>
          </a:p>
        </p:txBody>
      </p:sp>
      <p:pic>
        <p:nvPicPr>
          <p:cNvPr id="10" name="Bildobjekt 9" descr="ppt_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01649" y="6145193"/>
            <a:ext cx="1705356" cy="457200"/>
          </a:xfrm>
          <a:prstGeom prst="rect">
            <a:avLst/>
          </a:prstGeom>
        </p:spPr>
      </p:pic>
      <p:sp>
        <p:nvSpPr>
          <p:cNvPr id="8" name="Platshållare för sidfot 4"/>
          <p:cNvSpPr>
            <a:spLocks noGrp="1"/>
          </p:cNvSpPr>
          <p:nvPr>
            <p:ph type="ftr" sz="quarter" idx="11"/>
          </p:nvPr>
        </p:nvSpPr>
        <p:spPr>
          <a:xfrm>
            <a:off x="165570" y="6281627"/>
            <a:ext cx="5595459" cy="365125"/>
          </a:xfrm>
          <a:prstGeom prst="rect">
            <a:avLst/>
          </a:prstGeom>
        </p:spPr>
        <p:txBody>
          <a:bodyPr/>
          <a:lstStyle>
            <a:lvl1pPr>
              <a:defRPr sz="1500">
                <a:solidFill>
                  <a:schemeClr val="tx2"/>
                </a:solidFill>
              </a:defRPr>
            </a:lvl1pPr>
          </a:lstStyle>
          <a:p>
            <a:r>
              <a:rPr lang="sv-SE"/>
              <a:t>Dagens tema, 2015-01-01, Förnamn Efternamn</a:t>
            </a:r>
            <a:endParaRPr lang="sv-SE" dirty="0"/>
          </a:p>
        </p:txBody>
      </p:sp>
    </p:spTree>
    <p:extLst>
      <p:ext uri="{BB962C8B-B14F-4D97-AF65-F5344CB8AC3E}">
        <p14:creationId xmlns:p14="http://schemas.microsoft.com/office/powerpoint/2010/main" val="361970950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2410539"/>
            <a:ext cx="8024849" cy="3600000"/>
          </a:xfrm>
          <a:prstGeom prst="rect">
            <a:avLst/>
          </a:prstGeom>
        </p:spPr>
        <p:txBody>
          <a:bodyPr>
            <a:normAutofit/>
          </a:bodyPr>
          <a:lstStyle>
            <a:lvl1pPr marL="442913" indent="-352425">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rubrik 1"/>
          <p:cNvSpPr>
            <a:spLocks noGrp="1"/>
          </p:cNvSpPr>
          <p:nvPr>
            <p:ph type="title" hasCustomPrompt="1"/>
          </p:nvPr>
        </p:nvSpPr>
        <p:spPr>
          <a:xfrm>
            <a:off x="1382879" y="524414"/>
            <a:ext cx="7099170" cy="1265447"/>
          </a:xfrm>
          <a:prstGeom prst="rect">
            <a:avLst/>
          </a:prstGeom>
        </p:spPr>
        <p:txBody>
          <a:bodyPr vert="horz" lIns="91440" tIns="45720" rIns="91440" bIns="45720" rtlCol="0" anchor="ctr" anchorCtr="0">
            <a:noAutofit/>
          </a:bodyPr>
          <a:lstStyle>
            <a:lvl1pPr>
              <a:defRPr sz="4000"/>
            </a:lvl1pPr>
          </a:lstStyle>
          <a:p>
            <a:r>
              <a:rPr lang="sv-SE" dirty="0"/>
              <a:t>Rubrik</a:t>
            </a:r>
          </a:p>
        </p:txBody>
      </p:sp>
      <p:sp>
        <p:nvSpPr>
          <p:cNvPr id="5"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11" name="Platshållare för bildnummer 5"/>
          <p:cNvSpPr>
            <a:spLocks noGrp="1"/>
          </p:cNvSpPr>
          <p:nvPr>
            <p:ph type="sldNum" sz="quarter" idx="4"/>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3393733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2394224"/>
            <a:ext cx="3833849" cy="3600000"/>
          </a:xfrm>
          <a:prstGeom prst="rect">
            <a:avLst/>
          </a:prstGeom>
        </p:spPr>
        <p:txBody>
          <a:bodyPr/>
          <a:lstStyle>
            <a:lvl1pPr marL="442913" indent="-352425">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648200" y="2394224"/>
            <a:ext cx="3833849" cy="3600000"/>
          </a:xfrm>
          <a:prstGeom prst="rect">
            <a:avLst/>
          </a:prstGeom>
        </p:spPr>
        <p:txBody>
          <a:bodyPr/>
          <a:lstStyle>
            <a:lvl1pPr>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rubrik 1"/>
          <p:cNvSpPr>
            <a:spLocks noGrp="1"/>
          </p:cNvSpPr>
          <p:nvPr>
            <p:ph type="title" hasCustomPrompt="1"/>
          </p:nvPr>
        </p:nvSpPr>
        <p:spPr>
          <a:xfrm>
            <a:off x="1382879" y="524414"/>
            <a:ext cx="7099170" cy="1265447"/>
          </a:xfrm>
          <a:prstGeom prst="rect">
            <a:avLst/>
          </a:prstGeom>
        </p:spPr>
        <p:txBody>
          <a:bodyPr vert="horz" lIns="91440" tIns="45720" rIns="91440" bIns="45720" rtlCol="0" anchor="ctr" anchorCtr="0">
            <a:noAutofit/>
          </a:bodyPr>
          <a:lstStyle>
            <a:lvl1pPr>
              <a:defRPr sz="4000"/>
            </a:lvl1pPr>
          </a:lstStyle>
          <a:p>
            <a:r>
              <a:rPr lang="sv-SE" dirty="0"/>
              <a:t>Rubrik</a:t>
            </a:r>
          </a:p>
        </p:txBody>
      </p:sp>
      <p:sp>
        <p:nvSpPr>
          <p:cNvPr id="8"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10" name="Platshållare för bildnummer 5"/>
          <p:cNvSpPr>
            <a:spLocks noGrp="1"/>
          </p:cNvSpPr>
          <p:nvPr>
            <p:ph type="sldNum" sz="quarter" idx="4"/>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237036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hasCustomPrompt="1"/>
          </p:nvPr>
        </p:nvSpPr>
        <p:spPr>
          <a:xfrm>
            <a:off x="457200" y="2415173"/>
            <a:ext cx="3835517" cy="639762"/>
          </a:xfrm>
          <a:prstGeom prst="rect">
            <a:avLst/>
          </a:prstGeom>
        </p:spPr>
        <p:txBody>
          <a:bodyPr anchor="b">
            <a:noAutofit/>
          </a:bodyPr>
          <a:lstStyle>
            <a:lvl1pPr marL="0" indent="0">
              <a:buNone/>
              <a:defRPr sz="2200" b="1">
                <a:latin typeface="Tahoma"/>
                <a:cs typeface="Tahom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rubriken</a:t>
            </a:r>
          </a:p>
        </p:txBody>
      </p:sp>
      <p:sp>
        <p:nvSpPr>
          <p:cNvPr id="4" name="Platshållare för innehåll 3"/>
          <p:cNvSpPr>
            <a:spLocks noGrp="1"/>
          </p:cNvSpPr>
          <p:nvPr>
            <p:ph sz="half" idx="2"/>
          </p:nvPr>
        </p:nvSpPr>
        <p:spPr>
          <a:xfrm>
            <a:off x="457200" y="3054939"/>
            <a:ext cx="3835517" cy="3167992"/>
          </a:xfrm>
          <a:prstGeom prst="rect">
            <a:avLst/>
          </a:prstGeom>
        </p:spPr>
        <p:txBody>
          <a:bodyPr>
            <a:normAutofit/>
          </a:bodyPr>
          <a:lstStyle>
            <a:lvl1pPr>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hasCustomPrompt="1"/>
          </p:nvPr>
        </p:nvSpPr>
        <p:spPr>
          <a:xfrm>
            <a:off x="4645026" y="2415173"/>
            <a:ext cx="3837024" cy="639762"/>
          </a:xfrm>
          <a:prstGeom prst="rect">
            <a:avLst/>
          </a:prstGeom>
        </p:spPr>
        <p:txBody>
          <a:bodyPr anchor="b">
            <a:noAutofit/>
          </a:bodyPr>
          <a:lstStyle>
            <a:lvl1pPr marL="0" indent="0">
              <a:buNone/>
              <a:defRPr sz="2200" b="1" baseline="0">
                <a:latin typeface="Tahoma"/>
                <a:cs typeface="Tahom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rubriken</a:t>
            </a:r>
          </a:p>
        </p:txBody>
      </p:sp>
      <p:sp>
        <p:nvSpPr>
          <p:cNvPr id="6" name="Platshållare för innehåll 5"/>
          <p:cNvSpPr>
            <a:spLocks noGrp="1"/>
          </p:cNvSpPr>
          <p:nvPr>
            <p:ph sz="quarter" idx="4"/>
          </p:nvPr>
        </p:nvSpPr>
        <p:spPr>
          <a:xfrm>
            <a:off x="4645026" y="3054939"/>
            <a:ext cx="3837024" cy="3167992"/>
          </a:xfrm>
          <a:prstGeom prst="rect">
            <a:avLst/>
          </a:prstGeom>
        </p:spPr>
        <p:txBody>
          <a:bodyPr>
            <a:normAutofit/>
          </a:bodyPr>
          <a:lstStyle>
            <a:lvl1pPr>
              <a:defRPr sz="2200">
                <a:latin typeface="Tahoma"/>
                <a:cs typeface="Tahoma"/>
              </a:defRPr>
            </a:lvl1pPr>
            <a:lvl2pPr>
              <a:defRPr sz="2200">
                <a:latin typeface="Tahoma"/>
                <a:cs typeface="Tahoma"/>
              </a:defRPr>
            </a:lvl2pPr>
            <a:lvl3pPr>
              <a:defRPr sz="2200">
                <a:latin typeface="Tahoma"/>
                <a:cs typeface="Tahoma"/>
              </a:defRPr>
            </a:lvl3pPr>
            <a:lvl4pPr>
              <a:defRPr sz="2200">
                <a:latin typeface="Tahoma"/>
                <a:cs typeface="Tahoma"/>
              </a:defRPr>
            </a:lvl4pPr>
            <a:lvl5pPr>
              <a:defRPr sz="2200">
                <a:latin typeface="Tahoma"/>
                <a:cs typeface="Tahoma"/>
              </a:defRPr>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rubrik 1"/>
          <p:cNvSpPr>
            <a:spLocks noGrp="1"/>
          </p:cNvSpPr>
          <p:nvPr>
            <p:ph type="title" hasCustomPrompt="1"/>
          </p:nvPr>
        </p:nvSpPr>
        <p:spPr>
          <a:xfrm>
            <a:off x="1382879" y="524414"/>
            <a:ext cx="7099170" cy="1265447"/>
          </a:xfrm>
          <a:prstGeom prst="rect">
            <a:avLst/>
          </a:prstGeom>
        </p:spPr>
        <p:txBody>
          <a:bodyPr vert="horz" lIns="91440" tIns="45720" rIns="91440" bIns="45720" rtlCol="0" anchor="ctr" anchorCtr="0">
            <a:noAutofit/>
          </a:bodyPr>
          <a:lstStyle>
            <a:lvl1pPr>
              <a:defRPr sz="4000"/>
            </a:lvl1pPr>
          </a:lstStyle>
          <a:p>
            <a:r>
              <a:rPr lang="sv-SE" dirty="0"/>
              <a:t>Rubrik</a:t>
            </a:r>
          </a:p>
        </p:txBody>
      </p:sp>
      <p:sp>
        <p:nvSpPr>
          <p:cNvPr id="10"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8" name="Platshållare för bildnummer 5"/>
          <p:cNvSpPr>
            <a:spLocks noGrp="1"/>
          </p:cNvSpPr>
          <p:nvPr>
            <p:ph type="sldNum" sz="quarter" idx="12"/>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375881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5" name="Platshållare för rubrik 1"/>
          <p:cNvSpPr>
            <a:spLocks noGrp="1"/>
          </p:cNvSpPr>
          <p:nvPr>
            <p:ph type="title" hasCustomPrompt="1"/>
          </p:nvPr>
        </p:nvSpPr>
        <p:spPr>
          <a:xfrm>
            <a:off x="1382879" y="524414"/>
            <a:ext cx="7099170" cy="1265447"/>
          </a:xfrm>
          <a:prstGeom prst="rect">
            <a:avLst/>
          </a:prstGeom>
        </p:spPr>
        <p:txBody>
          <a:bodyPr vert="horz" lIns="91440" tIns="45720" rIns="91440" bIns="45720" rtlCol="0" anchor="ctr" anchorCtr="0">
            <a:noAutofit/>
          </a:bodyPr>
          <a:lstStyle>
            <a:lvl1pPr>
              <a:defRPr sz="4000"/>
            </a:lvl1pPr>
          </a:lstStyle>
          <a:p>
            <a:r>
              <a:rPr lang="sv-SE" dirty="0"/>
              <a:t>Rubrik</a:t>
            </a:r>
          </a:p>
        </p:txBody>
      </p:sp>
      <p:sp>
        <p:nvSpPr>
          <p:cNvPr id="6"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8" name="Platshållare för bildnummer 5"/>
          <p:cNvSpPr>
            <a:spLocks noGrp="1"/>
          </p:cNvSpPr>
          <p:nvPr>
            <p:ph type="sldNum" sz="quarter" idx="4"/>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429450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4"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6" name="Platshållare för bildnummer 5"/>
          <p:cNvSpPr>
            <a:spLocks noGrp="1"/>
          </p:cNvSpPr>
          <p:nvPr>
            <p:ph type="sldNum" sz="quarter" idx="4"/>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1662822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1792288" y="689418"/>
            <a:ext cx="5783466" cy="4114800"/>
          </a:xfrm>
          <a:prstGeom prst="rect">
            <a:avLst/>
          </a:prstGeom>
        </p:spPr>
        <p:txBody>
          <a:bodyPr/>
          <a:lstStyle>
            <a:lvl1pPr marL="0" indent="0">
              <a:buNone/>
              <a:defRPr sz="2200">
                <a:latin typeface="Tahoma"/>
                <a:cs typeface="Tahom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1792288" y="4905023"/>
            <a:ext cx="5783466" cy="1267177"/>
          </a:xfrm>
          <a:prstGeom prst="rect">
            <a:avLst/>
          </a:prstGeom>
        </p:spPr>
        <p:txBody>
          <a:bodyPr>
            <a:noAutofit/>
          </a:bodyPr>
          <a:lstStyle>
            <a:lvl1pPr marL="0" indent="0">
              <a:buNone/>
              <a:defRPr sz="2200">
                <a:latin typeface="Tahoma"/>
                <a:cs typeface="Tahom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Platshållare för sidfot 4"/>
          <p:cNvSpPr>
            <a:spLocks noGrp="1"/>
          </p:cNvSpPr>
          <p:nvPr>
            <p:ph type="ftr" sz="quarter" idx="11"/>
          </p:nvPr>
        </p:nvSpPr>
        <p:spPr>
          <a:xfrm>
            <a:off x="2886591" y="6295963"/>
            <a:ext cx="5595458" cy="365125"/>
          </a:xfrm>
          <a:prstGeom prst="rect">
            <a:avLst/>
          </a:prstGeom>
        </p:spPr>
        <p:txBody>
          <a:bodyPr/>
          <a:lstStyle>
            <a:lvl1pPr>
              <a:defRPr sz="1500">
                <a:solidFill>
                  <a:schemeClr val="bg1">
                    <a:lumMod val="65000"/>
                  </a:schemeClr>
                </a:solidFill>
              </a:defRPr>
            </a:lvl1pPr>
          </a:lstStyle>
          <a:p>
            <a:r>
              <a:rPr lang="sv-SE"/>
              <a:t>Dagens tema, 2015-01-01, Förnamn Efternamn</a:t>
            </a:r>
            <a:endParaRPr lang="sv-SE" dirty="0"/>
          </a:p>
        </p:txBody>
      </p:sp>
      <p:sp>
        <p:nvSpPr>
          <p:cNvPr id="6" name="Platshållare för bildnummer 5"/>
          <p:cNvSpPr>
            <a:spLocks noGrp="1"/>
          </p:cNvSpPr>
          <p:nvPr>
            <p:ph type="sldNum" sz="quarter" idx="4"/>
          </p:nvPr>
        </p:nvSpPr>
        <p:spPr>
          <a:xfrm>
            <a:off x="154107" y="6301378"/>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1612447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Bildobjekt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Platshållare för bildnummer 5"/>
          <p:cNvSpPr>
            <a:spLocks noGrp="1"/>
          </p:cNvSpPr>
          <p:nvPr>
            <p:ph type="sldNum" sz="quarter" idx="4"/>
          </p:nvPr>
        </p:nvSpPr>
        <p:spPr>
          <a:xfrm>
            <a:off x="146850" y="6333644"/>
            <a:ext cx="500237" cy="365125"/>
          </a:xfrm>
          <a:prstGeom prst="rect">
            <a:avLst/>
          </a:prstGeom>
        </p:spPr>
        <p:txBody>
          <a:bodyPr anchor="b" anchorCtr="0"/>
          <a:lstStyle>
            <a:lvl1pPr algn="r">
              <a:defRPr sz="1500">
                <a:solidFill>
                  <a:srgbClr val="0050A5"/>
                </a:solidFill>
                <a:latin typeface="Tahoma" panose="020B0604030504040204" pitchFamily="34" charset="0"/>
                <a:ea typeface="Tahoma" panose="020B0604030504040204" pitchFamily="34" charset="0"/>
                <a:cs typeface="Tahoma" panose="020B0604030504040204" pitchFamily="34" charset="0"/>
              </a:defRPr>
            </a:lvl1pPr>
          </a:lstStyle>
          <a:p>
            <a:fld id="{6D8CCFDF-DFA5-484F-9FF8-7212AEA69C48}" type="slidenum">
              <a:rPr lang="sv-SE" smtClean="0"/>
              <a:pPr/>
              <a:t>‹#›</a:t>
            </a:fld>
            <a:endParaRPr lang="sv-SE" dirty="0"/>
          </a:p>
        </p:txBody>
      </p:sp>
    </p:spTree>
    <p:extLst>
      <p:ext uri="{BB962C8B-B14F-4D97-AF65-F5344CB8AC3E}">
        <p14:creationId xmlns:p14="http://schemas.microsoft.com/office/powerpoint/2010/main" val="2461492071"/>
      </p:ext>
    </p:extLst>
  </p:cSld>
  <p:clrMap bg1="lt1" tx1="dk1" bg2="lt2" tx2="dk2" accent1="accent1" accent2="accent2" accent3="accent3" accent4="accent4" accent5="accent5" accent6="accent6" hlink="hlink" folHlink="folHlink"/>
  <p:sldLayoutIdLst>
    <p:sldLayoutId id="2147483658" r:id="rId1"/>
    <p:sldLayoutId id="2147483650" r:id="rId2"/>
    <p:sldLayoutId id="2147483652" r:id="rId3"/>
    <p:sldLayoutId id="2147483653" r:id="rId4"/>
    <p:sldLayoutId id="2147483654" r:id="rId5"/>
    <p:sldLayoutId id="2147483655" r:id="rId6"/>
    <p:sldLayoutId id="2147483657" r:id="rId7"/>
  </p:sldLayoutIdLst>
  <p:hf hdr="0" ftr="0" dt="0"/>
  <p:txStyles>
    <p:titleStyle>
      <a:lvl1pPr algn="l" defTabSz="457200" rtl="0" eaLnBrk="1" latinLnBrk="0" hangingPunct="1">
        <a:spcBef>
          <a:spcPct val="0"/>
        </a:spcBef>
        <a:buNone/>
        <a:defRPr sz="4400" kern="1200">
          <a:solidFill>
            <a:schemeClr val="tx1"/>
          </a:solidFill>
          <a:latin typeface="Georgia"/>
          <a:ea typeface="+mj-ea"/>
          <a:cs typeface="Georgia"/>
        </a:defRPr>
      </a:lvl1pPr>
    </p:titleStyle>
    <p:bodyStyle>
      <a:lvl1pPr marL="442913" indent="-352425"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4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sz="2800" dirty="0"/>
              <a:t>Diskuterade effektmål samverkan radiologi inom SÖSR</a:t>
            </a:r>
            <a:endParaRPr lang="sv-SE" dirty="0"/>
          </a:p>
        </p:txBody>
      </p:sp>
      <p:sp>
        <p:nvSpPr>
          <p:cNvPr id="4" name="Platshållare för bildnummer 3"/>
          <p:cNvSpPr>
            <a:spLocks noGrp="1"/>
          </p:cNvSpPr>
          <p:nvPr>
            <p:ph type="sldNum" sz="quarter" idx="4"/>
          </p:nvPr>
        </p:nvSpPr>
        <p:spPr/>
        <p:txBody>
          <a:bodyPr/>
          <a:lstStyle/>
          <a:p>
            <a:fld id="{6D8CCFDF-DFA5-484F-9FF8-7212AEA69C48}" type="slidenum">
              <a:rPr lang="sv-SE" smtClean="0"/>
              <a:pPr/>
              <a:t>1</a:t>
            </a:fld>
            <a:endParaRPr lang="sv-SE" dirty="0"/>
          </a:p>
        </p:txBody>
      </p:sp>
      <p:sp>
        <p:nvSpPr>
          <p:cNvPr id="8" name="Platshållare för innehåll 7"/>
          <p:cNvSpPr>
            <a:spLocks noGrp="1"/>
          </p:cNvSpPr>
          <p:nvPr>
            <p:ph idx="1"/>
          </p:nvPr>
        </p:nvSpPr>
        <p:spPr>
          <a:xfrm>
            <a:off x="457200" y="2410538"/>
            <a:ext cx="8024849" cy="4127421"/>
          </a:xfrm>
        </p:spPr>
        <p:txBody>
          <a:bodyPr>
            <a:normAutofit/>
          </a:bodyPr>
          <a:lstStyle/>
          <a:p>
            <a:pPr lvl="0"/>
            <a:r>
              <a:rPr lang="sv-SE" sz="1800" dirty="0"/>
              <a:t>Patienter ska kunna undersökas på vilket av sjukhus som helst inom sydöstra sjukvårdsregionen oavsett varifrån remittering sker och var och av vem bilderna granskas (smidig remissöverföring måste vara möjlig)</a:t>
            </a:r>
            <a:br>
              <a:rPr lang="sv-SE" sz="1800" dirty="0"/>
            </a:br>
            <a:endParaRPr lang="sv-SE" sz="1800" dirty="0"/>
          </a:p>
          <a:p>
            <a:pPr lvl="0"/>
            <a:r>
              <a:rPr lang="sv-SE" sz="1800" dirty="0"/>
              <a:t>Remittenter ska komma åt svar och bilder i realtid oavsett var undersökningen görs eller var granskning sker (exempelvis för akuta patienter som flyttas inom SÖSR eller som förberedelse för MDK)</a:t>
            </a:r>
            <a:br>
              <a:rPr lang="sv-SE" sz="1800" dirty="0"/>
            </a:br>
            <a:endParaRPr lang="sv-SE" sz="1800" dirty="0"/>
          </a:p>
          <a:p>
            <a:pPr lvl="0"/>
            <a:r>
              <a:rPr lang="sv-SE" sz="1800" dirty="0"/>
              <a:t>Granskande parter ska kunna hjälpa varandra (bild- och notationsdelning måste vara möjlig)</a:t>
            </a:r>
            <a:br>
              <a:rPr lang="sv-SE" sz="1800" dirty="0"/>
            </a:br>
            <a:endParaRPr lang="sv-SE" sz="1800" dirty="0"/>
          </a:p>
          <a:p>
            <a:pPr lvl="0"/>
            <a:r>
              <a:rPr lang="sv-SE" sz="1800" dirty="0"/>
              <a:t>Patienter och privata vårdgivare ska i möjligaste mån ha samma funktioner som de tre huvudmännen</a:t>
            </a:r>
          </a:p>
          <a:p>
            <a:endParaRPr lang="sv-SE" dirty="0"/>
          </a:p>
        </p:txBody>
      </p:sp>
    </p:spTree>
    <p:extLst>
      <p:ext uri="{BB962C8B-B14F-4D97-AF65-F5344CB8AC3E}">
        <p14:creationId xmlns:p14="http://schemas.microsoft.com/office/powerpoint/2010/main" val="3407296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10000"/>
          </a:bodyPr>
          <a:lstStyle/>
          <a:p>
            <a:pPr marL="90488" indent="0">
              <a:buNone/>
            </a:pPr>
            <a:endParaRPr lang="sv-SE" sz="2400" dirty="0"/>
          </a:p>
          <a:p>
            <a:r>
              <a:rPr lang="sv-SE" sz="2400" dirty="0"/>
              <a:t>Utifrån vad som redogjorts för under avsnitt 2 i detta dokument är samverkansgruppens rekommendation att man utifrån de juridiska och informationssäkerhetsmässiga delarna börjar med följande:</a:t>
            </a:r>
          </a:p>
          <a:p>
            <a:pPr marL="90488" indent="0">
              <a:buNone/>
            </a:pPr>
            <a:r>
              <a:rPr lang="sv-SE" sz="2400" dirty="0"/>
              <a:t> </a:t>
            </a:r>
          </a:p>
          <a:p>
            <a:pPr lvl="1"/>
            <a:r>
              <a:rPr lang="sv-SE" sz="2400" dirty="0"/>
              <a:t>Ta fram ett kravunderlag som kan användas vid inköp eller utveckling av ett system som stödjer sammanhållen journalföring. </a:t>
            </a:r>
          </a:p>
          <a:p>
            <a:pPr lvl="0"/>
            <a:endParaRPr lang="sv-SE" sz="2400" dirty="0"/>
          </a:p>
          <a:p>
            <a:pPr lvl="1"/>
            <a:r>
              <a:rPr lang="sv-SE" sz="2400" dirty="0"/>
              <a:t>Ta fram ett utkast på avtal för sammanhållen journalföring.</a:t>
            </a:r>
          </a:p>
          <a:p>
            <a:endParaRPr lang="sv-SE" dirty="0"/>
          </a:p>
        </p:txBody>
      </p:sp>
      <p:sp>
        <p:nvSpPr>
          <p:cNvPr id="3" name="Rubrik 2"/>
          <p:cNvSpPr>
            <a:spLocks noGrp="1"/>
          </p:cNvSpPr>
          <p:nvPr>
            <p:ph type="title"/>
          </p:nvPr>
        </p:nvSpPr>
        <p:spPr/>
        <p:txBody>
          <a:bodyPr/>
          <a:lstStyle/>
          <a:p>
            <a:r>
              <a:rPr lang="sv-SE" b="1" dirty="0"/>
              <a:t>Rekommendation</a:t>
            </a:r>
            <a:endParaRPr lang="sv-SE" dirty="0"/>
          </a:p>
        </p:txBody>
      </p:sp>
      <p:sp>
        <p:nvSpPr>
          <p:cNvPr id="4" name="Platshållare för bildnummer 3"/>
          <p:cNvSpPr>
            <a:spLocks noGrp="1"/>
          </p:cNvSpPr>
          <p:nvPr>
            <p:ph type="sldNum" sz="quarter" idx="4"/>
          </p:nvPr>
        </p:nvSpPr>
        <p:spPr/>
        <p:txBody>
          <a:bodyPr/>
          <a:lstStyle/>
          <a:p>
            <a:fld id="{6D8CCFDF-DFA5-484F-9FF8-7212AEA69C48}" type="slidenum">
              <a:rPr lang="sv-SE" smtClean="0"/>
              <a:pPr/>
              <a:t>10</a:t>
            </a:fld>
            <a:endParaRPr lang="sv-SE" dirty="0"/>
          </a:p>
        </p:txBody>
      </p:sp>
    </p:spTree>
    <p:extLst>
      <p:ext uri="{BB962C8B-B14F-4D97-AF65-F5344CB8AC3E}">
        <p14:creationId xmlns:p14="http://schemas.microsoft.com/office/powerpoint/2010/main" val="3834945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70000" lnSpcReduction="20000"/>
          </a:bodyPr>
          <a:lstStyle/>
          <a:p>
            <a:r>
              <a:rPr lang="sv-SE" dirty="0"/>
              <a:t>Starta upp förstudien igen. Kalla samman tidigare RAG radiologi/styrgrupp:</a:t>
            </a:r>
          </a:p>
          <a:p>
            <a:pPr lvl="1"/>
            <a:r>
              <a:rPr lang="sv-SE" dirty="0"/>
              <a:t>Status.</a:t>
            </a:r>
          </a:p>
          <a:p>
            <a:pPr lvl="1"/>
            <a:r>
              <a:rPr lang="sv-SE" dirty="0"/>
              <a:t>Ev. justering i förstudieplan, SG-sammansättning/ordförande, resursfrågan. </a:t>
            </a:r>
            <a:br>
              <a:rPr lang="sv-SE" dirty="0"/>
            </a:br>
            <a:br>
              <a:rPr lang="sv-SE" dirty="0"/>
            </a:br>
            <a:r>
              <a:rPr lang="sv-SE" dirty="0"/>
              <a:t>Dialog om:</a:t>
            </a:r>
            <a:br>
              <a:rPr lang="sv-SE" dirty="0"/>
            </a:br>
            <a:endParaRPr lang="sv-SE" dirty="0"/>
          </a:p>
          <a:p>
            <a:pPr lvl="2"/>
            <a:r>
              <a:rPr lang="sv-SE" dirty="0"/>
              <a:t>Hur hantera resultatet från Juridikrapporten?</a:t>
            </a:r>
          </a:p>
          <a:p>
            <a:pPr lvl="3"/>
            <a:r>
              <a:rPr lang="sv-SE" i="1" dirty="0"/>
              <a:t>Dialog med juridikgruppen om resultatet.</a:t>
            </a:r>
          </a:p>
          <a:p>
            <a:pPr lvl="3"/>
            <a:r>
              <a:rPr lang="sv-SE" i="1" dirty="0"/>
              <a:t>Ge nytt uppdrag till juridikgruppen att utforma avtal och få beslut om sammanhållen journalföring?</a:t>
            </a:r>
          </a:p>
          <a:p>
            <a:pPr lvl="3"/>
            <a:r>
              <a:rPr lang="sv-SE" i="1" dirty="0"/>
              <a:t>Förslag att lyfta frågan om ”patientens medgivande” då den inte endast omfattar bilddelning inom radiologi. </a:t>
            </a:r>
            <a:br>
              <a:rPr lang="sv-SE" i="1" dirty="0"/>
            </a:br>
            <a:endParaRPr lang="sv-SE" i="1" dirty="0"/>
          </a:p>
          <a:p>
            <a:pPr lvl="2"/>
            <a:r>
              <a:rPr lang="sv-SE" dirty="0"/>
              <a:t>Hur gå vidare med frågan om att undersöka teknisk lösning utifrån juridiska krav? </a:t>
            </a:r>
          </a:p>
          <a:p>
            <a:pPr lvl="3"/>
            <a:r>
              <a:rPr lang="sv-SE" i="1" dirty="0"/>
              <a:t>Starta upp delförstudie ?</a:t>
            </a:r>
          </a:p>
        </p:txBody>
      </p:sp>
      <p:sp>
        <p:nvSpPr>
          <p:cNvPr id="3" name="Rubrik 2"/>
          <p:cNvSpPr>
            <a:spLocks noGrp="1"/>
          </p:cNvSpPr>
          <p:nvPr>
            <p:ph type="title"/>
          </p:nvPr>
        </p:nvSpPr>
        <p:spPr/>
        <p:txBody>
          <a:bodyPr/>
          <a:lstStyle/>
          <a:p>
            <a:r>
              <a:rPr lang="sv-SE" dirty="0"/>
              <a:t>Nästa steg</a:t>
            </a:r>
          </a:p>
        </p:txBody>
      </p:sp>
      <p:sp>
        <p:nvSpPr>
          <p:cNvPr id="4" name="Platshållare för bildnummer 3"/>
          <p:cNvSpPr>
            <a:spLocks noGrp="1"/>
          </p:cNvSpPr>
          <p:nvPr>
            <p:ph type="sldNum" sz="quarter" idx="4"/>
          </p:nvPr>
        </p:nvSpPr>
        <p:spPr/>
        <p:txBody>
          <a:bodyPr/>
          <a:lstStyle/>
          <a:p>
            <a:fld id="{6D8CCFDF-DFA5-484F-9FF8-7212AEA69C48}" type="slidenum">
              <a:rPr lang="sv-SE" smtClean="0"/>
              <a:pPr/>
              <a:t>11</a:t>
            </a:fld>
            <a:endParaRPr lang="sv-SE" dirty="0"/>
          </a:p>
        </p:txBody>
      </p:sp>
    </p:spTree>
    <p:extLst>
      <p:ext uri="{BB962C8B-B14F-4D97-AF65-F5344CB8AC3E}">
        <p14:creationId xmlns:p14="http://schemas.microsoft.com/office/powerpoint/2010/main" val="336917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2410538"/>
            <a:ext cx="8024849" cy="3890839"/>
          </a:xfrm>
        </p:spPr>
        <p:txBody>
          <a:bodyPr>
            <a:normAutofit/>
          </a:bodyPr>
          <a:lstStyle/>
          <a:p>
            <a:r>
              <a:rPr lang="sv-SE" sz="1800" dirty="0"/>
              <a:t>På en övergripande nivå är syftet att förstudien ska bidra till att komma vidare i arbetet för att nå målet om en gemensam teknisk plattform inom SÖSR. </a:t>
            </a:r>
          </a:p>
          <a:p>
            <a:pPr marL="90488" indent="0">
              <a:buNone/>
            </a:pPr>
            <a:r>
              <a:rPr lang="sv-SE" sz="1800" b="1" dirty="0"/>
              <a:t> </a:t>
            </a:r>
            <a:endParaRPr lang="sv-SE" sz="1800" dirty="0"/>
          </a:p>
          <a:p>
            <a:r>
              <a:rPr lang="sv-SE" sz="1800" dirty="0"/>
              <a:t>Målsättningen är att förstudien ska kunna ge svar på:</a:t>
            </a:r>
          </a:p>
          <a:p>
            <a:pPr lvl="1"/>
            <a:r>
              <a:rPr lang="sv-SE" sz="1800" dirty="0"/>
              <a:t>Om det är </a:t>
            </a:r>
            <a:r>
              <a:rPr lang="sv-SE" sz="1800" u="sng" dirty="0"/>
              <a:t>möjligt</a:t>
            </a:r>
            <a:r>
              <a:rPr lang="sv-SE" sz="1800" dirty="0"/>
              <a:t> och </a:t>
            </a:r>
            <a:r>
              <a:rPr lang="sv-SE" sz="1800" u="sng" dirty="0"/>
              <a:t>önskvärt</a:t>
            </a:r>
            <a:r>
              <a:rPr lang="sv-SE" sz="1800" dirty="0"/>
              <a:t> att dela samma systeminstallation mellan RKL och RÖ och hur detta i så fall skulle kunna bidra till att nå effektmålen för radiologisamverkan för hela SÖSR.</a:t>
            </a:r>
          </a:p>
          <a:p>
            <a:pPr lvl="1"/>
            <a:r>
              <a:rPr lang="sv-SE" sz="1800" dirty="0"/>
              <a:t>Vad som krävs för att kunna slå samman de olika systemen och skapa en fungerande installation för verksamheten. </a:t>
            </a:r>
          </a:p>
          <a:p>
            <a:pPr lvl="1"/>
            <a:r>
              <a:rPr lang="sv-SE" sz="1800" dirty="0"/>
              <a:t>Vad om krävs för att även RJL i ett nästa steg ska kunna integreras för att skapa en gemensam teknisk plattform för hela SÖSR. </a:t>
            </a:r>
          </a:p>
          <a:p>
            <a:endParaRPr lang="sv-SE" dirty="0"/>
          </a:p>
        </p:txBody>
      </p:sp>
      <p:sp>
        <p:nvSpPr>
          <p:cNvPr id="3" name="Rubrik 2"/>
          <p:cNvSpPr>
            <a:spLocks noGrp="1"/>
          </p:cNvSpPr>
          <p:nvPr>
            <p:ph type="title"/>
          </p:nvPr>
        </p:nvSpPr>
        <p:spPr/>
        <p:txBody>
          <a:bodyPr/>
          <a:lstStyle/>
          <a:p>
            <a:r>
              <a:rPr lang="sv-SE" dirty="0"/>
              <a:t>Syfte och mål med förstudien</a:t>
            </a:r>
          </a:p>
        </p:txBody>
      </p:sp>
      <p:sp>
        <p:nvSpPr>
          <p:cNvPr id="4" name="Platshållare för bildnummer 3"/>
          <p:cNvSpPr>
            <a:spLocks noGrp="1"/>
          </p:cNvSpPr>
          <p:nvPr>
            <p:ph type="sldNum" sz="quarter" idx="4"/>
          </p:nvPr>
        </p:nvSpPr>
        <p:spPr/>
        <p:txBody>
          <a:bodyPr/>
          <a:lstStyle/>
          <a:p>
            <a:fld id="{6D8CCFDF-DFA5-484F-9FF8-7212AEA69C48}" type="slidenum">
              <a:rPr lang="sv-SE" smtClean="0"/>
              <a:pPr/>
              <a:t>2</a:t>
            </a:fld>
            <a:endParaRPr lang="sv-SE" dirty="0"/>
          </a:p>
        </p:txBody>
      </p:sp>
    </p:spTree>
    <p:extLst>
      <p:ext uri="{BB962C8B-B14F-4D97-AF65-F5344CB8AC3E}">
        <p14:creationId xmlns:p14="http://schemas.microsoft.com/office/powerpoint/2010/main" val="284411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a:t>Uppstart i september 2020</a:t>
            </a:r>
          </a:p>
          <a:p>
            <a:r>
              <a:rPr lang="sv-SE" dirty="0"/>
              <a:t>Paus i förstudien </a:t>
            </a:r>
            <a:r>
              <a:rPr lang="sv-SE" dirty="0" err="1"/>
              <a:t>pga</a:t>
            </a:r>
            <a:r>
              <a:rPr lang="sv-SE" dirty="0"/>
              <a:t> Corona november 2020.</a:t>
            </a:r>
          </a:p>
          <a:p>
            <a:pPr lvl="1"/>
            <a:r>
              <a:rPr lang="sv-SE" dirty="0"/>
              <a:t>Under tiden har juridikgruppen arbetat på.</a:t>
            </a:r>
          </a:p>
          <a:p>
            <a:pPr lvl="1"/>
            <a:r>
              <a:rPr lang="sv-SE" dirty="0"/>
              <a:t>Rapport från arbetet släpptes december 2021</a:t>
            </a:r>
          </a:p>
        </p:txBody>
      </p:sp>
      <p:sp>
        <p:nvSpPr>
          <p:cNvPr id="3" name="Rubrik 2"/>
          <p:cNvSpPr>
            <a:spLocks noGrp="1"/>
          </p:cNvSpPr>
          <p:nvPr>
            <p:ph type="title"/>
          </p:nvPr>
        </p:nvSpPr>
        <p:spPr/>
        <p:txBody>
          <a:bodyPr/>
          <a:lstStyle/>
          <a:p>
            <a:r>
              <a:rPr lang="sv-SE" dirty="0"/>
              <a:t>Status</a:t>
            </a:r>
          </a:p>
        </p:txBody>
      </p:sp>
      <p:sp>
        <p:nvSpPr>
          <p:cNvPr id="4" name="Platshållare för bildnummer 3"/>
          <p:cNvSpPr>
            <a:spLocks noGrp="1"/>
          </p:cNvSpPr>
          <p:nvPr>
            <p:ph type="sldNum" sz="quarter" idx="4"/>
          </p:nvPr>
        </p:nvSpPr>
        <p:spPr/>
        <p:txBody>
          <a:bodyPr/>
          <a:lstStyle/>
          <a:p>
            <a:fld id="{6D8CCFDF-DFA5-484F-9FF8-7212AEA69C48}" type="slidenum">
              <a:rPr lang="sv-SE" smtClean="0"/>
              <a:pPr/>
              <a:t>3</a:t>
            </a:fld>
            <a:endParaRPr lang="sv-SE" dirty="0"/>
          </a:p>
        </p:txBody>
      </p:sp>
    </p:spTree>
    <p:extLst>
      <p:ext uri="{BB962C8B-B14F-4D97-AF65-F5344CB8AC3E}">
        <p14:creationId xmlns:p14="http://schemas.microsoft.com/office/powerpoint/2010/main" val="249725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dirty="0"/>
              <a:t>Uppdrag till respektive expertgrupper</a:t>
            </a:r>
          </a:p>
        </p:txBody>
      </p:sp>
      <p:sp>
        <p:nvSpPr>
          <p:cNvPr id="5" name="Femhörning 4"/>
          <p:cNvSpPr/>
          <p:nvPr/>
        </p:nvSpPr>
        <p:spPr>
          <a:xfrm>
            <a:off x="301417" y="2566736"/>
            <a:ext cx="1920414" cy="90637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Juridik</a:t>
            </a:r>
          </a:p>
        </p:txBody>
      </p:sp>
      <p:sp>
        <p:nvSpPr>
          <p:cNvPr id="6" name="Femhörning 5"/>
          <p:cNvSpPr/>
          <p:nvPr/>
        </p:nvSpPr>
        <p:spPr>
          <a:xfrm>
            <a:off x="807413" y="3527678"/>
            <a:ext cx="1920414" cy="906379"/>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a:t>Förvaltning och IT</a:t>
            </a:r>
          </a:p>
        </p:txBody>
      </p:sp>
      <p:sp>
        <p:nvSpPr>
          <p:cNvPr id="7" name="Femhörning 6"/>
          <p:cNvSpPr/>
          <p:nvPr/>
        </p:nvSpPr>
        <p:spPr>
          <a:xfrm>
            <a:off x="1385597" y="4510349"/>
            <a:ext cx="1920414" cy="906379"/>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v-SE" dirty="0"/>
              <a:t>Avtal</a:t>
            </a:r>
          </a:p>
        </p:txBody>
      </p:sp>
      <p:sp>
        <p:nvSpPr>
          <p:cNvPr id="8" name="Rektangel 7"/>
          <p:cNvSpPr/>
          <p:nvPr/>
        </p:nvSpPr>
        <p:spPr>
          <a:xfrm>
            <a:off x="3039979" y="1979110"/>
            <a:ext cx="5269831" cy="4955203"/>
          </a:xfrm>
          <a:prstGeom prst="rect">
            <a:avLst/>
          </a:prstGeom>
        </p:spPr>
        <p:txBody>
          <a:bodyPr wrap="square">
            <a:spAutoFit/>
          </a:bodyPr>
          <a:lstStyle/>
          <a:p>
            <a:r>
              <a:rPr lang="sv-SE" dirty="0"/>
              <a:t>Utifrån effektmål (önskat framtida läge) i beskrivet flöde:</a:t>
            </a:r>
            <a:br>
              <a:rPr lang="sv-SE" dirty="0"/>
            </a:br>
            <a:endParaRPr lang="sv-SE" dirty="0"/>
          </a:p>
          <a:p>
            <a:pPr marL="742950" lvl="1" indent="-285750">
              <a:buFont typeface="Arial" panose="020B0604020202020204" pitchFamily="34" charset="0"/>
              <a:buChar char="•"/>
            </a:pPr>
            <a:r>
              <a:rPr lang="sv-SE" sz="1400" b="1" dirty="0"/>
              <a:t>Kartlägga vad som reglerar flödet:</a:t>
            </a:r>
          </a:p>
          <a:p>
            <a:pPr marL="1200150" lvl="2" indent="-285750">
              <a:buFont typeface="Arial" panose="020B0604020202020204" pitchFamily="34" charset="0"/>
              <a:buChar char="•"/>
            </a:pPr>
            <a:r>
              <a:rPr lang="sv-SE" sz="1400" dirty="0"/>
              <a:t>Överenskommelser (avtal) mellan våra regioner inom sydöstra sjukvårdsregionen. Både på övergripande nivå och verksamhets/</a:t>
            </a:r>
            <a:br>
              <a:rPr lang="sv-SE" sz="1400" dirty="0"/>
            </a:br>
            <a:r>
              <a:rPr lang="sv-SE" sz="1400" dirty="0"/>
              <a:t>verksamhetsområdesavtal (exempelvis MDK)</a:t>
            </a:r>
          </a:p>
          <a:p>
            <a:pPr marL="1200150" lvl="2" indent="-285750">
              <a:buFont typeface="Arial" panose="020B0604020202020204" pitchFamily="34" charset="0"/>
              <a:buChar char="•"/>
            </a:pPr>
            <a:r>
              <a:rPr lang="sv-SE" sz="1400" dirty="0"/>
              <a:t>Juridisk omfattning för de olika stegen (Vilka lagrum påverkar de olika flödesstegen? Vilka konflikter finns?)</a:t>
            </a:r>
          </a:p>
          <a:p>
            <a:pPr marL="742950" lvl="1" indent="-285750">
              <a:buFont typeface="Arial" panose="020B0604020202020204" pitchFamily="34" charset="0"/>
              <a:buChar char="•"/>
            </a:pPr>
            <a:r>
              <a:rPr lang="sv-SE" sz="1400" b="1" dirty="0"/>
              <a:t>Utreda:</a:t>
            </a:r>
          </a:p>
          <a:p>
            <a:pPr marL="1200150" lvl="2" indent="-285750">
              <a:buFont typeface="Arial" panose="020B0604020202020204" pitchFamily="34" charset="0"/>
              <a:buChar char="•"/>
            </a:pPr>
            <a:r>
              <a:rPr lang="sv-SE" sz="1400" dirty="0"/>
              <a:t>På vilka sätt påverkar lagrummen den tekniska lösningen och process? Vilka krav finns för att lagrummen ska uppfyllas?</a:t>
            </a:r>
          </a:p>
          <a:p>
            <a:pPr marL="742950" lvl="1" indent="-285750">
              <a:buFont typeface="Arial" panose="020B0604020202020204" pitchFamily="34" charset="0"/>
              <a:buChar char="•"/>
            </a:pPr>
            <a:r>
              <a:rPr lang="sv-SE" sz="1400" b="1" dirty="0"/>
              <a:t>Rekommendera:</a:t>
            </a:r>
          </a:p>
          <a:p>
            <a:pPr marL="1200150" lvl="2" indent="-285750">
              <a:buFont typeface="Arial" panose="020B0604020202020204" pitchFamily="34" charset="0"/>
              <a:buChar char="•"/>
            </a:pPr>
            <a:r>
              <a:rPr lang="sv-SE" sz="1400" dirty="0"/>
              <a:t>Göra en vägvalsbedömning och rekommendation till nästa fas . </a:t>
            </a:r>
          </a:p>
          <a:p>
            <a:pPr lvl="2"/>
            <a:endParaRPr lang="sv-SE" sz="1600" dirty="0"/>
          </a:p>
          <a:p>
            <a:pPr lvl="1"/>
            <a:endParaRPr lang="sv-SE" dirty="0">
              <a:solidFill>
                <a:srgbClr val="C00000"/>
              </a:solidFill>
            </a:endParaRPr>
          </a:p>
          <a:p>
            <a:pPr lvl="1"/>
            <a:endParaRPr lang="sv-SE" dirty="0"/>
          </a:p>
        </p:txBody>
      </p:sp>
      <p:sp>
        <p:nvSpPr>
          <p:cNvPr id="9" name="textruta 8"/>
          <p:cNvSpPr txBox="1"/>
          <p:nvPr/>
        </p:nvSpPr>
        <p:spPr>
          <a:xfrm>
            <a:off x="229229" y="5741673"/>
            <a:ext cx="4182351" cy="646331"/>
          </a:xfrm>
          <a:prstGeom prst="rect">
            <a:avLst/>
          </a:prstGeom>
          <a:noFill/>
        </p:spPr>
        <p:txBody>
          <a:bodyPr wrap="square" rtlCol="0">
            <a:spAutoFit/>
          </a:bodyPr>
          <a:lstStyle/>
          <a:p>
            <a:r>
              <a:rPr lang="sv-SE" sz="1200" b="1" dirty="0">
                <a:solidFill>
                  <a:srgbClr val="FF0000"/>
                </a:solidFill>
              </a:rPr>
              <a:t>Uppdraget ges till:</a:t>
            </a:r>
          </a:p>
          <a:p>
            <a:r>
              <a:rPr lang="sv-SE" sz="1200" dirty="0">
                <a:solidFill>
                  <a:srgbClr val="FF0000"/>
                </a:solidFill>
              </a:rPr>
              <a:t>Maria Funk, som tillsammans med</a:t>
            </a:r>
            <a:br>
              <a:rPr lang="sv-SE" sz="1200" dirty="0">
                <a:solidFill>
                  <a:srgbClr val="FF0000"/>
                </a:solidFill>
              </a:rPr>
            </a:br>
            <a:r>
              <a:rPr lang="sv-SE" sz="1200" dirty="0">
                <a:solidFill>
                  <a:srgbClr val="FF0000"/>
                </a:solidFill>
              </a:rPr>
              <a:t>gruppen juridik och Informationssäkerhet.</a:t>
            </a:r>
          </a:p>
        </p:txBody>
      </p:sp>
    </p:spTree>
    <p:extLst>
      <p:ext uri="{BB962C8B-B14F-4D97-AF65-F5344CB8AC3E}">
        <p14:creationId xmlns:p14="http://schemas.microsoft.com/office/powerpoint/2010/main" val="104624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90488" lvl="0" indent="0">
              <a:buNone/>
            </a:pPr>
            <a:r>
              <a:rPr lang="sv-SE" dirty="0"/>
              <a:t>Vilka processer/delprocesser är samverkan/delning av information önskvärd:</a:t>
            </a:r>
          </a:p>
          <a:p>
            <a:pPr lvl="0"/>
            <a:r>
              <a:rPr lang="sv-SE" dirty="0"/>
              <a:t>Skapande och mottagande av vårdbegäran/remiss för radiologisk undersökning</a:t>
            </a:r>
          </a:p>
          <a:p>
            <a:pPr lvl="0"/>
            <a:r>
              <a:rPr lang="sv-SE" dirty="0"/>
              <a:t>Remissbedömning</a:t>
            </a:r>
          </a:p>
          <a:p>
            <a:pPr lvl="0"/>
            <a:r>
              <a:rPr lang="sv-SE" dirty="0"/>
              <a:t>Bokning och undersökning</a:t>
            </a:r>
          </a:p>
          <a:p>
            <a:pPr lvl="0"/>
            <a:r>
              <a:rPr lang="sv-SE" dirty="0"/>
              <a:t>Granskning och svarshantering</a:t>
            </a:r>
          </a:p>
          <a:p>
            <a:pPr lvl="0"/>
            <a:r>
              <a:rPr lang="sv-SE" dirty="0"/>
              <a:t>Visning av bilder/vårdinformation på MDK eller motsvarande</a:t>
            </a:r>
          </a:p>
          <a:p>
            <a:endParaRPr lang="sv-SE" dirty="0"/>
          </a:p>
        </p:txBody>
      </p:sp>
      <p:sp>
        <p:nvSpPr>
          <p:cNvPr id="3" name="Rubrik 2"/>
          <p:cNvSpPr>
            <a:spLocks noGrp="1"/>
          </p:cNvSpPr>
          <p:nvPr>
            <p:ph type="title"/>
          </p:nvPr>
        </p:nvSpPr>
        <p:spPr/>
        <p:txBody>
          <a:bodyPr/>
          <a:lstStyle/>
          <a:p>
            <a:r>
              <a:rPr lang="sv-SE" dirty="0"/>
              <a:t>Grund för juridikrapporten</a:t>
            </a:r>
            <a:br>
              <a:rPr lang="sv-SE" dirty="0"/>
            </a:br>
            <a:r>
              <a:rPr lang="sv-SE" dirty="0"/>
              <a:t>Krav/önskat läge från </a:t>
            </a:r>
            <a:r>
              <a:rPr lang="sv-SE" dirty="0" err="1"/>
              <a:t>vht</a:t>
            </a:r>
            <a:endParaRPr lang="sv-SE" dirty="0"/>
          </a:p>
        </p:txBody>
      </p:sp>
      <p:sp>
        <p:nvSpPr>
          <p:cNvPr id="4" name="Platshållare för bildnummer 3"/>
          <p:cNvSpPr>
            <a:spLocks noGrp="1"/>
          </p:cNvSpPr>
          <p:nvPr>
            <p:ph type="sldNum" sz="quarter" idx="4"/>
          </p:nvPr>
        </p:nvSpPr>
        <p:spPr/>
        <p:txBody>
          <a:bodyPr/>
          <a:lstStyle/>
          <a:p>
            <a:fld id="{6D8CCFDF-DFA5-484F-9FF8-7212AEA69C48}" type="slidenum">
              <a:rPr lang="sv-SE" smtClean="0"/>
              <a:pPr/>
              <a:t>5</a:t>
            </a:fld>
            <a:endParaRPr lang="sv-SE" dirty="0"/>
          </a:p>
        </p:txBody>
      </p:sp>
    </p:spTree>
    <p:extLst>
      <p:ext uri="{BB962C8B-B14F-4D97-AF65-F5344CB8AC3E}">
        <p14:creationId xmlns:p14="http://schemas.microsoft.com/office/powerpoint/2010/main" val="200484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ubrik 2"/>
          <p:cNvSpPr>
            <a:spLocks noGrp="1"/>
          </p:cNvSpPr>
          <p:nvPr>
            <p:ph type="title"/>
          </p:nvPr>
        </p:nvSpPr>
        <p:spPr>
          <a:xfrm>
            <a:off x="469900" y="267494"/>
            <a:ext cx="7099170" cy="1265447"/>
          </a:xfrm>
        </p:spPr>
        <p:txBody>
          <a:bodyPr/>
          <a:lstStyle/>
          <a:p>
            <a:r>
              <a:rPr lang="sv-SE" sz="2000" dirty="0"/>
              <a:t>Exempel </a:t>
            </a:r>
            <a:br>
              <a:rPr lang="sv-SE" sz="2000" dirty="0"/>
            </a:br>
            <a:r>
              <a:rPr lang="sv-SE" sz="2000" b="1" dirty="0"/>
              <a:t>Skapande och mottagande av vårdbegäran/remiss för radiologisk undersökning</a:t>
            </a:r>
            <a:br>
              <a:rPr lang="sv-SE" sz="2000" b="1" dirty="0"/>
            </a:br>
            <a:endParaRPr lang="sv-SE" sz="2000" dirty="0"/>
          </a:p>
        </p:txBody>
      </p:sp>
      <p:graphicFrame>
        <p:nvGraphicFramePr>
          <p:cNvPr id="6" name="Tabell 5"/>
          <p:cNvGraphicFramePr>
            <a:graphicFrameLocks noGrp="1"/>
          </p:cNvGraphicFramePr>
          <p:nvPr>
            <p:extLst>
              <p:ext uri="{D42A27DB-BD31-4B8C-83A1-F6EECF244321}">
                <p14:modId xmlns:p14="http://schemas.microsoft.com/office/powerpoint/2010/main" val="2096626227"/>
              </p:ext>
            </p:extLst>
          </p:nvPr>
        </p:nvGraphicFramePr>
        <p:xfrm>
          <a:off x="469900" y="1532941"/>
          <a:ext cx="8242299" cy="5193887"/>
        </p:xfrm>
        <a:graphic>
          <a:graphicData uri="http://schemas.openxmlformats.org/drawingml/2006/table">
            <a:tbl>
              <a:tblPr firstRow="1" firstCol="1" bandRow="1"/>
              <a:tblGrid>
                <a:gridCol w="2546220">
                  <a:extLst>
                    <a:ext uri="{9D8B030D-6E8A-4147-A177-3AD203B41FA5}">
                      <a16:colId xmlns:a16="http://schemas.microsoft.com/office/drawing/2014/main" val="880426825"/>
                    </a:ext>
                  </a:extLst>
                </a:gridCol>
                <a:gridCol w="5696079">
                  <a:extLst>
                    <a:ext uri="{9D8B030D-6E8A-4147-A177-3AD203B41FA5}">
                      <a16:colId xmlns:a16="http://schemas.microsoft.com/office/drawing/2014/main" val="315307379"/>
                    </a:ext>
                  </a:extLst>
                </a:gridCol>
              </a:tblGrid>
              <a:tr h="320595">
                <a:tc>
                  <a:txBody>
                    <a:bodyPr/>
                    <a:lstStyle/>
                    <a:p>
                      <a:pPr>
                        <a:spcAft>
                          <a:spcPts val="0"/>
                        </a:spcAft>
                      </a:pPr>
                      <a:r>
                        <a:rPr lang="sv-SE" sz="1000" b="1">
                          <a:effectLst/>
                          <a:latin typeface="Georgia" panose="02040502050405020303" pitchFamily="18" charset="0"/>
                          <a:ea typeface="Times New Roman" panose="02020603050405020304" pitchFamily="18" charset="0"/>
                          <a:cs typeface="Times New Roman" panose="02020603050405020304" pitchFamily="18" charset="0"/>
                        </a:rPr>
                        <a:t>Ordinarie moment (inom egen region)</a:t>
                      </a: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26408" marB="3938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1000" b="1">
                          <a:effectLst/>
                          <a:latin typeface="Georgia" panose="02040502050405020303" pitchFamily="18" charset="0"/>
                          <a:ea typeface="Times New Roman" panose="02020603050405020304" pitchFamily="18" charset="0"/>
                          <a:cs typeface="Times New Roman" panose="02020603050405020304" pitchFamily="18" charset="0"/>
                        </a:rPr>
                        <a:t>Skillnader/begränsningar när olika aktörer inom SÖSR är inblandade i flödet.</a:t>
                      </a: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26408" marB="3938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0133057"/>
                  </a:ext>
                </a:extLst>
              </a:tr>
              <a:tr h="2102937">
                <a:tc>
                  <a:txBody>
                    <a:bodyPr/>
                    <a:lstStyle/>
                    <a:p>
                      <a:pPr marL="342900" lvl="0" indent="-342900">
                        <a:spcAft>
                          <a:spcPts val="0"/>
                        </a:spcAft>
                        <a:buFont typeface="Symbol" panose="05050102010706020507" pitchFamily="18" charset="2"/>
                        <a:buChar char=""/>
                      </a:pPr>
                      <a:r>
                        <a:rPr lang="sv-SE" sz="1000">
                          <a:effectLst/>
                          <a:latin typeface="Georgia" panose="02040502050405020303" pitchFamily="18" charset="0"/>
                          <a:ea typeface="Times New Roman" panose="02020603050405020304" pitchFamily="18" charset="0"/>
                          <a:cs typeface="Times New Roman" panose="02020603050405020304" pitchFamily="18" charset="0"/>
                        </a:rPr>
                        <a:t>Remitterande läkare skriver en remiss (i patient-journalen) som skickas digitalt till röntgen-verksamhet inom den egna regionen.</a:t>
                      </a:r>
                      <a:br>
                        <a:rPr lang="sv-SE" sz="1000">
                          <a:effectLst/>
                          <a:latin typeface="Georgia" panose="02040502050405020303" pitchFamily="18" charset="0"/>
                          <a:ea typeface="Times New Roman" panose="02020603050405020304" pitchFamily="18" charset="0"/>
                          <a:cs typeface="Times New Roman" panose="02020603050405020304" pitchFamily="18" charset="0"/>
                        </a:rPr>
                      </a:b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sv-SE" sz="1000">
                          <a:effectLst/>
                          <a:latin typeface="Georgia" panose="02040502050405020303" pitchFamily="18" charset="0"/>
                          <a:ea typeface="Times New Roman" panose="02020603050405020304" pitchFamily="18" charset="0"/>
                          <a:cs typeface="Times New Roman" panose="02020603050405020304" pitchFamily="18" charset="0"/>
                        </a:rPr>
                        <a:t>Remissen tas automatiskt emot och görs tillgänglig i radiologisystemet och hamnar på en arbetslista för bedömning.</a:t>
                      </a: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p>
                      <a:pPr>
                        <a:spcAft>
                          <a:spcPts val="0"/>
                        </a:spcAft>
                      </a:pPr>
                      <a:r>
                        <a:rPr lang="sv-SE" sz="1000">
                          <a:effectLst/>
                          <a:latin typeface="Georgia" panose="02040502050405020303" pitchFamily="18" charset="0"/>
                          <a:ea typeface="Times New Roman" panose="02020603050405020304" pitchFamily="18" charset="0"/>
                          <a:cs typeface="Times New Roman" panose="02020603050405020304" pitchFamily="18" charset="0"/>
                        </a:rPr>
                        <a:t> </a:t>
                      </a: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6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Om undersökning ska utföras inom annan region inom SÖSR behöver remitterande läkare veta om vart remissen ska skickas (och känna till var olika undersökningar kan/ska utföras). Alternativt skickas remissen till egen röntgenklinik, vilket innebär manuella moment och ytterligare ledtid då remissen ska skickas om till ”rätt röntgenklinik” inom SÖRS.</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Det finns idag inte någon möjlighet att överföra vårdbegäran/remisser </a:t>
                      </a:r>
                      <a:r>
                        <a:rPr lang="sv-SE" sz="1000" u="sng" dirty="0">
                          <a:effectLst/>
                          <a:latin typeface="Georgia" panose="02040502050405020303" pitchFamily="18" charset="0"/>
                          <a:ea typeface="Times New Roman" panose="02020603050405020304" pitchFamily="18" charset="0"/>
                          <a:cs typeface="Times New Roman" panose="02020603050405020304" pitchFamily="18" charset="0"/>
                        </a:rPr>
                        <a:t>digitalt </a:t>
                      </a: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mellan regionerna inom SÖSR. Remisser skrivs på papper och skickas via ordinarie post. Detta ökar ledtiden och innebär manuella moment med </a:t>
                      </a:r>
                      <a:r>
                        <a:rPr lang="sv-SE" sz="1000" dirty="0" err="1">
                          <a:effectLst/>
                          <a:latin typeface="Georgia" panose="02040502050405020303" pitchFamily="18" charset="0"/>
                          <a:ea typeface="Times New Roman" panose="02020603050405020304" pitchFamily="18" charset="0"/>
                          <a:cs typeface="Times New Roman" panose="02020603050405020304" pitchFamily="18" charset="0"/>
                        </a:rPr>
                        <a:t>bl.a</a:t>
                      </a: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 utskrift posthantering och mottagning av remisser som manuellt ska skrivas in i radiologisystemet </a:t>
                      </a:r>
                      <a:r>
                        <a:rPr lang="sv-SE" sz="1000" dirty="0" err="1">
                          <a:effectLst/>
                          <a:latin typeface="Georgia" panose="02040502050405020303" pitchFamily="18" charset="0"/>
                          <a:ea typeface="Times New Roman" panose="02020603050405020304" pitchFamily="18" charset="0"/>
                          <a:cs typeface="Times New Roman" panose="02020603050405020304" pitchFamily="18" charset="0"/>
                        </a:rPr>
                        <a:t>Sectra</a:t>
                      </a: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 RIS (RÖ, RKL), Agfa (RJL) av administratörer.</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Den ökade ledtiden kan i sig få konsekvenser vid akuta situationer (ex. om en patient körs i ambulans för akut undersökning i annan region och remiss saknas)</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587215"/>
                  </a:ext>
                </a:extLst>
              </a:tr>
              <a:tr h="211324">
                <a:tc gridSpan="2">
                  <a:txBody>
                    <a:bodyPr/>
                    <a:lstStyle/>
                    <a:p>
                      <a:pPr>
                        <a:spcAft>
                          <a:spcPts val="0"/>
                        </a:spcAft>
                      </a:pPr>
                      <a:r>
                        <a:rPr lang="sv-SE" sz="1000" b="1">
                          <a:effectLst/>
                          <a:latin typeface="Georgia" panose="02040502050405020303" pitchFamily="18" charset="0"/>
                          <a:ea typeface="Times New Roman" panose="02020603050405020304" pitchFamily="18" charset="0"/>
                          <a:cs typeface="Times New Roman" panose="02020603050405020304" pitchFamily="18" charset="0"/>
                        </a:rPr>
                        <a:t>Önskat flöde inom SÖSR</a:t>
                      </a:r>
                      <a:endParaRPr lang="sv-SE" sz="105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26408" marB="5235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2631888408"/>
                  </a:ext>
                </a:extLst>
              </a:tr>
              <a:tr h="2206022">
                <a:tc gridSpan="2">
                  <a:txBody>
                    <a:bodyPr/>
                    <a:lstStyle/>
                    <a:p>
                      <a:pPr marL="342900" lvl="0" indent="-342900">
                        <a:spcAft>
                          <a:spcPts val="6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Förslagsvis behöver inte remittenter skicka några remisser till röntgenklinik inom annan region utan skickar alla remisser digitalt till egen röntgenklinik. </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2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Underlättar för läkare som inte ska behöva veta vem som klarar vilken undersökning.</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2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Säkerställer att remitterande klinik inte behöver hantera pappersremisser</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2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Göra det möjligt för respektive röntgenklinik att få en total bild över behovet/inflödet av radiologiundersökningar från den egna regionen.</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342900">
                        <a:spcAft>
                          <a:spcPts val="600"/>
                        </a:spcAft>
                        <a:buFont typeface="Symbol" panose="05050102010706020507" pitchFamily="18" charset="2"/>
                        <a:buChar char=""/>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När remissen har lästs in respektive regions radiologisystem </a:t>
                      </a:r>
                      <a:r>
                        <a:rPr lang="sv-SE" sz="1000" dirty="0" err="1">
                          <a:effectLst/>
                          <a:latin typeface="Georgia" panose="02040502050405020303" pitchFamily="18" charset="0"/>
                          <a:ea typeface="Times New Roman" panose="02020603050405020304" pitchFamily="18" charset="0"/>
                          <a:cs typeface="Times New Roman" panose="02020603050405020304" pitchFamily="18" charset="0"/>
                        </a:rPr>
                        <a:t>Sectra</a:t>
                      </a: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 RIS (RÖ, RKL), Agfa (RJL) ska det vara möjligt att tillgängliggöra skicka remisser mellan systemen alternativt ge tillgång till remisser. </a:t>
                      </a:r>
                      <a:br>
                        <a:rPr lang="sv-SE" sz="1000" dirty="0">
                          <a:effectLst/>
                          <a:latin typeface="Georgia" panose="02040502050405020303" pitchFamily="18" charset="0"/>
                          <a:ea typeface="Times New Roman" panose="02020603050405020304" pitchFamily="18" charset="0"/>
                          <a:cs typeface="Times New Roman" panose="02020603050405020304" pitchFamily="18" charset="0"/>
                        </a:rPr>
                      </a:br>
                      <a:endParaRPr lang="sv-SE" sz="1000" dirty="0">
                        <a:effectLst/>
                        <a:latin typeface="Georgia" panose="02040502050405020303" pitchFamily="18" charset="0"/>
                        <a:ea typeface="Times New Roman" panose="02020603050405020304" pitchFamily="18" charset="0"/>
                        <a:cs typeface="Times New Roman" panose="02020603050405020304" pitchFamily="18" charset="0"/>
                      </a:endParaRPr>
                    </a:p>
                    <a:p>
                      <a:pPr marL="0" lvl="0" indent="0">
                        <a:spcAft>
                          <a:spcPts val="600"/>
                        </a:spcAft>
                        <a:buFont typeface="Symbol" panose="05050102010706020507" pitchFamily="18" charset="2"/>
                        <a:buNone/>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Beroende på tekniska och juridiska förutsättningar kan olika steg vara möjliga:</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161925">
                        <a:spcAft>
                          <a:spcPts val="200"/>
                        </a:spcAft>
                        <a:buFont typeface="+mj-lt"/>
                        <a:buAutoNum type="arabicPeriod"/>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Röntgenklinik som tar emot remiss/vårdbegäran kan manuellt skicka vidare de remisser som ska gå till andra regioner (utifrån i förväg definierade ÖK alt. arbetslistor)</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161925">
                        <a:spcAft>
                          <a:spcPts val="200"/>
                        </a:spcAft>
                        <a:buFont typeface="+mj-lt"/>
                        <a:buAutoNum type="arabicPeriod"/>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Automatisk överföring av vårdbegäran (utifrån i förväg definierade arbetslistor.)</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p>
                      <a:pPr marL="342900" lvl="0" indent="-161925">
                        <a:spcAft>
                          <a:spcPts val="200"/>
                        </a:spcAft>
                        <a:buFont typeface="+mj-lt"/>
                        <a:buAutoNum type="arabicPeriod"/>
                      </a:pPr>
                      <a:r>
                        <a:rPr lang="sv-SE" sz="1000" dirty="0">
                          <a:effectLst/>
                          <a:latin typeface="Georgia" panose="02040502050405020303" pitchFamily="18" charset="0"/>
                          <a:ea typeface="Times New Roman" panose="02020603050405020304" pitchFamily="18" charset="0"/>
                          <a:cs typeface="Times New Roman" panose="02020603050405020304" pitchFamily="18" charset="0"/>
                        </a:rPr>
                        <a:t>Möjlighet för en region att (vid behov) komma åt samtliga remisser i annan region (utifrån i förväg definierade kriterier). Exempelvis kunna dela en arbetslista inför granskning.</a:t>
                      </a:r>
                      <a:endParaRPr lang="sv-SE" sz="1050" dirty="0">
                        <a:effectLst/>
                        <a:latin typeface="Georgia" panose="02040502050405020303" pitchFamily="18" charset="0"/>
                        <a:ea typeface="Times New Roman" panose="02020603050405020304" pitchFamily="18" charset="0"/>
                        <a:cs typeface="Times New Roman" panose="02020603050405020304" pitchFamily="18" charset="0"/>
                      </a:endParaRPr>
                    </a:p>
                  </a:txBody>
                  <a:tcPr marL="50037" marR="500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3672906684"/>
                  </a:ext>
                </a:extLst>
              </a:tr>
            </a:tbl>
          </a:graphicData>
        </a:graphic>
      </p:graphicFrame>
    </p:spTree>
    <p:extLst>
      <p:ext uri="{BB962C8B-B14F-4D97-AF65-F5344CB8AC3E}">
        <p14:creationId xmlns:p14="http://schemas.microsoft.com/office/powerpoint/2010/main" val="3044676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2410538"/>
            <a:ext cx="8024849" cy="3971211"/>
          </a:xfrm>
        </p:spPr>
        <p:txBody>
          <a:bodyPr>
            <a:normAutofit fontScale="32500" lnSpcReduction="20000"/>
          </a:bodyPr>
          <a:lstStyle/>
          <a:p>
            <a:pPr marL="90488" indent="0">
              <a:buNone/>
            </a:pPr>
            <a:r>
              <a:rPr lang="sv-SE" b="1" dirty="0"/>
              <a:t>Hälso-och sjukvårdslagen</a:t>
            </a:r>
            <a:endParaRPr lang="sv-SE" dirty="0"/>
          </a:p>
          <a:p>
            <a:r>
              <a:rPr lang="sv-SE" dirty="0"/>
              <a:t>Hälso-och sjukvårdslagen (2017:30) innehåller bestämmelser om hur hälso- och sjukvårdsverksamhet ska organiseras och bedrivas. Lagen innehåller bland annat bestämmelser om samverkan med andra vårdgivare. </a:t>
            </a:r>
          </a:p>
          <a:p>
            <a:endParaRPr lang="sv-SE" dirty="0"/>
          </a:p>
          <a:p>
            <a:pPr marL="90488" indent="0">
              <a:buNone/>
            </a:pPr>
            <a:r>
              <a:rPr lang="sv-SE" b="1" dirty="0"/>
              <a:t>Dataskyddsförordningen</a:t>
            </a:r>
            <a:endParaRPr lang="sv-SE" dirty="0"/>
          </a:p>
          <a:p>
            <a:r>
              <a:rPr lang="sv-SE" dirty="0"/>
              <a:t>Dataskyddsförordningen (EU) 2016/679 reglerar behandling av personuppgifter och har som syfte att skapa en enhetlig och likvärdig nivå för skyddet av personuppgifter inom hela EU och EES. Förordningen ställer upp förutsättningar för när och hur personuppgifter får behandlas och reglerar bland annat ansvar för personuppgiftsbehandling som utförs. </a:t>
            </a:r>
          </a:p>
          <a:p>
            <a:pPr marL="90488" indent="0">
              <a:buNone/>
            </a:pPr>
            <a:r>
              <a:rPr lang="sv-SE" dirty="0"/>
              <a:t> </a:t>
            </a:r>
          </a:p>
          <a:p>
            <a:pPr marL="90488" indent="0">
              <a:buNone/>
            </a:pPr>
            <a:r>
              <a:rPr lang="sv-SE" b="1" dirty="0"/>
              <a:t>Dataskyddslagen</a:t>
            </a:r>
            <a:endParaRPr lang="sv-SE" dirty="0"/>
          </a:p>
          <a:p>
            <a:r>
              <a:rPr lang="sv-SE" dirty="0"/>
              <a:t>Lag (2018:218) med kompletterande bestämmelser till EU:s dataskyddsförordning innehåller nationella bestämmelser som kompletterar dataskyddsförordningen avseende till exempel behandling av känsliga personuppgifter. </a:t>
            </a:r>
          </a:p>
          <a:p>
            <a:pPr marL="90488" indent="0">
              <a:buNone/>
            </a:pPr>
            <a:r>
              <a:rPr lang="sv-SE" dirty="0"/>
              <a:t> </a:t>
            </a:r>
          </a:p>
          <a:p>
            <a:pPr marL="90488" indent="0">
              <a:buNone/>
            </a:pPr>
            <a:r>
              <a:rPr lang="sv-SE" b="1" dirty="0"/>
              <a:t>Patientdatalagen </a:t>
            </a:r>
            <a:endParaRPr lang="sv-SE" dirty="0"/>
          </a:p>
          <a:p>
            <a:r>
              <a:rPr lang="sv-SE" dirty="0"/>
              <a:t>I patientdatalagen (2008:355), PDL, finns bestämmelser om hur vårdgivare ska och får behandla personuppgifter inom hälso- och sjukvården. Lagen syftar bland annat till att säkerställa en informationshantering som tillgodoser patientsäkerhet och god kvalitet och att hantering av personuppgifter sker med respekt för den personliga integriteten. PDL ställer bland annat upp förutsättningar för när information kan delas mellan vårdgivare genom direktåtkomst. </a:t>
            </a:r>
          </a:p>
          <a:p>
            <a:pPr marL="90488" indent="0">
              <a:buNone/>
            </a:pPr>
            <a:r>
              <a:rPr lang="sv-SE" dirty="0"/>
              <a:t> </a:t>
            </a:r>
          </a:p>
          <a:p>
            <a:pPr marL="90488" indent="0">
              <a:buNone/>
            </a:pPr>
            <a:r>
              <a:rPr lang="sv-SE" b="1" dirty="0"/>
              <a:t>Socialstyrelsens föreskrifter och allmänna råd (HSLF-FS 2016:40) om journalföring och hantering av personuppgifter inom hälso-och sjukvården</a:t>
            </a:r>
            <a:endParaRPr lang="sv-SE" dirty="0"/>
          </a:p>
          <a:p>
            <a:r>
              <a:rPr lang="sv-SE" dirty="0"/>
              <a:t>Socialstyrelsens föreskrifter, HSLF-FS 2016:40, innehåller kompletterande bestämmelser till PDL. HSLF-FS 2016:40 innehåller bland annat krav på säkerhetsåtgärder som ska tillämpas vid behandling av personuppgifter i informationssystem och vid delning av information mellan vårdgivare genom direktåtkomst. </a:t>
            </a:r>
          </a:p>
          <a:p>
            <a:pPr marL="90488" indent="0">
              <a:buNone/>
            </a:pPr>
            <a:r>
              <a:rPr lang="sv-SE" dirty="0"/>
              <a:t> </a:t>
            </a:r>
          </a:p>
          <a:p>
            <a:pPr marL="90488" indent="0">
              <a:buNone/>
            </a:pPr>
            <a:r>
              <a:rPr lang="sv-SE" b="1" dirty="0"/>
              <a:t>Offentlighets- och sekretesslagen</a:t>
            </a:r>
            <a:endParaRPr lang="sv-SE" dirty="0"/>
          </a:p>
          <a:p>
            <a:r>
              <a:rPr lang="sv-SE" dirty="0"/>
              <a:t>I offentlighets- och sekretesslagen (2009:400), OSL, finns bestämmelser om tystnadsplikt och sekretess. Reglerna i OSL behöver beaktas vid informationsdelning för bedömning kring vilken information som kan utbytas och under vilka förutsättningar. </a:t>
            </a:r>
          </a:p>
          <a:p>
            <a:pPr marL="90488" indent="0">
              <a:buNone/>
            </a:pPr>
            <a:r>
              <a:rPr lang="sv-SE" dirty="0"/>
              <a:t> </a:t>
            </a:r>
          </a:p>
          <a:p>
            <a:pPr marL="90488" indent="0">
              <a:buNone/>
            </a:pPr>
            <a:r>
              <a:rPr lang="sv-SE" b="1" dirty="0"/>
              <a:t>Socialstyrelsens föreskrifter och allmänna råd (SOFS 2004:11) om ansvar för remisser för patienter inom hälso- och sjukvården, tandvården m.m.</a:t>
            </a:r>
            <a:endParaRPr lang="sv-SE" dirty="0"/>
          </a:p>
          <a:p>
            <a:r>
              <a:rPr lang="sv-SE" dirty="0"/>
              <a:t>Socialstyrelsens föreskrifter, SOFS 2004:11, innehåller bestämmelser om hantering av remisser och ställer krav på vilka rutiner som ska finnas för remisshantering.  </a:t>
            </a:r>
          </a:p>
          <a:p>
            <a:pPr marL="90488" indent="0">
              <a:buNone/>
            </a:pPr>
            <a:r>
              <a:rPr lang="sv-SE" dirty="0"/>
              <a:t> </a:t>
            </a:r>
          </a:p>
          <a:p>
            <a:pPr marL="90488" indent="0">
              <a:buNone/>
            </a:pPr>
            <a:r>
              <a:rPr lang="sv-SE" b="1" dirty="0"/>
              <a:t>Strålsäkerhetsmyndighetens föreskrifter om medicinska exponeringar Strålsäkerhetsmyndighetens allmänna råd om tillämpningen av föreskrifterna (SSMFS 2018:5) om medicinska exponeringar</a:t>
            </a:r>
            <a:endParaRPr lang="sv-SE" dirty="0"/>
          </a:p>
          <a:p>
            <a:r>
              <a:rPr lang="sv-SE" dirty="0"/>
              <a:t>I Strålsäkerhetsmyndighetens föreskrifter, SSMFS 2018:5, finns bestämmelser som ska iakttas för medicinska exponeringar med joniserande strålning som utförs i tillståndspliktig medicinsk eller odontologisk verksamhet.</a:t>
            </a:r>
          </a:p>
          <a:p>
            <a:pPr marL="90488" indent="0">
              <a:buNone/>
            </a:pPr>
            <a:r>
              <a:rPr lang="sv-SE" b="1" dirty="0"/>
              <a:t> </a:t>
            </a:r>
            <a:endParaRPr lang="sv-SE" dirty="0"/>
          </a:p>
          <a:p>
            <a:pPr marL="90488" indent="0">
              <a:buNone/>
            </a:pPr>
            <a:r>
              <a:rPr lang="sv-SE" b="1" dirty="0" err="1"/>
              <a:t>Patientlagen</a:t>
            </a:r>
            <a:r>
              <a:rPr lang="sv-SE" b="1" dirty="0"/>
              <a:t> </a:t>
            </a:r>
            <a:endParaRPr lang="sv-SE" dirty="0"/>
          </a:p>
          <a:p>
            <a:r>
              <a:rPr lang="sv-SE" dirty="0" err="1"/>
              <a:t>Patientlagen</a:t>
            </a:r>
            <a:r>
              <a:rPr lang="sv-SE" dirty="0"/>
              <a:t> (2014:821) syftar till att inom hälso- och sjukvårdsverksamhet stärka och tydliggöra patientens ställning samt till att främja patientens integritet, självbestämmande och delaktighet. Lagen innehåller bestämmelser om bland annat patientens samtycke till vård.</a:t>
            </a:r>
          </a:p>
          <a:p>
            <a:endParaRPr lang="sv-SE" dirty="0"/>
          </a:p>
        </p:txBody>
      </p:sp>
      <p:sp>
        <p:nvSpPr>
          <p:cNvPr id="3" name="Rubrik 2"/>
          <p:cNvSpPr>
            <a:spLocks noGrp="1"/>
          </p:cNvSpPr>
          <p:nvPr>
            <p:ph type="title"/>
          </p:nvPr>
        </p:nvSpPr>
        <p:spPr/>
        <p:txBody>
          <a:bodyPr/>
          <a:lstStyle/>
          <a:p>
            <a:r>
              <a:rPr lang="sv-SE" b="1" dirty="0"/>
              <a:t>Inventering påverkande lagrum</a:t>
            </a:r>
            <a:endParaRPr lang="sv-SE" dirty="0"/>
          </a:p>
        </p:txBody>
      </p:sp>
      <p:sp>
        <p:nvSpPr>
          <p:cNvPr id="4" name="Platshållare för bildnummer 3"/>
          <p:cNvSpPr>
            <a:spLocks noGrp="1"/>
          </p:cNvSpPr>
          <p:nvPr>
            <p:ph type="sldNum" sz="quarter" idx="4"/>
          </p:nvPr>
        </p:nvSpPr>
        <p:spPr/>
        <p:txBody>
          <a:bodyPr/>
          <a:lstStyle/>
          <a:p>
            <a:fld id="{6D8CCFDF-DFA5-484F-9FF8-7212AEA69C48}" type="slidenum">
              <a:rPr lang="sv-SE" smtClean="0"/>
              <a:pPr/>
              <a:t>7</a:t>
            </a:fld>
            <a:endParaRPr lang="sv-SE" dirty="0"/>
          </a:p>
        </p:txBody>
      </p:sp>
    </p:spTree>
    <p:extLst>
      <p:ext uri="{BB962C8B-B14F-4D97-AF65-F5344CB8AC3E}">
        <p14:creationId xmlns:p14="http://schemas.microsoft.com/office/powerpoint/2010/main" val="79086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70000" lnSpcReduction="20000"/>
          </a:bodyPr>
          <a:lstStyle/>
          <a:p>
            <a:r>
              <a:rPr lang="sv-SE" sz="2400" dirty="0"/>
              <a:t>En genomgång av de övergripande avtal som finns inom SÖSR (Reglemente, Samverkansavtal, Årlig överenskommelse, Efterutbildning, ST) har gjorts. </a:t>
            </a:r>
            <a:br>
              <a:rPr lang="sv-SE" sz="2400" dirty="0"/>
            </a:br>
            <a:endParaRPr lang="sv-SE" sz="2400" dirty="0"/>
          </a:p>
          <a:p>
            <a:r>
              <a:rPr lang="sv-SE" sz="2400" dirty="0"/>
              <a:t>I exempelvis den årliga överenskommelsen framgår att digitalisering är ett fokusområde. Det finns däremot inget stöd för att säga att information ska delas mellan de tre regionerna eller möjligheten att samverka digitalt. Även </a:t>
            </a:r>
            <a:r>
              <a:rPr lang="sv-SE" sz="2400" dirty="0" err="1"/>
              <a:t>eSPIRs</a:t>
            </a:r>
            <a:r>
              <a:rPr lang="sv-SE" sz="2400" dirty="0"/>
              <a:t> målbild (”Allt som kan göras gemensamt ska göras gemensamt”) ger en vägledning om vad man vill åstadkomma inom SÖSR, däremot svarar inte heller </a:t>
            </a:r>
            <a:r>
              <a:rPr lang="sv-SE" sz="2400" dirty="0" err="1"/>
              <a:t>eSPIRs</a:t>
            </a:r>
            <a:r>
              <a:rPr lang="sv-SE" sz="2400" dirty="0"/>
              <a:t> målbild på möjligheten att dela information inom SÖSR-samarbetet. </a:t>
            </a:r>
          </a:p>
          <a:p>
            <a:endParaRPr lang="sv-SE" sz="2400" dirty="0"/>
          </a:p>
          <a:p>
            <a:r>
              <a:rPr lang="sv-SE" sz="2400" dirty="0"/>
              <a:t>Sammanfattningsvis ger inget av de övergripande avtalen/överenskommelserna möjligheten att dela information mellan regionerna i SÖSR. </a:t>
            </a:r>
          </a:p>
          <a:p>
            <a:endParaRPr lang="sv-SE" dirty="0"/>
          </a:p>
        </p:txBody>
      </p:sp>
      <p:sp>
        <p:nvSpPr>
          <p:cNvPr id="3" name="Rubrik 2"/>
          <p:cNvSpPr>
            <a:spLocks noGrp="1"/>
          </p:cNvSpPr>
          <p:nvPr>
            <p:ph type="title"/>
          </p:nvPr>
        </p:nvSpPr>
        <p:spPr/>
        <p:txBody>
          <a:bodyPr/>
          <a:lstStyle/>
          <a:p>
            <a:r>
              <a:rPr lang="sv-SE" b="1" dirty="0"/>
              <a:t>Överenskommelser/avtal mellan regioner</a:t>
            </a:r>
            <a:endParaRPr lang="sv-SE" dirty="0"/>
          </a:p>
        </p:txBody>
      </p:sp>
      <p:sp>
        <p:nvSpPr>
          <p:cNvPr id="4" name="Platshållare för bildnummer 3"/>
          <p:cNvSpPr>
            <a:spLocks noGrp="1"/>
          </p:cNvSpPr>
          <p:nvPr>
            <p:ph type="sldNum" sz="quarter" idx="4"/>
          </p:nvPr>
        </p:nvSpPr>
        <p:spPr/>
        <p:txBody>
          <a:bodyPr/>
          <a:lstStyle/>
          <a:p>
            <a:fld id="{6D8CCFDF-DFA5-484F-9FF8-7212AEA69C48}" type="slidenum">
              <a:rPr lang="sv-SE" smtClean="0"/>
              <a:pPr/>
              <a:t>8</a:t>
            </a:fld>
            <a:endParaRPr lang="sv-SE" dirty="0"/>
          </a:p>
        </p:txBody>
      </p:sp>
    </p:spTree>
    <p:extLst>
      <p:ext uri="{BB962C8B-B14F-4D97-AF65-F5344CB8AC3E}">
        <p14:creationId xmlns:p14="http://schemas.microsoft.com/office/powerpoint/2010/main" val="3164849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55000" lnSpcReduction="20000"/>
          </a:bodyPr>
          <a:lstStyle/>
          <a:p>
            <a:r>
              <a:rPr lang="sv-SE" b="1" dirty="0"/>
              <a:t>Behovet av informationsdelning genom direktåtkomst mellan röntgenklinikerna </a:t>
            </a:r>
            <a:r>
              <a:rPr lang="sv-SE" dirty="0"/>
              <a:t>inom SÖSR, inom ramen för vård-och behandling vid remittering mellan vårdgivarna</a:t>
            </a:r>
            <a:r>
              <a:rPr lang="sv-SE" b="1" dirty="0"/>
              <a:t>, kan tillgodoses inom ramen för sammanhållen journalföring. </a:t>
            </a:r>
            <a:r>
              <a:rPr lang="sv-SE" dirty="0"/>
              <a:t>Sammanhållen journalföring kräver bland annat att avtal ingås mellan regionerna och att krav på vissa tekniska och administrativa säkerhetsåtgärder uppfylls.</a:t>
            </a:r>
          </a:p>
          <a:p>
            <a:pPr marL="90488" indent="0">
              <a:buNone/>
            </a:pPr>
            <a:r>
              <a:rPr lang="sv-SE" dirty="0"/>
              <a:t> </a:t>
            </a:r>
          </a:p>
          <a:p>
            <a:r>
              <a:rPr lang="sv-SE" dirty="0"/>
              <a:t>Det blir </a:t>
            </a:r>
            <a:r>
              <a:rPr lang="sv-SE" b="1" dirty="0"/>
              <a:t>viktigt att regionerna upprättar rutiner för information till patienter och inhämtande av samtycke</a:t>
            </a:r>
            <a:r>
              <a:rPr lang="sv-SE" dirty="0"/>
              <a:t>. Både vad gäller vård- och behandlingsinsatser och tillgång till information genom sammanhållen journalföring. </a:t>
            </a:r>
          </a:p>
          <a:p>
            <a:pPr marL="90488" indent="0">
              <a:buNone/>
            </a:pPr>
            <a:r>
              <a:rPr lang="sv-SE" dirty="0"/>
              <a:t> </a:t>
            </a:r>
          </a:p>
          <a:p>
            <a:r>
              <a:rPr lang="sv-SE" dirty="0"/>
              <a:t>Vid informationsdelning i samband med konsultation kan sammanhållen journalföring endast användas under förutsättning att kraven på aktuell patientrelation, behov och samtycke är uppfyllda. Detta gäller även enligt stycket ovan men det är mer osäkert om krav på patientrelation kan anses uppfyllt vid denna situation. Om förutsättningarna för att nyttja sammanhållen journalföring inte är uppfyllda återstår möjligheten att dela avidentifierad information. </a:t>
            </a:r>
          </a:p>
          <a:p>
            <a:pPr marL="90488" indent="0">
              <a:buNone/>
            </a:pPr>
            <a:endParaRPr lang="sv-SE" dirty="0"/>
          </a:p>
          <a:p>
            <a:r>
              <a:rPr lang="sv-SE" dirty="0"/>
              <a:t>Information om respektive vårdgivares beläggningsgrad kan vara möjlig att dela genom direktåtkomst men då bland annat under förutsättning att det inte innefattar några personuppgifter och förutsatt att det inte ger information om respektive vårdgivares kapacitet över tid. Närmare bedömning behöver göras när det står klart exakt vilken information som behövs och vilka möjligheter det finns att begränsa informationsdelningen till just dessa uppgifter. </a:t>
            </a:r>
          </a:p>
          <a:p>
            <a:endParaRPr lang="sv-SE" dirty="0"/>
          </a:p>
        </p:txBody>
      </p:sp>
      <p:sp>
        <p:nvSpPr>
          <p:cNvPr id="3" name="Rubrik 2"/>
          <p:cNvSpPr>
            <a:spLocks noGrp="1"/>
          </p:cNvSpPr>
          <p:nvPr>
            <p:ph type="title"/>
          </p:nvPr>
        </p:nvSpPr>
        <p:spPr/>
        <p:txBody>
          <a:bodyPr/>
          <a:lstStyle/>
          <a:p>
            <a:r>
              <a:rPr lang="sv-SE" dirty="0"/>
              <a:t>Slutsatser utifrån påverkande lagrum</a:t>
            </a:r>
          </a:p>
        </p:txBody>
      </p:sp>
      <p:sp>
        <p:nvSpPr>
          <p:cNvPr id="4" name="Platshållare för bildnummer 3"/>
          <p:cNvSpPr>
            <a:spLocks noGrp="1"/>
          </p:cNvSpPr>
          <p:nvPr>
            <p:ph type="sldNum" sz="quarter" idx="4"/>
          </p:nvPr>
        </p:nvSpPr>
        <p:spPr/>
        <p:txBody>
          <a:bodyPr/>
          <a:lstStyle/>
          <a:p>
            <a:fld id="{6D8CCFDF-DFA5-484F-9FF8-7212AEA69C48}" type="slidenum">
              <a:rPr lang="sv-SE" smtClean="0"/>
              <a:pPr/>
              <a:t>9</a:t>
            </a:fld>
            <a:endParaRPr lang="sv-SE" dirty="0"/>
          </a:p>
        </p:txBody>
      </p:sp>
    </p:spTree>
    <p:extLst>
      <p:ext uri="{BB962C8B-B14F-4D97-AF65-F5344CB8AC3E}">
        <p14:creationId xmlns:p14="http://schemas.microsoft.com/office/powerpoint/2010/main" val="43065959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g Ost">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50</TotalTime>
  <Words>1740</Words>
  <Application>Microsoft Office PowerPoint</Application>
  <PresentationFormat>Bildspel på skärmen (4:3)</PresentationFormat>
  <Paragraphs>124</Paragraphs>
  <Slides>11</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11</vt:i4>
      </vt:variant>
    </vt:vector>
  </HeadingPairs>
  <TitlesOfParts>
    <vt:vector size="17" baseType="lpstr">
      <vt:lpstr>Arial</vt:lpstr>
      <vt:lpstr>Calibri</vt:lpstr>
      <vt:lpstr>Georgia</vt:lpstr>
      <vt:lpstr>Symbol</vt:lpstr>
      <vt:lpstr>Tahoma</vt:lpstr>
      <vt:lpstr>blank</vt:lpstr>
      <vt:lpstr>Diskuterade effektmål samverkan radiologi inom SÖSR</vt:lpstr>
      <vt:lpstr>Syfte och mål med förstudien</vt:lpstr>
      <vt:lpstr>Status</vt:lpstr>
      <vt:lpstr>Uppdrag till respektive expertgrupper</vt:lpstr>
      <vt:lpstr>Grund för juridikrapporten Krav/önskat läge från vht</vt:lpstr>
      <vt:lpstr>Exempel  Skapande och mottagande av vårdbegäran/remiss för radiologisk undersökning </vt:lpstr>
      <vt:lpstr>Inventering påverkande lagrum</vt:lpstr>
      <vt:lpstr>Överenskommelser/avtal mellan regioner</vt:lpstr>
      <vt:lpstr>Slutsatser utifrån påverkande lagrum</vt:lpstr>
      <vt:lpstr>Rekommendation</vt:lpstr>
      <vt:lpstr>Nästa steg</vt:lpstr>
    </vt:vector>
  </TitlesOfParts>
  <Company>Region Östergötland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Käll Andreas</dc:creator>
  <cp:lastModifiedBy>Joelsson Liselotte</cp:lastModifiedBy>
  <cp:revision>6</cp:revision>
  <dcterms:created xsi:type="dcterms:W3CDTF">2022-04-05T10:30:16Z</dcterms:created>
  <dcterms:modified xsi:type="dcterms:W3CDTF">2022-04-18T07:40:33Z</dcterms:modified>
</cp:coreProperties>
</file>