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8" r:id="rId2"/>
    <p:sldId id="343" r:id="rId3"/>
    <p:sldId id="345" r:id="rId4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86" autoAdjust="0"/>
  </p:normalViewPr>
  <p:slideViewPr>
    <p:cSldViewPr>
      <p:cViewPr varScale="1">
        <p:scale>
          <a:sx n="82" d="100"/>
          <a:sy n="82" d="100"/>
        </p:scale>
        <p:origin x="108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2022-02-14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96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-1233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RPO Cancer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Handlingsplan 2022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3990"/>
              </p:ext>
            </p:extLst>
          </p:nvPr>
        </p:nvGraphicFramePr>
        <p:xfrm>
          <a:off x="107504" y="0"/>
          <a:ext cx="9216008" cy="6374395"/>
        </p:xfrm>
        <a:graphic>
          <a:graphicData uri="http://schemas.openxmlformats.org/drawingml/2006/table">
            <a:tbl>
              <a:tblPr firstRow="1" bandRow="1"/>
              <a:tblGrid>
                <a:gridCol w="2358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Förbättringsområde/patientlöfte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7577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Sammanhållna vårdprocesser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Kartläggning av ledtider för delprocesser i cancervård i SÖRSR.</a:t>
                      </a:r>
                      <a:b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-Benchmarking av ledtider för patologi.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-Benchmarking av ledtider för radiologi.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Workshops för utvalda diagnoser för att förbättra registrering, benchmarking och uppföljning,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-Urologi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-Lunga , Gyn och Hud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Utrotning livmoderhalscancer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Catch-</a:t>
                      </a:r>
                      <a:r>
                        <a:rPr lang="sv-SE" sz="10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up</a:t>
                      </a: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 vaccination + screening av HPV för kvinnor födda1994-1998 inom ramen för nationell studie</a:t>
                      </a:r>
                      <a:endParaRPr lang="sv-SE" sz="1000" b="1" kern="120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Samarbete med nationella gruppen.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Organisera införande av studie i de tre regionerna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Kartlägga behov av resurs, utbildning, lokaler, mm i de tre regionerna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Planera för genomförande av utbildning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Tarmcancerscreening planeras starta i</a:t>
                      </a:r>
                      <a:r>
                        <a:rPr lang="sv-SE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 SÖSR</a:t>
                      </a:r>
                      <a:endParaRPr lang="sv-SE" sz="1000" b="1" kern="1200" dirty="0" smtClean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Utveckling av verksamheten i RÖ (start höst 2021)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RJL start feb 2022, RKL start </a:t>
                      </a:r>
                      <a:r>
                        <a:rPr lang="sv-SE" sz="100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sept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2022.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Fortsatt arbete i sjukvårdsregionalgrupp med ev. task-</a:t>
                      </a:r>
                      <a:r>
                        <a:rPr lang="sv-SE" sz="100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shifting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utbildning och inkludering av flera kohorter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Införande</a:t>
                      </a:r>
                      <a:r>
                        <a:rPr lang="sv-SE" sz="1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 av </a:t>
                      </a: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Organiserad prostatatestning (OPT)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Pilotprojeket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pågår i RJL. Startade 2021. Uppdelat två faser, steg 1 – Förberedelser inför pilot, steg 2 – genomföra pilot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- Steg 1  pågår,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  - Genomföra pilot för 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digital version av OPT planerar att starta i Jönköping Q4 2022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Barncancersatsning i SÖRS</a:t>
                      </a:r>
                      <a:endParaRPr lang="sv-SE" sz="1000" b="1" kern="120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Utveckling av kontaktsjuksköterskefunktion för </a:t>
                      </a:r>
                      <a:r>
                        <a:rPr lang="sv-SE" sz="10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barnca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 SÖRS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Uppföljning och utveckling av aktiviteterna som har genomförts under 2021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Regionala utvecklingsprojekt –stimulansmedel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Implementering av multidisciplinär och strukturerad uppföljning för patienter som erhållit CNS-riktad terapi, vilket framförallt innebär leukemigruppen.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Arbete med GMS både nationellt samt lokalt när det gäller </a:t>
                      </a:r>
                      <a:r>
                        <a:rPr lang="sv-SE" sz="10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exv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logistik av prover och remisser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0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 smtClean="0">
                        <a:latin typeface="+mj-lt"/>
                      </a:endParaRPr>
                    </a:p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Bryant Regular"/>
                          <a:cs typeface="Bryant Regular"/>
                        </a:rPr>
                        <a:t> </a:t>
                      </a:r>
                      <a:endParaRPr lang="sv-SE" sz="1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65976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 rot="4378132">
            <a:off x="3576904" y="5218101"/>
            <a:ext cx="294593" cy="29136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2051720" y="5219764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2307298" y="521976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682678" y="5204603"/>
            <a:ext cx="816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3803297" y="5204603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20" name="Ellips 19"/>
          <p:cNvSpPr/>
          <p:nvPr/>
        </p:nvSpPr>
        <p:spPr>
          <a:xfrm>
            <a:off x="8255001" y="495565"/>
            <a:ext cx="154871" cy="13196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0" name="Ellips 29"/>
          <p:cNvSpPr/>
          <p:nvPr/>
        </p:nvSpPr>
        <p:spPr>
          <a:xfrm>
            <a:off x="407534" y="5180276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5" name="Ellips 34"/>
          <p:cNvSpPr/>
          <p:nvPr/>
        </p:nvSpPr>
        <p:spPr>
          <a:xfrm>
            <a:off x="8244407" y="843558"/>
            <a:ext cx="181077" cy="14984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7" name="Ellips 36"/>
          <p:cNvSpPr/>
          <p:nvPr/>
        </p:nvSpPr>
        <p:spPr>
          <a:xfrm>
            <a:off x="8244407" y="1503336"/>
            <a:ext cx="165465" cy="1768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0" name="Ellips 39"/>
          <p:cNvSpPr/>
          <p:nvPr/>
        </p:nvSpPr>
        <p:spPr>
          <a:xfrm>
            <a:off x="8244408" y="1707654"/>
            <a:ext cx="165464" cy="1772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2" name="Ellips 41"/>
          <p:cNvSpPr/>
          <p:nvPr/>
        </p:nvSpPr>
        <p:spPr>
          <a:xfrm>
            <a:off x="8244408" y="2610486"/>
            <a:ext cx="165464" cy="1772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3" name="Ellips 42"/>
          <p:cNvSpPr/>
          <p:nvPr/>
        </p:nvSpPr>
        <p:spPr>
          <a:xfrm>
            <a:off x="8244408" y="2826510"/>
            <a:ext cx="165464" cy="1772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4" name="Ellips 43"/>
          <p:cNvSpPr/>
          <p:nvPr/>
        </p:nvSpPr>
        <p:spPr>
          <a:xfrm>
            <a:off x="8244406" y="699542"/>
            <a:ext cx="170484" cy="1345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5" name="Ellips 44"/>
          <p:cNvSpPr/>
          <p:nvPr/>
        </p:nvSpPr>
        <p:spPr>
          <a:xfrm>
            <a:off x="8244408" y="3363838"/>
            <a:ext cx="165464" cy="1772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6" name="Ellips 45"/>
          <p:cNvSpPr/>
          <p:nvPr/>
        </p:nvSpPr>
        <p:spPr>
          <a:xfrm>
            <a:off x="8244408" y="3794890"/>
            <a:ext cx="165463" cy="16843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8" name="Ellips 47"/>
          <p:cNvSpPr/>
          <p:nvPr/>
        </p:nvSpPr>
        <p:spPr>
          <a:xfrm>
            <a:off x="8237874" y="4197901"/>
            <a:ext cx="165463" cy="1544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4" name="Ellips 23"/>
          <p:cNvSpPr/>
          <p:nvPr/>
        </p:nvSpPr>
        <p:spPr>
          <a:xfrm>
            <a:off x="8244408" y="3987489"/>
            <a:ext cx="165463" cy="16843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6" name="Ellips 25"/>
          <p:cNvSpPr/>
          <p:nvPr/>
        </p:nvSpPr>
        <p:spPr>
          <a:xfrm>
            <a:off x="8237876" y="4371950"/>
            <a:ext cx="165463" cy="1544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7" name="Ellips 26"/>
          <p:cNvSpPr/>
          <p:nvPr/>
        </p:nvSpPr>
        <p:spPr>
          <a:xfrm>
            <a:off x="8244408" y="2417295"/>
            <a:ext cx="165463" cy="1544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8" name="Ellips 27"/>
          <p:cNvSpPr/>
          <p:nvPr/>
        </p:nvSpPr>
        <p:spPr>
          <a:xfrm>
            <a:off x="8244408" y="1923678"/>
            <a:ext cx="165464" cy="1772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9" name="Ellips 28"/>
          <p:cNvSpPr/>
          <p:nvPr/>
        </p:nvSpPr>
        <p:spPr>
          <a:xfrm>
            <a:off x="8244408" y="2139702"/>
            <a:ext cx="165464" cy="1772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1" name="Ellips 30"/>
          <p:cNvSpPr/>
          <p:nvPr/>
        </p:nvSpPr>
        <p:spPr>
          <a:xfrm>
            <a:off x="8244408" y="1141038"/>
            <a:ext cx="170484" cy="1345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2" name="Ellips 31"/>
          <p:cNvSpPr/>
          <p:nvPr/>
        </p:nvSpPr>
        <p:spPr>
          <a:xfrm>
            <a:off x="8244408" y="1341784"/>
            <a:ext cx="181077" cy="14984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3" name="Ellips 32"/>
          <p:cNvSpPr/>
          <p:nvPr/>
        </p:nvSpPr>
        <p:spPr>
          <a:xfrm>
            <a:off x="8244408" y="3589310"/>
            <a:ext cx="170484" cy="1345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4" name="Ellips 33"/>
          <p:cNvSpPr/>
          <p:nvPr/>
        </p:nvSpPr>
        <p:spPr>
          <a:xfrm>
            <a:off x="8237873" y="4677920"/>
            <a:ext cx="165464" cy="1772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41145"/>
              </p:ext>
            </p:extLst>
          </p:nvPr>
        </p:nvGraphicFramePr>
        <p:xfrm>
          <a:off x="107504" y="-2053"/>
          <a:ext cx="9144000" cy="6478646"/>
        </p:xfrm>
        <a:graphic>
          <a:graphicData uri="http://schemas.openxmlformats.org/drawingml/2006/table">
            <a:tbl>
              <a:tblPr firstRow="1" bandRow="1"/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3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Förbättringsområde/patientlöfte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b="1" dirty="0" smtClean="0">
                          <a:latin typeface="+mj-lt"/>
                        </a:rPr>
                        <a:t>Införande av Min vårdplan cancer, digitalt</a:t>
                      </a:r>
                      <a:r>
                        <a:rPr lang="sv-SE" sz="1000" b="1" baseline="0" dirty="0" smtClean="0">
                          <a:latin typeface="+mj-lt"/>
                        </a:rPr>
                        <a:t> via 1177</a:t>
                      </a:r>
                      <a:endParaRPr lang="sv-SE" sz="1000" b="1" dirty="0" smtClean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>
                          <a:latin typeface="+mj-lt"/>
                        </a:rPr>
                        <a:t>Systematiskt införande med samverkan i SÖRS enligt nationell och sjukvårdsregional implementeringsplan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>
                          <a:latin typeface="+mj-lt"/>
                        </a:rPr>
                        <a:t>Regionala och lokala arbetsgrupper i respektive diagnos skapas </a:t>
                      </a:r>
                      <a:r>
                        <a:rPr lang="sv-SE" sz="1000" baseline="0" dirty="0" err="1" smtClean="0">
                          <a:latin typeface="+mj-lt"/>
                        </a:rPr>
                        <a:t>succecivt</a:t>
                      </a:r>
                      <a:r>
                        <a:rPr lang="sv-SE" sz="1000" baseline="0" dirty="0" smtClean="0">
                          <a:latin typeface="+mj-lt"/>
                        </a:rPr>
                        <a:t> (urologi</a:t>
                      </a:r>
                      <a:r>
                        <a:rPr lang="sv-SE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 CNS, gyn, </a:t>
                      </a:r>
                      <a:r>
                        <a:rPr lang="sv-SE" sz="1000" kern="1200" baseline="0" dirty="0" err="1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kolorektal</a:t>
                      </a:r>
                      <a:r>
                        <a:rPr lang="sv-SE" sz="1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, huvud- och hals) för att införa den digitala Min vårdplan på respektive klinik.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000" b="1" kern="1200" dirty="0" smtClean="0">
                        <a:solidFill>
                          <a:schemeClr val="dk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76644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Införande av Patientöversikt Cancer (IPÖ)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>
                          <a:latin typeface="+mj-lt"/>
                        </a:rPr>
                        <a:t>Nationella diagnoskoordinatorer</a:t>
                      </a:r>
                      <a:r>
                        <a:rPr lang="sv-SE" sz="1000" baseline="0" dirty="0" smtClean="0">
                          <a:latin typeface="+mj-lt"/>
                        </a:rPr>
                        <a:t> stöttar implementering , klinikbesök.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baseline="0" dirty="0" smtClean="0">
                          <a:latin typeface="+mj-lt"/>
                        </a:rPr>
                        <a:t>Arbetsgrupper bildas på kliniker för implementering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Följande</a:t>
                      </a:r>
                      <a:r>
                        <a:rPr lang="sv-SE" sz="1000" baseline="0" dirty="0" smtClean="0">
                          <a:latin typeface="+mj-lt"/>
                        </a:rPr>
                        <a:t> diagnoser  M</a:t>
                      </a:r>
                      <a:r>
                        <a:rPr lang="sv-SE" sz="1000" dirty="0" smtClean="0">
                          <a:latin typeface="+mj-lt"/>
                        </a:rPr>
                        <a:t>elanom, Njure, Bröst, Lunga, Prostata, </a:t>
                      </a:r>
                      <a:r>
                        <a:rPr lang="sv-SE" sz="1000" dirty="0" err="1" smtClean="0">
                          <a:latin typeface="+mj-lt"/>
                        </a:rPr>
                        <a:t>Myelom</a:t>
                      </a:r>
                      <a:r>
                        <a:rPr lang="sv-SE" sz="1000" dirty="0" smtClean="0">
                          <a:latin typeface="+mj-lt"/>
                        </a:rPr>
                        <a:t>, </a:t>
                      </a:r>
                      <a:r>
                        <a:rPr lang="sv-SE" sz="1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CNS och Ovarial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Stödja driftsättning av Svenska strålterapiregistret i Sydöst</a:t>
                      </a:r>
                      <a:endParaRPr lang="sv-SE" sz="1000" b="1" kern="120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Förankra och vid behov ta fram regional struktur för SÖSR</a:t>
                      </a:r>
                      <a:endParaRPr lang="sv-SE" sz="100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Stödja driftsättning av Mammografiregister  i Sydöst</a:t>
                      </a:r>
                      <a:endParaRPr lang="sv-SE" sz="1000" b="1" kern="120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Förankrat hos RAG radiologi. Sjukvårdsregionalgrupp formas för diskussion/förhandling med </a:t>
                      </a:r>
                      <a:r>
                        <a:rPr lang="sv-SE" sz="100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Sectra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endParaRPr lang="sv-SE" sz="100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Prevention:</a:t>
                      </a:r>
                      <a:r>
                        <a:rPr lang="sv-SE" sz="1000" b="1" baseline="0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sv-SE" sz="1000" b="1" baseline="0" dirty="0" smtClean="0">
                          <a:latin typeface="+mj-lt"/>
                        </a:rPr>
                        <a:t>-Tobaks och alkoholfri operation</a:t>
                      </a:r>
                    </a:p>
                    <a:p>
                      <a:r>
                        <a:rPr lang="sv-SE" sz="1000" b="1" baseline="0" dirty="0" smtClean="0">
                          <a:latin typeface="+mj-lt"/>
                        </a:rPr>
                        <a:t>-Öka följsamheten till EU-kodex mot cancer</a:t>
                      </a:r>
                    </a:p>
                    <a:p>
                      <a:r>
                        <a:rPr lang="sv-SE" sz="1000" b="1" baseline="0" dirty="0" smtClean="0">
                          <a:latin typeface="+mj-lt"/>
                        </a:rPr>
                        <a:t>-Ohälsosamma levnadsvanor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Tillsammans med berörda aktörer i SÖRS följa upp implementering av tobaks- och alkoholfri </a:t>
                      </a:r>
                      <a:r>
                        <a:rPr lang="sv-SE" sz="100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elektiv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cancer operation och cancerbehandling.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Samverka med tex hälsokommunikatör och RPO hälsofrämjande för att sprida EU-kodex mot cancer till befolkningen i sjukvårdsregionen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Framtagande av nationell utbildning  till hälso och sjukvårdspersonal om levnadsvanors betydelse under cancerbehandling. Tillsammans med representanter för  </a:t>
                      </a:r>
                      <a:r>
                        <a:rPr lang="sv-SE" sz="1000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cancerrehabiltering</a:t>
                      </a: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och andra aktörer i SÖRS sprida och stödja rutiner och arbetssätt kring levnadsvanor under och efter cancersjukdom.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sv-SE" sz="1000" b="1" dirty="0" smtClean="0">
                          <a:latin typeface="+mj-lt"/>
                        </a:rPr>
                        <a:t>Cancerrehabilitering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Stimuleringsprojekt för förbättrad cancerrehabilitering i varje region i SÖRS</a:t>
                      </a:r>
                      <a:endParaRPr lang="sv-SE" sz="100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613937" y="5399634"/>
            <a:ext cx="294593" cy="29136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485648" y="541811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175603" y="5452070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780241" y="5413997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70196" y="5418112"/>
            <a:ext cx="816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915034" y="5406815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20" name="Ellips 19"/>
          <p:cNvSpPr/>
          <p:nvPr/>
        </p:nvSpPr>
        <p:spPr>
          <a:xfrm>
            <a:off x="8294968" y="438697"/>
            <a:ext cx="165464" cy="1772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2" name="Ellips 21"/>
          <p:cNvSpPr/>
          <p:nvPr/>
        </p:nvSpPr>
        <p:spPr>
          <a:xfrm>
            <a:off x="8293343" y="738278"/>
            <a:ext cx="165464" cy="1772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4" name="Ellips 23"/>
          <p:cNvSpPr/>
          <p:nvPr/>
        </p:nvSpPr>
        <p:spPr>
          <a:xfrm>
            <a:off x="8316416" y="1458358"/>
            <a:ext cx="142391" cy="16572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5" name="Ellips 24"/>
          <p:cNvSpPr/>
          <p:nvPr/>
        </p:nvSpPr>
        <p:spPr>
          <a:xfrm>
            <a:off x="8316416" y="1674382"/>
            <a:ext cx="142391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3" name="Ellips 32"/>
          <p:cNvSpPr/>
          <p:nvPr/>
        </p:nvSpPr>
        <p:spPr>
          <a:xfrm>
            <a:off x="8316416" y="2178438"/>
            <a:ext cx="165464" cy="17730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4" name="Ellips 33"/>
          <p:cNvSpPr/>
          <p:nvPr/>
        </p:nvSpPr>
        <p:spPr>
          <a:xfrm>
            <a:off x="8316416" y="2859782"/>
            <a:ext cx="142391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5" name="Ellips 34"/>
          <p:cNvSpPr/>
          <p:nvPr/>
        </p:nvSpPr>
        <p:spPr>
          <a:xfrm>
            <a:off x="8316416" y="3363838"/>
            <a:ext cx="165464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6" name="Ellips 35"/>
          <p:cNvSpPr/>
          <p:nvPr/>
        </p:nvSpPr>
        <p:spPr>
          <a:xfrm>
            <a:off x="8316416" y="3651870"/>
            <a:ext cx="165464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8" name="Ellips 37"/>
          <p:cNvSpPr/>
          <p:nvPr/>
        </p:nvSpPr>
        <p:spPr>
          <a:xfrm>
            <a:off x="8316417" y="4011895"/>
            <a:ext cx="165463" cy="1440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39" name="Ellips 38"/>
          <p:cNvSpPr/>
          <p:nvPr/>
        </p:nvSpPr>
        <p:spPr>
          <a:xfrm>
            <a:off x="8316416" y="4659982"/>
            <a:ext cx="165464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02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2940</TotalTime>
  <Words>497</Words>
  <Application>Microsoft Office PowerPoint</Application>
  <PresentationFormat>Bildspel på skärmen (16:9)</PresentationFormat>
  <Paragraphs>63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Bryant Regular</vt:lpstr>
      <vt:lpstr>Calibri</vt:lpstr>
      <vt:lpstr>Times New Roman</vt:lpstr>
      <vt:lpstr>Office-tema</vt:lpstr>
      <vt:lpstr>RPO Cancer  Handlingsplan 2022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Asketun Annika</cp:lastModifiedBy>
  <cp:revision>180</cp:revision>
  <cp:lastPrinted>2019-09-19T14:06:21Z</cp:lastPrinted>
  <dcterms:created xsi:type="dcterms:W3CDTF">2018-10-12T09:18:07Z</dcterms:created>
  <dcterms:modified xsi:type="dcterms:W3CDTF">2022-02-14T06:15:03Z</dcterms:modified>
</cp:coreProperties>
</file>