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3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5886" autoAdjust="0"/>
  </p:normalViewPr>
  <p:slideViewPr>
    <p:cSldViewPr>
      <p:cViewPr varScale="1">
        <p:scale>
          <a:sx n="141" d="100"/>
          <a:sy n="141" d="100"/>
        </p:scale>
        <p:origin x="12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RSG upphandling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Handlingsplan 2025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32134"/>
              </p:ext>
            </p:extLst>
          </p:nvPr>
        </p:nvGraphicFramePr>
        <p:xfrm>
          <a:off x="0" y="51470"/>
          <a:ext cx="9144001" cy="3826728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800" b="1" dirty="0" smtClean="0">
                          <a:latin typeface="+mj-lt"/>
                        </a:rPr>
                        <a:t>Strategiskt</a:t>
                      </a:r>
                      <a:r>
                        <a:rPr lang="sv-SE" sz="800" b="1" baseline="0" dirty="0" smtClean="0">
                          <a:latin typeface="+mj-lt"/>
                        </a:rPr>
                        <a:t> arbete inom Läkemedelsinköp</a:t>
                      </a:r>
                      <a:endParaRPr lang="sv-SE" sz="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dirty="0" smtClean="0">
                          <a:latin typeface="+mj-lt"/>
                        </a:rPr>
                        <a:t>Utöka samverkan med aktiviteter genom hela inköpsprocessen för hela SÖSR.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dirty="0" smtClean="0">
                          <a:latin typeface="+mj-lt"/>
                        </a:rPr>
                        <a:t>Utökad</a:t>
                      </a:r>
                      <a:r>
                        <a:rPr lang="sv-SE" sz="900" baseline="0" dirty="0" smtClean="0">
                          <a:latin typeface="+mj-lt"/>
                        </a:rPr>
                        <a:t> resurs Kategoriansvarig Läkemedel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baseline="0" dirty="0" smtClean="0">
                          <a:latin typeface="+mj-lt"/>
                        </a:rPr>
                        <a:t>Genomföra aktiviteter med mål ekonomisk  besparing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900" baseline="0" dirty="0" smtClean="0">
                          <a:latin typeface="+mj-lt"/>
                        </a:rPr>
                        <a:t>Uppföljning och styrning av läkemedelsinköp</a:t>
                      </a:r>
                      <a:endParaRPr lang="sv-SE" sz="9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>
                          <a:latin typeface="+mj-lt"/>
                        </a:rPr>
                        <a:t>Resurs tillsatt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>
                          <a:latin typeface="+mj-lt"/>
                        </a:rPr>
                        <a:t>Hemtagningseffekt 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baseline="0" dirty="0" smtClean="0">
                          <a:latin typeface="+mj-lt"/>
                        </a:rPr>
                        <a:t>Tidplanen anges utifrån beslut Q4, om beslut dröjer, förskjuts tidsplan i motsvarande mån.</a:t>
                      </a:r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800" b="1" dirty="0" smtClean="0">
                          <a:latin typeface="+mj-lt"/>
                        </a:rPr>
                        <a:t>Förtydliga</a:t>
                      </a:r>
                      <a:r>
                        <a:rPr lang="sv-SE" sz="800" b="1" baseline="0" dirty="0" smtClean="0">
                          <a:latin typeface="+mj-lt"/>
                        </a:rPr>
                        <a:t> lämpliga samverkansområden inom medicinsk teknik</a:t>
                      </a:r>
                      <a:endParaRPr lang="sv-SE" sz="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+mj-lt"/>
                        </a:rPr>
                        <a:t>Etablera</a:t>
                      </a:r>
                      <a:r>
                        <a:rPr lang="sv-SE" sz="900" baseline="0" dirty="0" smtClean="0">
                          <a:latin typeface="+mj-lt"/>
                        </a:rPr>
                        <a:t> dialog med RSG medicinsk teknik </a:t>
                      </a:r>
                    </a:p>
                    <a:p>
                      <a:r>
                        <a:rPr lang="sv-SE" sz="900" baseline="0" dirty="0" smtClean="0">
                          <a:latin typeface="+mj-lt"/>
                        </a:rPr>
                        <a:t>Tillsammans med RSG </a:t>
                      </a:r>
                      <a:r>
                        <a:rPr lang="sv-SE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medicinsk teknik</a:t>
                      </a:r>
                      <a:r>
                        <a:rPr lang="sv-SE" sz="900" baseline="0" dirty="0" smtClean="0">
                          <a:latin typeface="+mj-lt"/>
                        </a:rPr>
                        <a:t> identifiera var det finns vinning i samverkan och varför.</a:t>
                      </a:r>
                      <a:endParaRPr lang="sv-SE" sz="9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+mj-lt"/>
                        </a:rPr>
                        <a:t>Q3</a:t>
                      </a:r>
                      <a:r>
                        <a:rPr lang="sv-SE" sz="800" baseline="0" dirty="0" smtClean="0">
                          <a:latin typeface="+mj-lt"/>
                        </a:rPr>
                        <a:t> 2025</a:t>
                      </a:r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504">
                <a:tc>
                  <a:txBody>
                    <a:bodyPr/>
                    <a:lstStyle/>
                    <a:p>
                      <a:r>
                        <a:rPr lang="sv-SE" sz="800" b="1" dirty="0" smtClean="0">
                          <a:latin typeface="+mj-lt"/>
                        </a:rPr>
                        <a:t>Förbättra förutsättningar för ökad samverkan inom inköp generellt</a:t>
                      </a:r>
                      <a:endParaRPr lang="sv-SE" sz="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+mj-lt"/>
                        </a:rPr>
                        <a:t>Uppdatera process för tydligt stöd till Inköpare i regionerna</a:t>
                      </a:r>
                    </a:p>
                    <a:p>
                      <a:r>
                        <a:rPr lang="sv-SE" sz="900" baseline="0" dirty="0" smtClean="0">
                          <a:latin typeface="+mj-lt"/>
                        </a:rPr>
                        <a:t>Uppdatering för </a:t>
                      </a:r>
                      <a:r>
                        <a:rPr lang="sv-SE" sz="900" baseline="0" dirty="0" smtClean="0">
                          <a:latin typeface="+mj-lt"/>
                        </a:rPr>
                        <a:t>alla inköpare om SÖR samverkansmodell, organisation och vår gemensamma process för </a:t>
                      </a:r>
                      <a:r>
                        <a:rPr lang="sv-SE" sz="900" baseline="0" dirty="0" smtClean="0">
                          <a:latin typeface="+mj-lt"/>
                        </a:rPr>
                        <a:t>samverkansupphandlingar</a:t>
                      </a:r>
                      <a:endParaRPr lang="sv-SE" sz="900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+mj-lt"/>
                        </a:rPr>
                        <a:t>Klar under Q1 2022, därefter löpande</a:t>
                      </a:r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sv-SE" sz="800" b="1" dirty="0" smtClean="0">
                          <a:latin typeface="+mj-lt"/>
                        </a:rPr>
                        <a:t>Regionala</a:t>
                      </a:r>
                      <a:r>
                        <a:rPr lang="sv-SE" sz="800" b="1" baseline="0" dirty="0" smtClean="0">
                          <a:latin typeface="+mj-lt"/>
                        </a:rPr>
                        <a:t> Kategoriråd</a:t>
                      </a:r>
                      <a:endParaRPr lang="sv-SE" sz="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aseline="0" dirty="0" smtClean="0">
                          <a:latin typeface="+mj-lt"/>
                        </a:rPr>
                        <a:t>Kategoriråd inom MTU - Klart</a:t>
                      </a:r>
                      <a:br>
                        <a:rPr lang="sv-SE" sz="900" baseline="0" dirty="0" smtClean="0">
                          <a:latin typeface="+mj-lt"/>
                        </a:rPr>
                      </a:br>
                      <a:r>
                        <a:rPr lang="sv-SE" sz="900" baseline="0" dirty="0" smtClean="0">
                          <a:latin typeface="+mj-lt"/>
                        </a:rPr>
                        <a:t>Kategoriråd inom Läkemedel - Klart</a:t>
                      </a:r>
                      <a:br>
                        <a:rPr lang="sv-SE" sz="900" baseline="0" dirty="0" smtClean="0">
                          <a:latin typeface="+mj-lt"/>
                        </a:rPr>
                      </a:br>
                      <a:r>
                        <a:rPr lang="sv-SE" sz="900" baseline="0" dirty="0" smtClean="0">
                          <a:latin typeface="+mj-lt"/>
                        </a:rPr>
                        <a:t>Behov inom MTP</a:t>
                      </a:r>
                      <a:br>
                        <a:rPr lang="sv-SE" sz="900" baseline="0" dirty="0" smtClean="0">
                          <a:latin typeface="+mj-lt"/>
                        </a:rPr>
                      </a:br>
                      <a:r>
                        <a:rPr lang="sv-SE" sz="900" baseline="0" dirty="0" smtClean="0">
                          <a:latin typeface="+mj-lt"/>
                        </a:rPr>
                        <a:t>Behov inom IT</a:t>
                      </a:r>
                      <a:br>
                        <a:rPr lang="sv-SE" sz="900" baseline="0" dirty="0" smtClean="0">
                          <a:latin typeface="+mj-lt"/>
                        </a:rPr>
                      </a:br>
                      <a:r>
                        <a:rPr lang="sv-SE" sz="900" baseline="0" dirty="0" smtClean="0">
                          <a:latin typeface="+mj-lt"/>
                        </a:rPr>
                        <a:t>Inget behov inom Tjänster/Vårdtjänster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7607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800" b="1" dirty="0" smtClean="0">
                          <a:latin typeface="+mj-lt"/>
                        </a:rPr>
                        <a:t>Fortsatt samverkan med kunskapsråden</a:t>
                      </a:r>
                      <a:r>
                        <a:rPr lang="sv-SE" sz="800" b="1" baseline="0" dirty="0" smtClean="0">
                          <a:latin typeface="+mj-lt"/>
                        </a:rPr>
                        <a:t> och vissa RPO</a:t>
                      </a:r>
                      <a:endParaRPr lang="sv-SE" sz="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sv-SE" sz="900" dirty="0" smtClean="0">
                          <a:latin typeface="+mj-lt"/>
                        </a:rPr>
                        <a:t>Besöka kunskapsråd samt </a:t>
                      </a:r>
                      <a:r>
                        <a:rPr lang="sv-SE" sz="900" dirty="0" err="1" smtClean="0">
                          <a:latin typeface="+mj-lt"/>
                        </a:rPr>
                        <a:t>ev</a:t>
                      </a:r>
                      <a:r>
                        <a:rPr lang="sv-SE" sz="900" dirty="0" smtClean="0">
                          <a:latin typeface="+mj-lt"/>
                        </a:rPr>
                        <a:t> vissa RPO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900" dirty="0" smtClean="0">
                          <a:latin typeface="+mj-lt"/>
                        </a:rPr>
                        <a:t>Fördela ansvaret mellan regionernas inköpsorganisationer</a:t>
                      </a:r>
                      <a:endParaRPr lang="sv-SE" sz="9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+mj-lt"/>
                        </a:rPr>
                        <a:t>Är det fortfarande</a:t>
                      </a:r>
                      <a:r>
                        <a:rPr lang="sv-SE" sz="800" baseline="0" dirty="0" smtClean="0">
                          <a:latin typeface="+mj-lt"/>
                        </a:rPr>
                        <a:t> aktuellt</a:t>
                      </a:r>
                      <a:r>
                        <a:rPr lang="sv-SE" sz="800" baseline="0" smtClean="0">
                          <a:latin typeface="+mj-lt"/>
                        </a:rPr>
                        <a:t>? </a:t>
                      </a:r>
                      <a:br>
                        <a:rPr lang="sv-SE" sz="800" baseline="0" smtClean="0">
                          <a:latin typeface="+mj-lt"/>
                        </a:rPr>
                      </a:br>
                      <a:r>
                        <a:rPr lang="sv-SE" sz="800" baseline="0" smtClean="0">
                          <a:latin typeface="+mj-lt"/>
                        </a:rPr>
                        <a:t>Syfte och utfall? </a:t>
                      </a:r>
                      <a:endParaRPr lang="sv-SE" sz="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61621" y="4317295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223679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6234" y="432947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6732241" y="915566"/>
            <a:ext cx="216024" cy="2165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732240" y="1347614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6732240" y="2006614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732240" y="2735610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6732240" y="555007"/>
            <a:ext cx="216024" cy="2165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6732240" y="349951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3079</TotalTime>
  <Words>188</Words>
  <Application>Microsoft Office PowerPoint</Application>
  <PresentationFormat>Bildspel på skärmen (16:9)</PresentationFormat>
  <Paragraphs>34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Bryant Regular</vt:lpstr>
      <vt:lpstr>Calibri</vt:lpstr>
      <vt:lpstr>Times New Roman</vt:lpstr>
      <vt:lpstr>Office-tema</vt:lpstr>
      <vt:lpstr>RSG upphandling  Handlingsplan 2025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Mattsson Sandberg Carina</cp:lastModifiedBy>
  <cp:revision>150</cp:revision>
  <cp:lastPrinted>2019-09-19T14:06:21Z</cp:lastPrinted>
  <dcterms:created xsi:type="dcterms:W3CDTF">2018-10-12T09:18:07Z</dcterms:created>
  <dcterms:modified xsi:type="dcterms:W3CDTF">2025-06-02T13:38:47Z</dcterms:modified>
</cp:coreProperties>
</file>