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8" r:id="rId2"/>
    <p:sldId id="343" r:id="rId3"/>
  </p:sldIdLst>
  <p:sldSz cx="9144000" cy="5143500" type="screen16x9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 autoAdjust="0"/>
    <p:restoredTop sz="95886" autoAdjust="0"/>
  </p:normalViewPr>
  <p:slideViewPr>
    <p:cSldViewPr>
      <p:cViewPr varScale="1">
        <p:scale>
          <a:sx n="119" d="100"/>
          <a:sy n="119" d="100"/>
        </p:scale>
        <p:origin x="240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259B960-5E66-4113-B8CC-17A0D5C37366}" type="datetimeFigureOut">
              <a:rPr lang="sv-SE" smtClean="0"/>
              <a:t>2022-01-18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9144000" cy="446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v-SE" sz="3600" dirty="0" smtClean="0">
                <a:solidFill>
                  <a:schemeClr val="bg1"/>
                </a:solidFill>
              </a:rPr>
              <a:t>RSG juridik och informationssäkerhet</a:t>
            </a:r>
            <a:r>
              <a:rPr lang="sv-SE" sz="2400" dirty="0" smtClean="0">
                <a:solidFill>
                  <a:schemeClr val="bg1"/>
                </a:solidFill>
              </a:rPr>
              <a:t/>
            </a:r>
            <a:br>
              <a:rPr lang="sv-SE" sz="2400" dirty="0" smtClean="0">
                <a:solidFill>
                  <a:schemeClr val="bg1"/>
                </a:solidFill>
              </a:rPr>
            </a:br>
            <a:r>
              <a:rPr lang="sv-SE" sz="2400" dirty="0">
                <a:solidFill>
                  <a:schemeClr val="bg1"/>
                </a:solidFill>
              </a:rPr>
              <a:t/>
            </a:r>
            <a:br>
              <a:rPr lang="sv-SE" sz="2400" dirty="0">
                <a:solidFill>
                  <a:schemeClr val="bg1"/>
                </a:solidFill>
              </a:rPr>
            </a:br>
            <a:r>
              <a:rPr lang="sv-SE" sz="2400" dirty="0" smtClean="0">
                <a:solidFill>
                  <a:schemeClr val="bg1"/>
                </a:solidFill>
              </a:rPr>
              <a:t>Handlingsplan </a:t>
            </a:r>
            <a:r>
              <a:rPr lang="sv-SE" sz="2400" dirty="0" smtClean="0">
                <a:solidFill>
                  <a:schemeClr val="bg1"/>
                </a:solidFill>
              </a:rPr>
              <a:t>2022</a:t>
            </a:r>
            <a:endParaRPr lang="sv-S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45037"/>
              </p:ext>
            </p:extLst>
          </p:nvPr>
        </p:nvGraphicFramePr>
        <p:xfrm>
          <a:off x="-1" y="0"/>
          <a:ext cx="9144001" cy="2059544"/>
        </p:xfrm>
        <a:graphic>
          <a:graphicData uri="http://schemas.openxmlformats.org/drawingml/2006/table">
            <a:tbl>
              <a:tblPr firstRow="1" bandRow="1"/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72907268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713">
                  <a:extLst>
                    <a:ext uri="{9D8B030D-6E8A-4147-A177-3AD203B41FA5}">
                      <a16:colId xmlns:a16="http://schemas.microsoft.com/office/drawing/2014/main" val="1669006104"/>
                    </a:ext>
                  </a:extLst>
                </a:gridCol>
              </a:tblGrid>
              <a:tr h="4136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Prioriterade förbättringsområden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Aktiviteter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Tidplan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dirty="0" smtClean="0">
                          <a:latin typeface="+mj-lt"/>
                        </a:rPr>
                        <a:t>Status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b="1" kern="1200" dirty="0" smtClean="0">
                          <a:solidFill>
                            <a:schemeClr val="lt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Kommentar</a:t>
                      </a:r>
                      <a:endParaRPr lang="sv-SE" sz="1000" b="1" kern="1200" dirty="0">
                        <a:solidFill>
                          <a:schemeClr val="lt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001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r>
                        <a:rPr lang="sv-SE" sz="1000" b="1" dirty="0" smtClean="0">
                          <a:latin typeface="+mj-lt"/>
                        </a:rPr>
                        <a:t>Upphandlingskrav</a:t>
                      </a:r>
                      <a:endParaRPr lang="sv-SE" sz="1000" b="1" dirty="0">
                        <a:latin typeface="+mj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Avstämning</a:t>
                      </a:r>
                      <a:r>
                        <a:rPr lang="sv-SE" sz="1000" baseline="0" dirty="0" smtClean="0">
                          <a:latin typeface="+mj-lt"/>
                        </a:rPr>
                        <a:t> och jämförelse av befintliga krav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Omvärldsbevakning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000" baseline="0" dirty="0" smtClean="0">
                          <a:latin typeface="+mj-lt"/>
                        </a:rPr>
                        <a:t>Gemensamt arbete med framtagning, utveckling och anpassning av upphandlingskrav</a:t>
                      </a: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 smtClean="0">
                          <a:latin typeface="+mj-lt"/>
                        </a:rPr>
                        <a:t>Q2-Q4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Riskanalys NIS</a:t>
                      </a:r>
                    </a:p>
                    <a:p>
                      <a:endParaRPr lang="sv-SE" sz="1000" b="1" kern="120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>
                          <a:latin typeface="+mj-lt"/>
                        </a:rPr>
                        <a:t>Erfarenhetsutbyte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>
                          <a:latin typeface="+mj-lt"/>
                        </a:rPr>
                        <a:t>Omvärldsbevakning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sv-SE" sz="1000" dirty="0" smtClean="0">
                          <a:latin typeface="+mj-lt"/>
                        </a:rPr>
                        <a:t>Samarbete kring utformning av underlag</a:t>
                      </a:r>
                      <a:r>
                        <a:rPr lang="sv-SE" sz="1000" baseline="0" dirty="0" smtClean="0">
                          <a:latin typeface="+mj-lt"/>
                        </a:rPr>
                        <a:t> för riskanalys</a:t>
                      </a:r>
                      <a:endParaRPr lang="sv-SE" sz="100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Q3-Q4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7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1" kern="120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Utbyte gällande visselblåsarfunktion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Erfarenhetsutbyte angående genomförande</a:t>
                      </a:r>
                      <a:r>
                        <a:rPr lang="sv-SE" sz="1000" baseline="0" dirty="0" smtClean="0">
                          <a:latin typeface="+mj-lt"/>
                        </a:rPr>
                        <a:t> av visselblåsardirektivet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000" dirty="0" smtClean="0">
                          <a:latin typeface="+mj-lt"/>
                        </a:rPr>
                        <a:t>Q1-Q3</a:t>
                      </a:r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Ellips 18"/>
          <p:cNvSpPr/>
          <p:nvPr/>
        </p:nvSpPr>
        <p:spPr>
          <a:xfrm>
            <a:off x="2267744" y="4329473"/>
            <a:ext cx="294593" cy="28803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1" name="Ellips 20"/>
          <p:cNvSpPr/>
          <p:nvPr/>
        </p:nvSpPr>
        <p:spPr>
          <a:xfrm>
            <a:off x="1331640" y="4329473"/>
            <a:ext cx="294593" cy="28803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23" name="Ellips 22"/>
          <p:cNvSpPr/>
          <p:nvPr/>
        </p:nvSpPr>
        <p:spPr>
          <a:xfrm>
            <a:off x="179512" y="4322812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1626234" y="4329473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Pågår</a:t>
            </a:r>
            <a:endParaRPr lang="sv-SE" sz="1200" dirty="0">
              <a:latin typeface="+mj-lt"/>
            </a:endParaRPr>
          </a:p>
        </p:txBody>
      </p:sp>
      <p:sp>
        <p:nvSpPr>
          <p:cNvPr id="14" name="textruta 13"/>
          <p:cNvSpPr txBox="1"/>
          <p:nvPr/>
        </p:nvSpPr>
        <p:spPr>
          <a:xfrm>
            <a:off x="470196" y="4322812"/>
            <a:ext cx="7922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latin typeface="+mj-lt"/>
              </a:rPr>
              <a:t>Ej startat</a:t>
            </a:r>
            <a:endParaRPr lang="sv-SE" sz="1200" dirty="0">
              <a:latin typeface="+mj-lt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2566750" y="4323457"/>
            <a:ext cx="9971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latin typeface="+mj-lt"/>
              </a:rPr>
              <a:t>Klart</a:t>
            </a:r>
            <a:endParaRPr lang="sv-SE" sz="1200" dirty="0">
              <a:latin typeface="+mj-lt"/>
            </a:endParaRPr>
          </a:p>
        </p:txBody>
      </p:sp>
      <p:sp>
        <p:nvSpPr>
          <p:cNvPr id="9" name="Ellips 8"/>
          <p:cNvSpPr/>
          <p:nvPr/>
        </p:nvSpPr>
        <p:spPr>
          <a:xfrm>
            <a:off x="6731178" y="1203598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0" name="Ellips 9"/>
          <p:cNvSpPr/>
          <p:nvPr/>
        </p:nvSpPr>
        <p:spPr>
          <a:xfrm>
            <a:off x="6731178" y="483518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  <p:sp>
        <p:nvSpPr>
          <p:cNvPr id="11" name="Ellips 10"/>
          <p:cNvSpPr/>
          <p:nvPr/>
        </p:nvSpPr>
        <p:spPr>
          <a:xfrm>
            <a:off x="6731178" y="1696890"/>
            <a:ext cx="294593" cy="288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18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2742</TotalTime>
  <Words>59</Words>
  <Application>Microsoft Office PowerPoint</Application>
  <PresentationFormat>Bildspel på skärmen (16:9)</PresentationFormat>
  <Paragraphs>23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Bryant Regular</vt:lpstr>
      <vt:lpstr>Calibri</vt:lpstr>
      <vt:lpstr>Times New Roman</vt:lpstr>
      <vt:lpstr>Office-tema</vt:lpstr>
      <vt:lpstr>RSG juridik och informationssäkerhet  Handlingsplan 2022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149</cp:revision>
  <cp:lastPrinted>2019-09-19T14:06:21Z</cp:lastPrinted>
  <dcterms:created xsi:type="dcterms:W3CDTF">2018-10-12T09:18:07Z</dcterms:created>
  <dcterms:modified xsi:type="dcterms:W3CDTF">2022-01-18T15:30:55Z</dcterms:modified>
</cp:coreProperties>
</file>