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8" r:id="rId2"/>
    <p:sldId id="343" r:id="rId3"/>
    <p:sldId id="344" r:id="rId4"/>
  </p:sldIdLst>
  <p:sldSz cx="9144000" cy="5143500" type="screen16x9"/>
  <p:notesSz cx="7104063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886" autoAdjust="0"/>
  </p:normalViewPr>
  <p:slideViewPr>
    <p:cSldViewPr>
      <p:cViewPr varScale="1">
        <p:scale>
          <a:sx n="93" d="100"/>
          <a:sy n="93" d="100"/>
        </p:scale>
        <p:origin x="84" y="30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259B960-5E66-4113-B8CC-17A0D5C37366}" type="datetimeFigureOut">
              <a:rPr lang="sv-SE" smtClean="0"/>
              <a:t>2022-01-19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9144000" cy="446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 algn="l"/>
            <a:r>
              <a:rPr lang="sv-SE" sz="3600" dirty="0" smtClean="0">
                <a:solidFill>
                  <a:schemeClr val="bg1"/>
                </a:solidFill>
              </a:rPr>
              <a:t>RPO Reumatologiska sjukdomar</a:t>
            </a:r>
            <a:r>
              <a:rPr lang="sv-SE" sz="2400" dirty="0" smtClean="0">
                <a:solidFill>
                  <a:schemeClr val="bg1"/>
                </a:solidFill>
              </a:rPr>
              <a:t/>
            </a:r>
            <a:br>
              <a:rPr lang="sv-SE" sz="2400" dirty="0" smtClean="0">
                <a:solidFill>
                  <a:schemeClr val="bg1"/>
                </a:solidFill>
              </a:rPr>
            </a:br>
            <a:r>
              <a:rPr lang="sv-SE" sz="2400" dirty="0">
                <a:solidFill>
                  <a:schemeClr val="bg1"/>
                </a:solidFill>
              </a:rPr>
              <a:t/>
            </a:r>
            <a:br>
              <a:rPr lang="sv-SE" sz="2400" dirty="0">
                <a:solidFill>
                  <a:schemeClr val="bg1"/>
                </a:solidFill>
              </a:rPr>
            </a:br>
            <a:r>
              <a:rPr lang="sv-SE" sz="2400" smtClean="0">
                <a:solidFill>
                  <a:schemeClr val="bg1"/>
                </a:solidFill>
              </a:rPr>
              <a:t>Översikt handlingsplan 2022</a:t>
            </a:r>
            <a:endParaRPr lang="sv-S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4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267370"/>
              </p:ext>
            </p:extLst>
          </p:nvPr>
        </p:nvGraphicFramePr>
        <p:xfrm>
          <a:off x="0" y="123478"/>
          <a:ext cx="9144001" cy="6312370"/>
        </p:xfrm>
        <a:graphic>
          <a:graphicData uri="http://schemas.openxmlformats.org/drawingml/2006/table">
            <a:tbl>
              <a:tblPr firstRow="1" bandRow="1"/>
              <a:tblGrid>
                <a:gridCol w="1475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72907268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9713">
                  <a:extLst>
                    <a:ext uri="{9D8B030D-6E8A-4147-A177-3AD203B41FA5}">
                      <a16:colId xmlns:a16="http://schemas.microsoft.com/office/drawing/2014/main" val="1669006104"/>
                    </a:ext>
                  </a:extLst>
                </a:gridCol>
              </a:tblGrid>
              <a:tr h="3416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Patientlöften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Aktiviteter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kern="1200" dirty="0" smtClean="0">
                          <a:solidFill>
                            <a:schemeClr val="lt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Tidplan</a:t>
                      </a:r>
                      <a:endParaRPr lang="sv-SE" sz="1000" b="1" kern="1200" dirty="0">
                        <a:solidFill>
                          <a:schemeClr val="lt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Status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kern="1200" dirty="0" smtClean="0">
                          <a:solidFill>
                            <a:schemeClr val="lt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Kommentar</a:t>
                      </a:r>
                      <a:endParaRPr lang="sv-SE" sz="1000" b="1" kern="1200" dirty="0">
                        <a:solidFill>
                          <a:schemeClr val="lt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lvl="0"/>
                      <a:r>
                        <a:rPr lang="sv-S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Bryant Regular"/>
                          <a:cs typeface="Bryant Regular"/>
                        </a:rPr>
                        <a:t>Erbjudas vård som är lätt tillgänglig för kontakt, bedömning och besök </a:t>
                      </a:r>
                      <a:endParaRPr lang="sv-SE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Bryant Regular"/>
                        <a:cs typeface="Bryant Regular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>
                          <a:latin typeface="+mj-lt"/>
                        </a:rPr>
                        <a:t>Införande och</a:t>
                      </a:r>
                      <a:r>
                        <a:rPr lang="sv-SE" sz="1000" baseline="0" dirty="0" smtClean="0">
                          <a:latin typeface="+mj-lt"/>
                        </a:rPr>
                        <a:t> implementering av vårdförlopp RA första året.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aseline="0" dirty="0" smtClean="0">
                          <a:latin typeface="+mj-lt"/>
                        </a:rPr>
                        <a:t>Vårdförlopp RA etablerad.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aseline="0" dirty="0" smtClean="0">
                          <a:latin typeface="+mj-lt"/>
                        </a:rPr>
                        <a:t>Vårdförlopp GCA och systemisk skleros kommer</a:t>
                      </a:r>
                      <a:endParaRPr lang="sv-SE" sz="100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>
                          <a:latin typeface="+mj-lt"/>
                        </a:rPr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dirty="0" smtClean="0">
                          <a:latin typeface="+mj-lt"/>
                        </a:rPr>
                        <a:t>VFRA1:</a:t>
                      </a:r>
                      <a:r>
                        <a:rPr lang="sv-SE" sz="900" baseline="0" dirty="0" smtClean="0">
                          <a:latin typeface="+mj-lt"/>
                        </a:rPr>
                        <a:t> </a:t>
                      </a:r>
                      <a:r>
                        <a:rPr lang="sv-SE" sz="900" dirty="0" smtClean="0">
                          <a:latin typeface="+mj-lt"/>
                        </a:rPr>
                        <a:t>Kalmar, Västervik och </a:t>
                      </a:r>
                      <a:r>
                        <a:rPr lang="sv-SE" sz="900" dirty="0" err="1" smtClean="0">
                          <a:latin typeface="+mj-lt"/>
                        </a:rPr>
                        <a:t>Jkpg</a:t>
                      </a:r>
                      <a:r>
                        <a:rPr lang="sv-SE" sz="900" dirty="0" smtClean="0">
                          <a:latin typeface="+mj-lt"/>
                        </a:rPr>
                        <a:t> införde 2021, </a:t>
                      </a:r>
                      <a:r>
                        <a:rPr lang="sv-SE" sz="900" dirty="0" err="1" smtClean="0">
                          <a:latin typeface="+mj-lt"/>
                        </a:rPr>
                        <a:t>Lkpg</a:t>
                      </a:r>
                      <a:r>
                        <a:rPr lang="sv-SE" sz="900" baseline="0" dirty="0" smtClean="0">
                          <a:latin typeface="+mj-lt"/>
                        </a:rPr>
                        <a:t> </a:t>
                      </a:r>
                      <a:r>
                        <a:rPr lang="sv-SE" sz="900" dirty="0" smtClean="0">
                          <a:latin typeface="+mj-lt"/>
                        </a:rPr>
                        <a:t>2022</a:t>
                      </a:r>
                    </a:p>
                    <a:p>
                      <a:r>
                        <a:rPr lang="sv-SE" sz="900" dirty="0" smtClean="0">
                          <a:latin typeface="+mj-lt"/>
                        </a:rPr>
                        <a:t>VFRA 2, GCA, SS: kommer 2022?</a:t>
                      </a:r>
                      <a:endParaRPr lang="sv-SE" sz="9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Erbjudas diagnostik och behandling och uppföljning enligt bästa kunskap i varje möte </a:t>
                      </a:r>
                    </a:p>
                    <a:p>
                      <a:endParaRPr lang="sv-SE" sz="1000" b="1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Forskning, inventera läget i SÖSR</a:t>
                      </a:r>
                    </a:p>
                    <a:p>
                      <a:r>
                        <a:rPr lang="sv-SE" sz="1000" dirty="0" smtClean="0">
                          <a:latin typeface="+mj-lt"/>
                        </a:rPr>
                        <a:t>SRQ, </a:t>
                      </a:r>
                      <a:r>
                        <a:rPr lang="sv-SE" sz="1000" baseline="0" dirty="0" smtClean="0">
                          <a:latin typeface="+mj-lt"/>
                        </a:rPr>
                        <a:t>Cosmic j-mallar, förbereda koppling till SRQ. 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2022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749"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sv-SE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Vara delaktig och välinformerad genom hela vårdkedjan </a:t>
                      </a:r>
                    </a:p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NAG patientundervisning. Uppdragsbeskrivningen är klar, en del av uppdraget presenteras vår NPO vår 2022, remissrunda höst 2022.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Patientkontrakt</a:t>
                      </a: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sv-SE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2022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sv-SE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Få tillgång till jämlik vård </a:t>
                      </a:r>
                    </a:p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aseline="0" dirty="0" smtClean="0">
                          <a:latin typeface="+mj-lt"/>
                        </a:rPr>
                        <a:t>Finns det potential för utökat samarbete inom SÖSR, inom vilka områden? ST utbildning, läkemedel? Dra lärdom av varandra ex i VFRA. 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2022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Erbjudas bästa möjliga hälsofrämjande insatser och välfungerande screeningprogram </a:t>
                      </a:r>
                    </a:p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Rehab,</a:t>
                      </a:r>
                      <a:r>
                        <a:rPr lang="sv-SE" sz="1000" baseline="0" dirty="0" smtClean="0">
                          <a:latin typeface="+mj-lt"/>
                        </a:rPr>
                        <a:t> hur fungerar det med samarbete i SÖSR, något som kan utvecklas?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2022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Få tillgång till patientsäker vård </a:t>
                      </a:r>
                    </a:p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Standardiserade vårdförlopp,</a:t>
                      </a:r>
                      <a:r>
                        <a:rPr lang="sv-SE" sz="1000" baseline="0" dirty="0" smtClean="0">
                          <a:latin typeface="+mj-lt"/>
                        </a:rPr>
                        <a:t> uppdaterade kunskapsstöd.</a:t>
                      </a:r>
                    </a:p>
                    <a:p>
                      <a:r>
                        <a:rPr lang="sv-SE" sz="1000" baseline="0" dirty="0" smtClean="0">
                          <a:latin typeface="+mj-lt"/>
                        </a:rPr>
                        <a:t>NPO och RPO arbete 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2022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1" name="Ellips 20"/>
          <p:cNvSpPr/>
          <p:nvPr/>
        </p:nvSpPr>
        <p:spPr>
          <a:xfrm>
            <a:off x="6732240" y="555526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3" name="Ellips 22"/>
          <p:cNvSpPr/>
          <p:nvPr/>
        </p:nvSpPr>
        <p:spPr>
          <a:xfrm>
            <a:off x="6732239" y="1203598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9" name="Ellips 8"/>
          <p:cNvSpPr/>
          <p:nvPr/>
        </p:nvSpPr>
        <p:spPr>
          <a:xfrm>
            <a:off x="6732239" y="1950988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10" name="Ellips 9"/>
          <p:cNvSpPr/>
          <p:nvPr/>
        </p:nvSpPr>
        <p:spPr>
          <a:xfrm>
            <a:off x="6732238" y="2759236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11" name="Ellips 10"/>
          <p:cNvSpPr/>
          <p:nvPr/>
        </p:nvSpPr>
        <p:spPr>
          <a:xfrm>
            <a:off x="6729619" y="4170858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12" name="Ellips 11"/>
          <p:cNvSpPr/>
          <p:nvPr/>
        </p:nvSpPr>
        <p:spPr>
          <a:xfrm>
            <a:off x="6735299" y="3419896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186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847834"/>
              </p:ext>
            </p:extLst>
          </p:nvPr>
        </p:nvGraphicFramePr>
        <p:xfrm>
          <a:off x="0" y="51470"/>
          <a:ext cx="9144001" cy="4142807"/>
        </p:xfrm>
        <a:graphic>
          <a:graphicData uri="http://schemas.openxmlformats.org/drawingml/2006/table">
            <a:tbl>
              <a:tblPr firstRow="1" bandRow="1"/>
              <a:tblGrid>
                <a:gridCol w="1475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72907268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9713">
                  <a:extLst>
                    <a:ext uri="{9D8B030D-6E8A-4147-A177-3AD203B41FA5}">
                      <a16:colId xmlns:a16="http://schemas.microsoft.com/office/drawing/2014/main" val="1669006104"/>
                    </a:ext>
                  </a:extLst>
                </a:gridCol>
              </a:tblGrid>
              <a:tr h="4136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Prioriterade förbättringsområden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Aktiviteter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kern="1200" dirty="0" smtClean="0">
                          <a:solidFill>
                            <a:schemeClr val="lt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Tidplan</a:t>
                      </a:r>
                      <a:endParaRPr lang="sv-SE" sz="1000" b="1" kern="1200" dirty="0">
                        <a:solidFill>
                          <a:schemeClr val="lt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Status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kern="1200" dirty="0" smtClean="0">
                          <a:solidFill>
                            <a:schemeClr val="lt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Kommentar</a:t>
                      </a:r>
                      <a:endParaRPr lang="sv-SE" sz="1000" b="1" kern="1200" dirty="0">
                        <a:solidFill>
                          <a:schemeClr val="lt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b="1" dirty="0" smtClean="0">
                          <a:latin typeface="+mj-lt"/>
                        </a:rPr>
                        <a:t>Mötesstruktur</a:t>
                      </a:r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>
                          <a:latin typeface="+mj-lt"/>
                        </a:rPr>
                        <a:t>Digitala möten 1 ggr/termin, fysiskt möte 1 ggr/termin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>
                          <a:latin typeface="+mj-lt"/>
                        </a:rPr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Vi har planerat för det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latin typeface="+mj-lt"/>
                        </a:rPr>
                        <a:t>Utökat samarbete</a:t>
                      </a:r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Ex j-mallar för att förbereda en koppling till SRQ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2022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LKPG startat,</a:t>
                      </a:r>
                      <a:r>
                        <a:rPr lang="sv-SE" sz="1000" baseline="0" dirty="0" smtClean="0">
                          <a:latin typeface="+mj-lt"/>
                        </a:rPr>
                        <a:t> samarbete?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749"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latin typeface="+mj-lt"/>
                        </a:rPr>
                        <a:t>Utvärdera RPO arbete</a:t>
                      </a:r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Förväntningar, kommunikation, deltagare,</a:t>
                      </a:r>
                      <a:r>
                        <a:rPr lang="sv-SE" sz="1000" baseline="0" dirty="0" smtClean="0">
                          <a:latin typeface="+mj-lt"/>
                        </a:rPr>
                        <a:t> roller, Hur ser vi på RPO framåt, vad behöver vi utveckla?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2022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Inventera</a:t>
                      </a:r>
                      <a:r>
                        <a:rPr lang="sv-SE" sz="1000" baseline="0" dirty="0" smtClean="0">
                          <a:latin typeface="+mj-lt"/>
                        </a:rPr>
                        <a:t> vid möten 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latin typeface="+mj-lt"/>
                        </a:rPr>
                        <a:t>Patientmedverkan</a:t>
                      </a:r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Inventera hur vi jobbar med det i SÖSR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2022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Inventera</a:t>
                      </a:r>
                      <a:r>
                        <a:rPr lang="sv-SE" sz="1000" baseline="0" dirty="0" smtClean="0">
                          <a:latin typeface="+mj-lt"/>
                        </a:rPr>
                        <a:t> vid möten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latin typeface="+mj-lt"/>
                        </a:rPr>
                        <a:t>Utökat samarbete?</a:t>
                      </a:r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ST</a:t>
                      </a:r>
                      <a:r>
                        <a:rPr lang="sv-SE" sz="1000" baseline="0" dirty="0" smtClean="0">
                          <a:latin typeface="+mj-lt"/>
                        </a:rPr>
                        <a:t> utbildning, läkemedel, upphandling? Dra lärdom av varandra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2022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Inventera</a:t>
                      </a:r>
                      <a:r>
                        <a:rPr lang="sv-SE" sz="1000" baseline="0" dirty="0" smtClean="0">
                          <a:latin typeface="+mj-lt"/>
                        </a:rPr>
                        <a:t> vid möten 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9" name="Ellips 18"/>
          <p:cNvSpPr/>
          <p:nvPr/>
        </p:nvSpPr>
        <p:spPr>
          <a:xfrm>
            <a:off x="2267744" y="4329473"/>
            <a:ext cx="294593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1" name="Ellips 20"/>
          <p:cNvSpPr/>
          <p:nvPr/>
        </p:nvSpPr>
        <p:spPr>
          <a:xfrm>
            <a:off x="1331640" y="4329473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3" name="Ellips 22"/>
          <p:cNvSpPr/>
          <p:nvPr/>
        </p:nvSpPr>
        <p:spPr>
          <a:xfrm>
            <a:off x="179512" y="4322812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1626234" y="4329473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Pågår</a:t>
            </a:r>
            <a:endParaRPr lang="sv-SE" sz="1200" dirty="0">
              <a:latin typeface="+mj-lt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470196" y="4322812"/>
            <a:ext cx="792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latin typeface="+mj-lt"/>
              </a:rPr>
              <a:t>Ej startat</a:t>
            </a:r>
            <a:endParaRPr lang="sv-SE" sz="1200" dirty="0">
              <a:latin typeface="+mj-lt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2566750" y="4323457"/>
            <a:ext cx="997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Klart</a:t>
            </a:r>
            <a:endParaRPr lang="sv-SE" sz="1200" dirty="0">
              <a:latin typeface="+mj-lt"/>
            </a:endParaRPr>
          </a:p>
        </p:txBody>
      </p:sp>
      <p:sp>
        <p:nvSpPr>
          <p:cNvPr id="9" name="Ellips 8"/>
          <p:cNvSpPr/>
          <p:nvPr/>
        </p:nvSpPr>
        <p:spPr>
          <a:xfrm>
            <a:off x="6732240" y="483518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10" name="Ellips 9"/>
          <p:cNvSpPr/>
          <p:nvPr/>
        </p:nvSpPr>
        <p:spPr>
          <a:xfrm>
            <a:off x="6721376" y="780311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11" name="Ellips 10"/>
          <p:cNvSpPr/>
          <p:nvPr/>
        </p:nvSpPr>
        <p:spPr>
          <a:xfrm>
            <a:off x="6719231" y="1131590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12" name="Ellips 11"/>
          <p:cNvSpPr/>
          <p:nvPr/>
        </p:nvSpPr>
        <p:spPr>
          <a:xfrm>
            <a:off x="6732240" y="1500391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13" name="Ellips 12"/>
          <p:cNvSpPr/>
          <p:nvPr/>
        </p:nvSpPr>
        <p:spPr>
          <a:xfrm>
            <a:off x="6743709" y="1834841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079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2629</TotalTime>
  <Words>301</Words>
  <Application>Microsoft Office PowerPoint</Application>
  <PresentationFormat>Bildspel på skärmen (16:9)</PresentationFormat>
  <Paragraphs>60</Paragraphs>
  <Slides>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9" baseType="lpstr">
      <vt:lpstr>Arial</vt:lpstr>
      <vt:lpstr>Bryant Regular</vt:lpstr>
      <vt:lpstr>Calibri</vt:lpstr>
      <vt:lpstr>Symbol</vt:lpstr>
      <vt:lpstr>Times New Roman</vt:lpstr>
      <vt:lpstr>Office-tema</vt:lpstr>
      <vt:lpstr>RPO Reumatologiska sjukdomar  Översikt handlingsplan 2022</vt:lpstr>
      <vt:lpstr>PowerPoint-presentation</vt:lpstr>
      <vt:lpstr>PowerPoint-presentation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Sjöstedt Karin</cp:lastModifiedBy>
  <cp:revision>140</cp:revision>
  <cp:lastPrinted>2019-09-19T14:06:21Z</cp:lastPrinted>
  <dcterms:created xsi:type="dcterms:W3CDTF">2018-10-12T09:18:07Z</dcterms:created>
  <dcterms:modified xsi:type="dcterms:W3CDTF">2022-01-19T09:01:43Z</dcterms:modified>
</cp:coreProperties>
</file>