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328" r:id="rId2"/>
    <p:sldId id="344" r:id="rId3"/>
    <p:sldId id="343" r:id="rId4"/>
  </p:sldIdLst>
  <p:sldSz cx="9144000" cy="5143500" type="screen16x9"/>
  <p:notesSz cx="7104063" cy="10234613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63D"/>
    <a:srgbClr val="0066B3"/>
    <a:srgbClr val="BC151C"/>
    <a:srgbClr val="EF4044"/>
    <a:srgbClr val="F2CD13"/>
    <a:srgbClr val="B1063A"/>
    <a:srgbClr val="CE1141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5886" autoAdjust="0"/>
  </p:normalViewPr>
  <p:slideViewPr>
    <p:cSldViewPr>
      <p:cViewPr varScale="1">
        <p:scale>
          <a:sx n="98" d="100"/>
          <a:sy n="98" d="100"/>
        </p:scale>
        <p:origin x="102" y="7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3259B960-5E66-4113-B8CC-17A0D5C37366}" type="datetimeFigureOut">
              <a:rPr lang="sv-SE" smtClean="0"/>
              <a:t>2021-12-10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42875" y="768350"/>
            <a:ext cx="68183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710407" y="4861441"/>
            <a:ext cx="5683250" cy="4605576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4023992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E3F3291F-9DCB-46ED-BF32-F247FD2AAAA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277350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142875" y="768350"/>
            <a:ext cx="6818313" cy="3836988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F3291F-9DCB-46ED-BF32-F247FD2AAAAB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570133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F3291F-9DCB-46ED-BF32-F247FD2AAAAB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394321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685800" y="1597820"/>
            <a:ext cx="7772400" cy="1102519"/>
          </a:xfrm>
        </p:spPr>
        <p:txBody>
          <a:bodyPr/>
          <a:lstStyle>
            <a:lvl1pPr>
              <a:defRPr baseline="0"/>
            </a:lvl1pPr>
          </a:lstStyle>
          <a:p>
            <a:r>
              <a:rPr lang="sv-SE" dirty="0" smtClean="0"/>
              <a:t>Klicka här för att fylla i rubrik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58326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med foto bak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innehåll 2"/>
          <p:cNvSpPr>
            <a:spLocks noGrp="1"/>
          </p:cNvSpPr>
          <p:nvPr>
            <p:ph idx="1" hasCustomPrompt="1"/>
          </p:nvPr>
        </p:nvSpPr>
        <p:spPr>
          <a:xfrm>
            <a:off x="0" y="0"/>
            <a:ext cx="9144000" cy="5143500"/>
          </a:xfrm>
        </p:spPr>
        <p:txBody>
          <a:bodyPr/>
          <a:lstStyle>
            <a:lvl1pPr marL="0" indent="0">
              <a:buFontTx/>
              <a:buNone/>
              <a:defRPr baseline="0"/>
            </a:lvl1pPr>
          </a:lstStyle>
          <a:p>
            <a:pPr lvl="0"/>
            <a:r>
              <a:rPr lang="sv-SE" dirty="0" smtClean="0"/>
              <a:t>Klicka här för att lägg till en </a:t>
            </a:r>
            <a:r>
              <a:rPr lang="sv-SE" dirty="0" err="1" smtClean="0"/>
              <a:t>helsidebild</a:t>
            </a:r>
            <a:endParaRPr lang="sv-SE" dirty="0" smtClean="0"/>
          </a:p>
        </p:txBody>
      </p:sp>
      <p:sp>
        <p:nvSpPr>
          <p:cNvPr id="3" name="Rubrik 1"/>
          <p:cNvSpPr>
            <a:spLocks noGrp="1"/>
          </p:cNvSpPr>
          <p:nvPr>
            <p:ph type="ctrTitle" hasCustomPrompt="1"/>
          </p:nvPr>
        </p:nvSpPr>
        <p:spPr>
          <a:xfrm>
            <a:off x="685800" y="1597820"/>
            <a:ext cx="7772400" cy="1102519"/>
          </a:xfrm>
        </p:spPr>
        <p:txBody>
          <a:bodyPr/>
          <a:lstStyle>
            <a:lvl1pPr>
              <a:defRPr baseline="0"/>
            </a:lvl1pPr>
          </a:lstStyle>
          <a:p>
            <a:r>
              <a:rPr lang="sv-SE" dirty="0" smtClean="0"/>
              <a:t>Klicka här för att fylla i rubrik ovanpå bild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188859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med blå bak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66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Rubrik 1"/>
          <p:cNvSpPr>
            <a:spLocks noGrp="1"/>
          </p:cNvSpPr>
          <p:nvPr>
            <p:ph type="ctrTitle" hasCustomPrompt="1"/>
          </p:nvPr>
        </p:nvSpPr>
        <p:spPr>
          <a:xfrm>
            <a:off x="685800" y="1597820"/>
            <a:ext cx="7772400" cy="1102519"/>
          </a:xfrm>
        </p:spPr>
        <p:txBody>
          <a:bodyPr/>
          <a:lstStyle>
            <a:lvl1pPr algn="ctr">
              <a:defRPr b="1" baseline="0">
                <a:solidFill>
                  <a:schemeClr val="bg1"/>
                </a:solidFill>
              </a:defRPr>
            </a:lvl1pPr>
          </a:lstStyle>
          <a:p>
            <a:r>
              <a:rPr lang="sv-SE" dirty="0" smtClean="0"/>
              <a:t>Klicka här för att fylla i rubrik ovanpå bild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412801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med röd bak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Rubrik 1"/>
          <p:cNvSpPr>
            <a:spLocks noGrp="1"/>
          </p:cNvSpPr>
          <p:nvPr>
            <p:ph type="ctrTitle" hasCustomPrompt="1"/>
          </p:nvPr>
        </p:nvSpPr>
        <p:spPr>
          <a:xfrm>
            <a:off x="685800" y="1597820"/>
            <a:ext cx="7772400" cy="1102519"/>
          </a:xfrm>
        </p:spPr>
        <p:txBody>
          <a:bodyPr/>
          <a:lstStyle>
            <a:lvl1pPr algn="ctr">
              <a:defRPr b="1" baseline="0">
                <a:solidFill>
                  <a:schemeClr val="bg1"/>
                </a:solidFill>
              </a:defRPr>
            </a:lvl1pPr>
          </a:lstStyle>
          <a:p>
            <a:r>
              <a:rPr lang="sv-SE" dirty="0" smtClean="0"/>
              <a:t>Klicka här för att fylla i rubrik ovanpå bild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06504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lside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innehåll 2"/>
          <p:cNvSpPr>
            <a:spLocks noGrp="1"/>
          </p:cNvSpPr>
          <p:nvPr>
            <p:ph idx="1"/>
          </p:nvPr>
        </p:nvSpPr>
        <p:spPr>
          <a:xfrm>
            <a:off x="0" y="2574"/>
            <a:ext cx="9144000" cy="5143500"/>
          </a:xfrm>
        </p:spPr>
        <p:txBody>
          <a:bodyPr/>
          <a:lstStyle>
            <a:lvl1pPr marL="0" indent="0">
              <a:buFontTx/>
              <a:buNone/>
              <a:defRPr baseline="0"/>
            </a:lvl1pPr>
          </a:lstStyle>
          <a:p>
            <a:pPr lvl="0"/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40783700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dirty="0" smtClean="0"/>
              <a:t>Klicka här för att fylla i rubrik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 hasCustomPrompt="1"/>
          </p:nvPr>
        </p:nvSpPr>
        <p:spPr>
          <a:xfrm>
            <a:off x="457200" y="1707655"/>
            <a:ext cx="8229600" cy="2808311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sv-SE" dirty="0" smtClean="0"/>
              <a:t>Klicka här för att ändra texten</a:t>
            </a:r>
          </a:p>
        </p:txBody>
      </p:sp>
    </p:spTree>
    <p:extLst>
      <p:ext uri="{BB962C8B-B14F-4D97-AF65-F5344CB8AC3E}">
        <p14:creationId xmlns:p14="http://schemas.microsoft.com/office/powerpoint/2010/main" val="20637314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 hasCustomPrompt="1"/>
          </p:nvPr>
        </p:nvSpPr>
        <p:spPr>
          <a:xfrm>
            <a:off x="457200" y="1707653"/>
            <a:ext cx="4038600" cy="27363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 smtClean="0"/>
              <a:t>Klicka här för att ändra 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 hasCustomPrompt="1"/>
          </p:nvPr>
        </p:nvSpPr>
        <p:spPr>
          <a:xfrm>
            <a:off x="4648200" y="1707653"/>
            <a:ext cx="4038600" cy="27363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 smtClean="0"/>
              <a:t>Klicka här för att ändra texten</a:t>
            </a:r>
          </a:p>
        </p:txBody>
      </p:sp>
    </p:spTree>
    <p:extLst>
      <p:ext uri="{BB962C8B-B14F-4D97-AF65-F5344CB8AC3E}">
        <p14:creationId xmlns:p14="http://schemas.microsoft.com/office/powerpoint/2010/main" val="1580025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467544" y="771550"/>
            <a:ext cx="4032448" cy="857250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 smtClean="0"/>
              <a:t>Klicka här för att ändra rubrik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 hasCustomPrompt="1"/>
          </p:nvPr>
        </p:nvSpPr>
        <p:spPr>
          <a:xfrm>
            <a:off x="457200" y="1707653"/>
            <a:ext cx="4038600" cy="27363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 smtClean="0"/>
              <a:t>Klicka här för att ändra 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 hasCustomPrompt="1"/>
          </p:nvPr>
        </p:nvSpPr>
        <p:spPr>
          <a:xfrm>
            <a:off x="4648200" y="411511"/>
            <a:ext cx="4038600" cy="403244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 smtClean="0"/>
              <a:t>Klicka här för att ändra texten</a:t>
            </a:r>
          </a:p>
        </p:txBody>
      </p:sp>
    </p:spTree>
    <p:extLst>
      <p:ext uri="{BB962C8B-B14F-4D97-AF65-F5344CB8AC3E}">
        <p14:creationId xmlns:p14="http://schemas.microsoft.com/office/powerpoint/2010/main" val="12167744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67544" y="771550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 smtClean="0"/>
              <a:t>Klicka här för att fylla i rubrik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707655"/>
            <a:ext cx="8229600" cy="28083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sv-SE" dirty="0" smtClean="0"/>
              <a:t>Klicka här för att ändra texten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sv-SE" dirty="0" smtClean="0"/>
          </a:p>
        </p:txBody>
      </p:sp>
      <p:pic>
        <p:nvPicPr>
          <p:cNvPr id="1027" name="Bildobjekt 5"/>
          <p:cNvPicPr>
            <a:picLocks noChangeAspect="1" noChangeArrowheads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4701841"/>
            <a:ext cx="1032452" cy="28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Bildobjekt 6" descr="Logotyp_Region_Kalmar_län_färg"/>
          <p:cNvPicPr>
            <a:picLocks noChangeAspect="1" noChangeArrowheads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4629825"/>
            <a:ext cx="776843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Bildobjekt 7"/>
          <p:cNvPicPr>
            <a:picLocks noChangeAspect="1" noChangeArrowheads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2764" y="4701841"/>
            <a:ext cx="1135700" cy="28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4"/>
          <p:cNvSpPr>
            <a:spLocks noChangeArrowheads="1"/>
          </p:cNvSpPr>
          <p:nvPr userDrawn="1"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/>
          </a:p>
        </p:txBody>
      </p:sp>
      <p:sp>
        <p:nvSpPr>
          <p:cNvPr id="9" name="Rectangle 5"/>
          <p:cNvSpPr>
            <a:spLocks noChangeArrowheads="1"/>
          </p:cNvSpPr>
          <p:nvPr userDrawn="1"/>
        </p:nvSpPr>
        <p:spPr bwMode="auto">
          <a:xfrm>
            <a:off x="-180975" y="9620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altLang="sv-SE" sz="1000" b="0" i="0" u="none" strike="noStrike" cap="none" normalizeH="0" baseline="0" smtClean="0">
                <a:ln>
                  <a:noFill/>
                </a:ln>
                <a:solidFill>
                  <a:srgbClr val="7F7F7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endParaRPr kumimoji="0" lang="sv-SE" altLang="sv-S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6"/>
          <p:cNvSpPr>
            <a:spLocks noChangeArrowheads="1"/>
          </p:cNvSpPr>
          <p:nvPr userDrawn="1"/>
        </p:nvSpPr>
        <p:spPr bwMode="auto">
          <a:xfrm>
            <a:off x="-180975" y="15049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altLang="sv-SE" sz="1000" b="0" i="0" u="none" strike="noStrike" cap="none" normalizeH="0" baseline="0" smtClean="0">
                <a:ln>
                  <a:noFill/>
                </a:ln>
                <a:solidFill>
                  <a:srgbClr val="7F7F7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endParaRPr kumimoji="0" lang="sv-SE" altLang="sv-S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ektangel 17"/>
          <p:cNvSpPr/>
          <p:nvPr userDrawn="1"/>
        </p:nvSpPr>
        <p:spPr>
          <a:xfrm>
            <a:off x="436921" y="4773801"/>
            <a:ext cx="1758815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sv-SE" sz="1000" dirty="0" smtClean="0">
                <a:solidFill>
                  <a:schemeClr val="tx1"/>
                </a:solidFill>
                <a:latin typeface="+mj-lt"/>
              </a:rPr>
              <a:t>Sydöstra sjukvårdsregionen</a:t>
            </a:r>
            <a:endParaRPr lang="sv-SE" sz="1100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55508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7" r:id="rId3"/>
    <p:sldLayoutId id="2147483658" r:id="rId4"/>
    <p:sldLayoutId id="2147483655" r:id="rId5"/>
    <p:sldLayoutId id="2147483650" r:id="rId6"/>
    <p:sldLayoutId id="2147483652" r:id="rId7"/>
    <p:sldLayoutId id="2147483659" r:id="rId8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marR="0" indent="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Tx/>
        <a:buNone/>
        <a:tabLst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0" y="0"/>
            <a:ext cx="9144000" cy="4464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Rubrik 6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lvl="0" algn="l"/>
            <a:r>
              <a:rPr lang="sv-SE" sz="3600" dirty="0" smtClean="0">
                <a:solidFill>
                  <a:schemeClr val="bg1"/>
                </a:solidFill>
              </a:rPr>
              <a:t>RPO ÖNH</a:t>
            </a:r>
            <a:r>
              <a:rPr lang="sv-SE" sz="2400" dirty="0" smtClean="0">
                <a:solidFill>
                  <a:schemeClr val="bg1"/>
                </a:solidFill>
              </a:rPr>
              <a:t/>
            </a:r>
            <a:br>
              <a:rPr lang="sv-SE" sz="2400" dirty="0" smtClean="0">
                <a:solidFill>
                  <a:schemeClr val="bg1"/>
                </a:solidFill>
              </a:rPr>
            </a:br>
            <a:r>
              <a:rPr lang="sv-SE" sz="2400" dirty="0">
                <a:solidFill>
                  <a:schemeClr val="bg1"/>
                </a:solidFill>
              </a:rPr>
              <a:t/>
            </a:r>
            <a:br>
              <a:rPr lang="sv-SE" sz="2400" dirty="0">
                <a:solidFill>
                  <a:schemeClr val="bg1"/>
                </a:solidFill>
              </a:rPr>
            </a:br>
            <a:r>
              <a:rPr lang="sv-SE" sz="2400" dirty="0" smtClean="0">
                <a:solidFill>
                  <a:schemeClr val="bg1"/>
                </a:solidFill>
              </a:rPr>
              <a:t>Översikt handlingsplan 2022</a:t>
            </a:r>
            <a:endParaRPr lang="sv-SE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0642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95536" y="411510"/>
            <a:ext cx="8229600" cy="857250"/>
          </a:xfrm>
        </p:spPr>
        <p:txBody>
          <a:bodyPr>
            <a:normAutofit/>
          </a:bodyPr>
          <a:lstStyle/>
          <a:p>
            <a:r>
              <a:rPr lang="sv-SE" sz="2400" dirty="0" smtClean="0"/>
              <a:t>Sydöstra sjukvårdsregionens patientlöften</a:t>
            </a:r>
            <a:endParaRPr lang="sv-SE" sz="24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95536" y="1419622"/>
            <a:ext cx="8229600" cy="2808311"/>
          </a:xfrm>
        </p:spPr>
        <p:txBody>
          <a:bodyPr>
            <a:noAutofit/>
          </a:bodyPr>
          <a:lstStyle/>
          <a:p>
            <a:r>
              <a:rPr lang="sv-SE" sz="1200" dirty="0"/>
              <a:t>Som patient i Sydöstra sjukvårdsregionen ska du</a:t>
            </a:r>
          </a:p>
          <a:p>
            <a:pPr lvl="1"/>
            <a:r>
              <a:rPr lang="sv-SE" sz="1200" dirty="0"/>
              <a:t>erbjudas vård som är lätt tillgänglig för kontakt, bedömning och besök</a:t>
            </a:r>
          </a:p>
          <a:p>
            <a:pPr lvl="1"/>
            <a:r>
              <a:rPr lang="sv-SE" sz="1200" dirty="0"/>
              <a:t>erbjudas diagnostik och behandling och uppföljning enligt bästa kunskap i varje möte</a:t>
            </a:r>
          </a:p>
          <a:p>
            <a:pPr lvl="1"/>
            <a:r>
              <a:rPr lang="sv-SE" sz="1200" dirty="0"/>
              <a:t>vara delaktig och välinformerad genom hela vårdkedjan</a:t>
            </a:r>
          </a:p>
          <a:p>
            <a:pPr lvl="1"/>
            <a:r>
              <a:rPr lang="sv-SE" sz="1200" dirty="0" smtClean="0"/>
              <a:t>få tillgång till jämlik vård</a:t>
            </a:r>
          </a:p>
          <a:p>
            <a:pPr lvl="1"/>
            <a:r>
              <a:rPr lang="sv-SE" sz="1200" dirty="0" smtClean="0"/>
              <a:t>erbjudas </a:t>
            </a:r>
            <a:r>
              <a:rPr lang="sv-SE" sz="1200" dirty="0"/>
              <a:t>bästa möjliga hälsofrämjande insatser och välfungerande screeningprogram</a:t>
            </a:r>
          </a:p>
          <a:p>
            <a:pPr lvl="1"/>
            <a:r>
              <a:rPr lang="sv-SE" sz="1200" dirty="0"/>
              <a:t>få tillgång till patientsäker vård</a:t>
            </a:r>
          </a:p>
          <a:p>
            <a:pPr lvl="1"/>
            <a:r>
              <a:rPr lang="sv-SE" sz="1200" dirty="0"/>
              <a:t>erbjudas kostnadseffektiv </a:t>
            </a:r>
            <a:r>
              <a:rPr lang="sv-SE" sz="1200" dirty="0" smtClean="0"/>
              <a:t>vård</a:t>
            </a:r>
          </a:p>
          <a:p>
            <a:pPr marL="457200" lvl="1" indent="0">
              <a:buNone/>
            </a:pPr>
            <a:endParaRPr lang="sv-SE" sz="1200" dirty="0"/>
          </a:p>
          <a:p>
            <a:r>
              <a:rPr lang="sv-SE" sz="1200" dirty="0"/>
              <a:t>I Sydöstra sjukvårdsregionen prioriteras patientnära forskning</a:t>
            </a:r>
            <a:r>
              <a:rPr lang="sv-SE" sz="1200" dirty="0" smtClean="0"/>
              <a:t>.</a:t>
            </a:r>
          </a:p>
          <a:p>
            <a:endParaRPr lang="sv-SE" sz="1200" dirty="0"/>
          </a:p>
          <a:p>
            <a:r>
              <a:rPr lang="sv-SE" sz="1200" dirty="0"/>
              <a:t>Patientlöftena är fastställda av Samverkansnämnden och används i planering och uppföljning av insatser.</a:t>
            </a:r>
          </a:p>
        </p:txBody>
      </p:sp>
    </p:spTree>
    <p:extLst>
      <p:ext uri="{BB962C8B-B14F-4D97-AF65-F5344CB8AC3E}">
        <p14:creationId xmlns:p14="http://schemas.microsoft.com/office/powerpoint/2010/main" val="1238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Tabell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2871624"/>
              </p:ext>
            </p:extLst>
          </p:nvPr>
        </p:nvGraphicFramePr>
        <p:xfrm>
          <a:off x="0" y="51470"/>
          <a:ext cx="9144001" cy="3841096"/>
        </p:xfrm>
        <a:graphic>
          <a:graphicData uri="http://schemas.openxmlformats.org/drawingml/2006/table">
            <a:tbl>
              <a:tblPr firstRow="1" bandRow="1"/>
              <a:tblGrid>
                <a:gridCol w="19797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88843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xmlns="" val="3729072686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79713">
                  <a:extLst>
                    <a:ext uri="{9D8B030D-6E8A-4147-A177-3AD203B41FA5}">
                      <a16:colId xmlns:a16="http://schemas.microsoft.com/office/drawing/2014/main" xmlns="" val="1669006104"/>
                    </a:ext>
                  </a:extLst>
                </a:gridCol>
              </a:tblGrid>
              <a:tr h="41362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9pPr>
                    </a:lstStyle>
                    <a:p>
                      <a:r>
                        <a:rPr lang="sv-SE" sz="1000" dirty="0" smtClean="0">
                          <a:latin typeface="+mj-lt"/>
                        </a:rPr>
                        <a:t>Prioriterade förbättringsområden</a:t>
                      </a:r>
                      <a:endParaRPr lang="sv-SE" sz="1000" dirty="0">
                        <a:latin typeface="+mj-lt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1001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9pPr>
                    </a:lstStyle>
                    <a:p>
                      <a:r>
                        <a:rPr lang="sv-SE" sz="1000" dirty="0" smtClean="0">
                          <a:latin typeface="+mj-lt"/>
                        </a:rPr>
                        <a:t>Aktiviteter</a:t>
                      </a:r>
                      <a:endParaRPr lang="sv-SE" sz="1000" dirty="0">
                        <a:latin typeface="+mj-lt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1001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b="1" kern="1200" dirty="0" smtClean="0">
                          <a:solidFill>
                            <a:schemeClr val="lt1"/>
                          </a:solidFill>
                          <a:latin typeface="+mj-lt"/>
                          <a:ea typeface="Bryant Regular"/>
                          <a:cs typeface="Bryant Regular"/>
                        </a:rPr>
                        <a:t>Tidplan</a:t>
                      </a:r>
                      <a:endParaRPr lang="sv-SE" sz="1000" b="1" kern="1200" dirty="0">
                        <a:solidFill>
                          <a:schemeClr val="lt1"/>
                        </a:solidFill>
                        <a:latin typeface="+mj-lt"/>
                        <a:ea typeface="Bryant Regular"/>
                        <a:cs typeface="Bryant Regular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1001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9pPr>
                    </a:lstStyle>
                    <a:p>
                      <a:r>
                        <a:rPr lang="sv-SE" sz="1000" dirty="0" smtClean="0">
                          <a:latin typeface="+mj-lt"/>
                        </a:rPr>
                        <a:t>Status</a:t>
                      </a:r>
                      <a:endParaRPr lang="sv-SE" sz="1000" dirty="0">
                        <a:latin typeface="+mj-lt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1001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b="1" kern="1200" dirty="0" smtClean="0">
                          <a:solidFill>
                            <a:schemeClr val="lt1"/>
                          </a:solidFill>
                          <a:latin typeface="+mj-lt"/>
                          <a:ea typeface="Bryant Regular"/>
                          <a:cs typeface="Bryant Regular"/>
                        </a:rPr>
                        <a:t>Kommentar</a:t>
                      </a:r>
                      <a:endParaRPr lang="sv-SE" sz="1000" b="1" kern="1200" dirty="0">
                        <a:solidFill>
                          <a:schemeClr val="lt1"/>
                        </a:solidFill>
                        <a:latin typeface="+mj-lt"/>
                        <a:ea typeface="Bryant Regular"/>
                        <a:cs typeface="Bryant Regular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1001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8803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9pPr>
                    </a:lstStyle>
                    <a:p>
                      <a:r>
                        <a:rPr lang="sv-SE" sz="1000" b="1" dirty="0" smtClean="0">
                          <a:latin typeface="+mj-lt"/>
                        </a:rPr>
                        <a:t>RAG 2022</a:t>
                      </a:r>
                      <a:endParaRPr lang="sv-SE" sz="1000" b="1" dirty="0">
                        <a:latin typeface="+mj-lt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000" b="0" dirty="0" smtClean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000" dirty="0" smtClean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9pPr>
                    </a:lstStyle>
                    <a:p>
                      <a:endParaRPr lang="sv-SE" sz="10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b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RAG Hörselnedsättning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Klargöra rehabiliteringsprocessen och eventuella olikheter i stödet runt patienten i CI processen med särskild hänseende för logopedi. </a:t>
                      </a:r>
                      <a:endParaRPr lang="sv-SE" sz="1000" b="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 smtClean="0">
                          <a:latin typeface="+mj-lt"/>
                        </a:rPr>
                        <a:t>Patientlöfte 1,2,4,5</a:t>
                      </a:r>
                      <a:endParaRPr lang="sv-SE" sz="10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1374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b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RAG Larynx/Esofagus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000" b="0" kern="1200" dirty="0" smtClean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000" b="0" kern="1200" dirty="0" smtClean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b="0" dirty="0" smtClean="0">
                          <a:latin typeface="+mj-lt"/>
                        </a:rPr>
                        <a:t>Jämlik vård inom SÖSR gällande området tungbandsklipp</a:t>
                      </a:r>
                      <a:endParaRPr lang="sv-SE" sz="1000" b="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Patientlöfte 1,4,5,6</a:t>
                      </a:r>
                      <a:endParaRPr lang="sv-SE" sz="10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983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RAG Rhinologi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000" b="0" kern="1200" dirty="0" smtClean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000" b="0" kern="1200" dirty="0" smtClean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Regional samordning kring behandlingsindikationer för nästäppa och utvärdering av kirurgisk metod</a:t>
                      </a: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Patientlöfte 2,3,4,7</a:t>
                      </a:r>
                      <a:endParaRPr lang="sv-SE" sz="10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983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b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RAG tumör</a:t>
                      </a:r>
                      <a:endParaRPr lang="sv-SE" sz="1000" b="0" kern="1200" dirty="0" smtClean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Implementering</a:t>
                      </a:r>
                      <a:r>
                        <a:rPr lang="sv-SE" sz="10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av nationellt vårdprogram för cancerrehabilitering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000" b="0" kern="1200" dirty="0" smtClean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Patientlöfte 2,3,4,5, 6</a:t>
                      </a:r>
                    </a:p>
                    <a:p>
                      <a:endParaRPr lang="sv-SE" sz="10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98319">
                <a:tc>
                  <a:txBody>
                    <a:bodyPr/>
                    <a:lstStyle/>
                    <a:p>
                      <a:endParaRPr lang="sv-SE" sz="1000" b="1" dirty="0" smtClean="0">
                        <a:latin typeface="+mj-lt"/>
                      </a:endParaRPr>
                    </a:p>
                    <a:p>
                      <a:endParaRPr lang="sv-SE" sz="1000" b="1" dirty="0" smtClean="0">
                        <a:latin typeface="+mj-lt"/>
                      </a:endParaRPr>
                    </a:p>
                    <a:p>
                      <a:endParaRPr lang="sv-SE" sz="1000" b="1" dirty="0">
                        <a:latin typeface="+mj-lt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983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000" b="1" kern="1200" dirty="0" smtClean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000" b="1" kern="1200" dirty="0" smtClean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000" b="1" kern="1200" dirty="0" smtClean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  <p:sp>
        <p:nvSpPr>
          <p:cNvPr id="19" name="Ellips 18"/>
          <p:cNvSpPr/>
          <p:nvPr/>
        </p:nvSpPr>
        <p:spPr>
          <a:xfrm>
            <a:off x="2874622" y="6088026"/>
            <a:ext cx="294593" cy="288032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200">
              <a:latin typeface="+mj-lt"/>
            </a:endParaRPr>
          </a:p>
        </p:txBody>
      </p:sp>
      <p:sp>
        <p:nvSpPr>
          <p:cNvPr id="23" name="Ellips 22"/>
          <p:cNvSpPr/>
          <p:nvPr/>
        </p:nvSpPr>
        <p:spPr>
          <a:xfrm>
            <a:off x="827584" y="6070332"/>
            <a:ext cx="294593" cy="28803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200">
              <a:latin typeface="+mj-lt"/>
            </a:endParaRPr>
          </a:p>
        </p:txBody>
      </p:sp>
      <p:sp>
        <p:nvSpPr>
          <p:cNvPr id="4" name="textruta 3"/>
          <p:cNvSpPr txBox="1"/>
          <p:nvPr/>
        </p:nvSpPr>
        <p:spPr>
          <a:xfrm>
            <a:off x="2233112" y="6088026"/>
            <a:ext cx="13681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 smtClean="0">
                <a:latin typeface="+mj-lt"/>
              </a:rPr>
              <a:t>Pågår</a:t>
            </a:r>
            <a:endParaRPr lang="sv-SE" sz="1200" dirty="0">
              <a:latin typeface="+mj-lt"/>
            </a:endParaRPr>
          </a:p>
        </p:txBody>
      </p:sp>
      <p:sp>
        <p:nvSpPr>
          <p:cNvPr id="14" name="textruta 13"/>
          <p:cNvSpPr txBox="1"/>
          <p:nvPr/>
        </p:nvSpPr>
        <p:spPr>
          <a:xfrm>
            <a:off x="1077074" y="6081365"/>
            <a:ext cx="7922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 smtClean="0">
                <a:latin typeface="+mj-lt"/>
              </a:rPr>
              <a:t>Ej startat</a:t>
            </a:r>
            <a:endParaRPr lang="sv-SE" sz="1200" dirty="0">
              <a:latin typeface="+mj-lt"/>
            </a:endParaRPr>
          </a:p>
        </p:txBody>
      </p:sp>
      <p:sp>
        <p:nvSpPr>
          <p:cNvPr id="15" name="textruta 14"/>
          <p:cNvSpPr txBox="1"/>
          <p:nvPr/>
        </p:nvSpPr>
        <p:spPr>
          <a:xfrm>
            <a:off x="3173628" y="6082010"/>
            <a:ext cx="9971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 smtClean="0">
                <a:latin typeface="+mj-lt"/>
              </a:rPr>
              <a:t>Klart</a:t>
            </a:r>
            <a:endParaRPr lang="sv-SE" sz="1200" dirty="0">
              <a:latin typeface="+mj-lt"/>
            </a:endParaRPr>
          </a:p>
        </p:txBody>
      </p:sp>
      <p:sp>
        <p:nvSpPr>
          <p:cNvPr id="9" name="Ellips 8"/>
          <p:cNvSpPr/>
          <p:nvPr/>
        </p:nvSpPr>
        <p:spPr>
          <a:xfrm>
            <a:off x="1938518" y="6088026"/>
            <a:ext cx="294593" cy="288032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200">
              <a:latin typeface="+mj-lt"/>
            </a:endParaRPr>
          </a:p>
        </p:txBody>
      </p:sp>
      <p:sp>
        <p:nvSpPr>
          <p:cNvPr id="26" name="Ellips 25"/>
          <p:cNvSpPr/>
          <p:nvPr/>
        </p:nvSpPr>
        <p:spPr>
          <a:xfrm>
            <a:off x="2442574" y="4533660"/>
            <a:ext cx="294593" cy="288032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200">
              <a:latin typeface="+mj-lt"/>
            </a:endParaRPr>
          </a:p>
        </p:txBody>
      </p:sp>
      <p:sp>
        <p:nvSpPr>
          <p:cNvPr id="27" name="Ellips 26"/>
          <p:cNvSpPr/>
          <p:nvPr/>
        </p:nvSpPr>
        <p:spPr>
          <a:xfrm>
            <a:off x="395536" y="4515966"/>
            <a:ext cx="294593" cy="28803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200">
              <a:latin typeface="+mj-lt"/>
            </a:endParaRPr>
          </a:p>
        </p:txBody>
      </p:sp>
      <p:sp>
        <p:nvSpPr>
          <p:cNvPr id="28" name="textruta 27"/>
          <p:cNvSpPr txBox="1"/>
          <p:nvPr/>
        </p:nvSpPr>
        <p:spPr>
          <a:xfrm>
            <a:off x="1801064" y="4533660"/>
            <a:ext cx="13681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 smtClean="0">
                <a:latin typeface="+mj-lt"/>
              </a:rPr>
              <a:t>Pågår</a:t>
            </a:r>
            <a:endParaRPr lang="sv-SE" sz="1200" dirty="0">
              <a:latin typeface="+mj-lt"/>
            </a:endParaRPr>
          </a:p>
        </p:txBody>
      </p:sp>
      <p:sp>
        <p:nvSpPr>
          <p:cNvPr id="29" name="textruta 28"/>
          <p:cNvSpPr txBox="1"/>
          <p:nvPr/>
        </p:nvSpPr>
        <p:spPr>
          <a:xfrm>
            <a:off x="645026" y="4526999"/>
            <a:ext cx="7922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 smtClean="0">
                <a:latin typeface="+mj-lt"/>
              </a:rPr>
              <a:t>Ej startat</a:t>
            </a:r>
            <a:endParaRPr lang="sv-SE" sz="1200" dirty="0">
              <a:latin typeface="+mj-lt"/>
            </a:endParaRPr>
          </a:p>
        </p:txBody>
      </p:sp>
      <p:sp>
        <p:nvSpPr>
          <p:cNvPr id="30" name="textruta 29"/>
          <p:cNvSpPr txBox="1"/>
          <p:nvPr/>
        </p:nvSpPr>
        <p:spPr>
          <a:xfrm>
            <a:off x="2741580" y="4527644"/>
            <a:ext cx="9971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 smtClean="0">
                <a:latin typeface="+mj-lt"/>
              </a:rPr>
              <a:t>Klart</a:t>
            </a:r>
            <a:endParaRPr lang="sv-SE" sz="1200" dirty="0">
              <a:latin typeface="+mj-lt"/>
            </a:endParaRPr>
          </a:p>
        </p:txBody>
      </p:sp>
      <p:sp>
        <p:nvSpPr>
          <p:cNvPr id="31" name="Ellips 30"/>
          <p:cNvSpPr/>
          <p:nvPr/>
        </p:nvSpPr>
        <p:spPr>
          <a:xfrm>
            <a:off x="1506470" y="4533660"/>
            <a:ext cx="294593" cy="288032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200">
              <a:latin typeface="+mj-lt"/>
            </a:endParaRPr>
          </a:p>
        </p:txBody>
      </p:sp>
      <p:sp>
        <p:nvSpPr>
          <p:cNvPr id="22" name="Ellips 21"/>
          <p:cNvSpPr/>
          <p:nvPr/>
        </p:nvSpPr>
        <p:spPr>
          <a:xfrm>
            <a:off x="6732240" y="861731"/>
            <a:ext cx="294593" cy="28803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200">
              <a:latin typeface="+mj-lt"/>
            </a:endParaRPr>
          </a:p>
        </p:txBody>
      </p:sp>
      <p:sp>
        <p:nvSpPr>
          <p:cNvPr id="33" name="Ellips 32"/>
          <p:cNvSpPr/>
          <p:nvPr/>
        </p:nvSpPr>
        <p:spPr>
          <a:xfrm>
            <a:off x="6732239" y="1411622"/>
            <a:ext cx="294593" cy="288032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200">
              <a:latin typeface="+mj-lt"/>
            </a:endParaRPr>
          </a:p>
        </p:txBody>
      </p:sp>
      <p:sp>
        <p:nvSpPr>
          <p:cNvPr id="20" name="Ellips 19"/>
          <p:cNvSpPr/>
          <p:nvPr/>
        </p:nvSpPr>
        <p:spPr>
          <a:xfrm>
            <a:off x="6732238" y="1965888"/>
            <a:ext cx="294593" cy="288032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200">
              <a:latin typeface="+mj-lt"/>
            </a:endParaRPr>
          </a:p>
        </p:txBody>
      </p:sp>
      <p:sp>
        <p:nvSpPr>
          <p:cNvPr id="21" name="Ellips 20"/>
          <p:cNvSpPr/>
          <p:nvPr/>
        </p:nvSpPr>
        <p:spPr>
          <a:xfrm>
            <a:off x="6732238" y="2430451"/>
            <a:ext cx="294593" cy="288032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20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01867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Anpassat 7">
      <a:dk1>
        <a:srgbClr val="363636"/>
      </a:dk1>
      <a:lt1>
        <a:srgbClr val="FFFFFF"/>
      </a:lt1>
      <a:dk2>
        <a:srgbClr val="0066B3"/>
      </a:dk2>
      <a:lt2>
        <a:srgbClr val="EF4044"/>
      </a:lt2>
      <a:accent1>
        <a:srgbClr val="0066B3"/>
      </a:accent1>
      <a:accent2>
        <a:srgbClr val="BC151C"/>
      </a:accent2>
      <a:accent3>
        <a:srgbClr val="EF4044"/>
      </a:accent3>
      <a:accent4>
        <a:srgbClr val="F2CF68"/>
      </a:accent4>
      <a:accent5>
        <a:srgbClr val="F2CD13"/>
      </a:accent5>
      <a:accent6>
        <a:srgbClr val="BFBFBF"/>
      </a:accent6>
      <a:hlink>
        <a:srgbClr val="0066B3"/>
      </a:hlink>
      <a:folHlink>
        <a:srgbClr val="0066B3"/>
      </a:folHlink>
    </a:clrScheme>
    <a:fontScheme name="Office - klassiskt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2662</TotalTime>
  <Words>152</Words>
  <Application>Microsoft Office PowerPoint</Application>
  <PresentationFormat>Bildspel på skärmen (16:9)</PresentationFormat>
  <Paragraphs>42</Paragraphs>
  <Slides>3</Slides>
  <Notes>2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3</vt:i4>
      </vt:variant>
    </vt:vector>
  </HeadingPairs>
  <TitlesOfParts>
    <vt:vector size="8" baseType="lpstr">
      <vt:lpstr>Arial</vt:lpstr>
      <vt:lpstr>Bryant Regular</vt:lpstr>
      <vt:lpstr>Calibri</vt:lpstr>
      <vt:lpstr>Times New Roman</vt:lpstr>
      <vt:lpstr>Office-tema</vt:lpstr>
      <vt:lpstr>RPO ÖNH  Översikt handlingsplan 2022</vt:lpstr>
      <vt:lpstr>Sydöstra sjukvårdsregionens patientlöften</vt:lpstr>
      <vt:lpstr>PowerPoint-presentation</vt:lpstr>
    </vt:vector>
  </TitlesOfParts>
  <Company>Region Jönköpings län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Thålin Conny</dc:creator>
  <cp:lastModifiedBy>Helene Wendell</cp:lastModifiedBy>
  <cp:revision>148</cp:revision>
  <cp:lastPrinted>2019-09-19T14:06:21Z</cp:lastPrinted>
  <dcterms:created xsi:type="dcterms:W3CDTF">2018-10-12T09:18:07Z</dcterms:created>
  <dcterms:modified xsi:type="dcterms:W3CDTF">2021-12-10T08:49:16Z</dcterms:modified>
</cp:coreProperties>
</file>