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8" r:id="rId2"/>
    <p:sldId id="344" r:id="rId3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86" autoAdjust="0"/>
  </p:normalViewPr>
  <p:slideViewPr>
    <p:cSldViewPr>
      <p:cViewPr varScale="1">
        <p:scale>
          <a:sx n="151" d="100"/>
          <a:sy n="151" d="100"/>
        </p:scale>
        <p:origin x="144" y="29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2021-11-25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7660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  <p:sldLayoutId id="2147483660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dirty="0" smtClean="0">
                <a:solidFill>
                  <a:schemeClr val="bg1"/>
                </a:solidFill>
              </a:rPr>
              <a:t>RPO Njur- och urinvägssjukdomar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Översikt handlingsplan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897730"/>
              </p:ext>
            </p:extLst>
          </p:nvPr>
        </p:nvGraphicFramePr>
        <p:xfrm>
          <a:off x="-8022" y="-2"/>
          <a:ext cx="9144000" cy="5398848"/>
        </p:xfrm>
        <a:graphic>
          <a:graphicData uri="http://schemas.openxmlformats.org/drawingml/2006/table">
            <a:tbl>
              <a:tblPr firstRow="1" bandRow="1"/>
              <a:tblGrid>
                <a:gridCol w="233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Förbättringsområde/patientlöfte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b="1" dirty="0" smtClean="0">
                          <a:latin typeface="+mj-lt"/>
                        </a:rPr>
                        <a:t>Starta RAG</a:t>
                      </a:r>
                      <a:r>
                        <a:rPr lang="sv-SE" sz="1000" b="1" baseline="0" dirty="0" smtClean="0">
                          <a:latin typeface="+mj-lt"/>
                        </a:rPr>
                        <a:t> Njurmedicin 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NAG kronisk njursjukdom</a:t>
                      </a:r>
                      <a:r>
                        <a:rPr lang="sv-SE" sz="1000" baseline="0" dirty="0" smtClean="0">
                          <a:latin typeface="+mj-lt"/>
                        </a:rPr>
                        <a:t> har arbetat fram nationella riktlinjer.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aseline="0" dirty="0" smtClean="0">
                          <a:latin typeface="+mj-lt"/>
                        </a:rPr>
                        <a:t>RAG njurmedicin har haft tre möten under våren och planerar för en regiondag i oktober.</a:t>
                      </a: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Benign</a:t>
                      </a:r>
                      <a:r>
                        <a:rPr lang="sv-SE" sz="1000" b="1" baseline="0" dirty="0" smtClean="0">
                          <a:latin typeface="+mj-lt"/>
                        </a:rPr>
                        <a:t> Urologi jämlik vård i SÖSR;</a:t>
                      </a:r>
                    </a:p>
                    <a:p>
                      <a:r>
                        <a:rPr lang="sv-SE" sz="1000" b="1" dirty="0" smtClean="0">
                          <a:latin typeface="+mj-lt"/>
                        </a:rPr>
                        <a:t>Starta</a:t>
                      </a:r>
                      <a:r>
                        <a:rPr lang="sv-SE" sz="1000" b="1" baseline="0" dirty="0" smtClean="0">
                          <a:latin typeface="+mj-lt"/>
                        </a:rPr>
                        <a:t> gemensamma benigna processer 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Njurstensprocessen i SÖSR</a:t>
                      </a:r>
                      <a:r>
                        <a:rPr lang="sv-SE" sz="1000" baseline="0" dirty="0" smtClean="0">
                          <a:latin typeface="+mj-lt"/>
                        </a:rPr>
                        <a:t> har möte varannan månad med uppdrag att bygga gemensamma mått och riktlinjer.</a:t>
                      </a:r>
                    </a:p>
                    <a:p>
                      <a:r>
                        <a:rPr lang="sv-SE" sz="1000" baseline="0" dirty="0" smtClean="0">
                          <a:latin typeface="+mj-lt"/>
                        </a:rPr>
                        <a:t>2020-08 startade en helt ny process i urologi. LUTS( nedre urinvägssjukdom), med uppdrag att bygga gemensamma mått och riktlinjer. Gruppen har haft tre möten under hösten. Enligt  senaste protokoll i NPO har man plan att starta en NAG för LUTS.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Ordnat</a:t>
                      </a:r>
                      <a:r>
                        <a:rPr lang="sv-SE" sz="1000" b="1" baseline="0" dirty="0" smtClean="0">
                          <a:latin typeface="+mj-lt"/>
                        </a:rPr>
                        <a:t> införande av PSA-test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Gemensamt arbete i Sydöstra regionen. Under 2020 har beslut tagits att pilot ska starta i RJL. </a:t>
                      </a:r>
                    </a:p>
                    <a:p>
                      <a:r>
                        <a:rPr lang="sv-SE" sz="1000" dirty="0" smtClean="0">
                          <a:latin typeface="+mj-lt"/>
                        </a:rPr>
                        <a:t>Projektgrupp är under uppbyggnad.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Optimering av operations</a:t>
                      </a:r>
                      <a:r>
                        <a:rPr lang="sv-SE" sz="1000" b="1" baseline="0" dirty="0" smtClean="0">
                          <a:latin typeface="+mj-lt"/>
                        </a:rPr>
                        <a:t>robot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Kartläggning av resursutnyttjande.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aseline="0" dirty="0" smtClean="0">
                          <a:latin typeface="+mj-lt"/>
                        </a:rPr>
                        <a:t>Projekt pågår i RJL där man undersöker patientnyttan, </a:t>
                      </a:r>
                      <a:r>
                        <a:rPr lang="sv-SE" sz="1000" baseline="0" dirty="0" err="1" smtClean="0">
                          <a:latin typeface="+mj-lt"/>
                        </a:rPr>
                        <a:t>op</a:t>
                      </a:r>
                      <a:r>
                        <a:rPr lang="sv-SE" sz="1000" baseline="0" dirty="0" smtClean="0">
                          <a:latin typeface="+mj-lt"/>
                        </a:rPr>
                        <a:t>-tid och kostnadseffektivitet vid vissa åtgärder inom njurkirurgin (nefrektomi).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164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Regionalt</a:t>
                      </a:r>
                      <a:r>
                        <a:rPr lang="sv-SE" sz="1000" b="1" baseline="0" dirty="0" smtClean="0">
                          <a:latin typeface="+mj-lt"/>
                        </a:rPr>
                        <a:t> stöd för frågor kring cystinuripatienter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Önskemål om ett regionalt</a:t>
                      </a:r>
                      <a:r>
                        <a:rPr lang="sv-SE" sz="1000" baseline="0" dirty="0" smtClean="0">
                          <a:latin typeface="+mj-lt"/>
                        </a:rPr>
                        <a:t> njurmedicinskt stöd för frågor kring cystinuripatienter.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164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Implementering</a:t>
                      </a:r>
                      <a:r>
                        <a:rPr lang="sv-SE" sz="1000" b="1" baseline="0" dirty="0" smtClean="0">
                          <a:latin typeface="+mj-lt"/>
                        </a:rPr>
                        <a:t> av VP för kronisk njursjukdom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Organisering</a:t>
                      </a:r>
                      <a:r>
                        <a:rPr lang="sv-SE" sz="1000" baseline="0" dirty="0" smtClean="0">
                          <a:latin typeface="+mj-lt"/>
                        </a:rPr>
                        <a:t> och implementering av vårdprogram för kronisk njursjukdom.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164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Tillgänglighet/transparens</a:t>
                      </a:r>
                      <a:r>
                        <a:rPr lang="sv-SE" sz="1000" b="1" baseline="0" dirty="0" smtClean="0">
                          <a:latin typeface="+mj-lt"/>
                        </a:rPr>
                        <a:t> inom SÖSR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Utveckling av underlag</a:t>
                      </a:r>
                      <a:r>
                        <a:rPr lang="sv-SE" sz="1000" baseline="0" dirty="0" smtClean="0">
                          <a:latin typeface="+mj-lt"/>
                        </a:rPr>
                        <a:t> och transparens avseende tillgänglighet till operation i SÖSR. 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164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Samsyn</a:t>
                      </a:r>
                      <a:r>
                        <a:rPr lang="sv-SE" sz="1000" b="1" baseline="0" dirty="0" smtClean="0">
                          <a:latin typeface="+mj-lt"/>
                        </a:rPr>
                        <a:t> kring kodning av SVF-flöden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Stödja arbetet med gemensam rutin för kodning av SVF-flöden.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164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Samverkan mellan urologi och primärvården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 över så alla länsdelar har samverkans-/faktadokument som tydliggör ansvarsfördelning för samverkan mellan primärvården och urologin. </a:t>
                      </a:r>
                      <a:endParaRPr lang="sv-SE" sz="1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164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164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2248803" y="4926147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1323752" y="4926199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179464" y="4926147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618345" y="4926147"/>
            <a:ext cx="637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sv-SE" sz="1200" dirty="0">
                <a:solidFill>
                  <a:prstClr val="black"/>
                </a:solidFill>
                <a:latin typeface="Calibri Light" panose="020F0302020204030204"/>
              </a:rPr>
              <a:t>Pågår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434471" y="4911663"/>
            <a:ext cx="733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sv-SE" sz="1200" dirty="0">
                <a:solidFill>
                  <a:prstClr val="black"/>
                </a:solidFill>
                <a:latin typeface="Calibri Light" panose="020F0302020204030204"/>
              </a:rPr>
              <a:t>Ej startat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543396" y="4945286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sv-SE" sz="1200" dirty="0">
                <a:solidFill>
                  <a:prstClr val="black"/>
                </a:solidFill>
                <a:latin typeface="Calibri Light" panose="020F0302020204030204"/>
              </a:rPr>
              <a:t>Klart</a:t>
            </a:r>
          </a:p>
        </p:txBody>
      </p:sp>
      <p:sp>
        <p:nvSpPr>
          <p:cNvPr id="20" name="Ellips 19"/>
          <p:cNvSpPr/>
          <p:nvPr/>
        </p:nvSpPr>
        <p:spPr>
          <a:xfrm>
            <a:off x="8106946" y="1792084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22" name="Ellips 21"/>
          <p:cNvSpPr/>
          <p:nvPr/>
        </p:nvSpPr>
        <p:spPr>
          <a:xfrm>
            <a:off x="8106949" y="1164909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24" name="Ellips 23"/>
          <p:cNvSpPr/>
          <p:nvPr/>
        </p:nvSpPr>
        <p:spPr>
          <a:xfrm>
            <a:off x="8106946" y="227529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6" name="Ellips 15"/>
          <p:cNvSpPr/>
          <p:nvPr/>
        </p:nvSpPr>
        <p:spPr>
          <a:xfrm>
            <a:off x="8106948" y="549142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8106946" y="2746994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7" name="Ellips 16"/>
          <p:cNvSpPr/>
          <p:nvPr/>
        </p:nvSpPr>
        <p:spPr>
          <a:xfrm>
            <a:off x="8106946" y="3144843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25" name="Ellips 24"/>
          <p:cNvSpPr/>
          <p:nvPr/>
        </p:nvSpPr>
        <p:spPr>
          <a:xfrm>
            <a:off x="8106946" y="3505117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26" name="Ellips 25"/>
          <p:cNvSpPr/>
          <p:nvPr/>
        </p:nvSpPr>
        <p:spPr>
          <a:xfrm>
            <a:off x="8106946" y="3908180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27" name="Ellips 26"/>
          <p:cNvSpPr/>
          <p:nvPr/>
        </p:nvSpPr>
        <p:spPr>
          <a:xfrm>
            <a:off x="8106945" y="436548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sv-SE" sz="1200">
              <a:solidFill>
                <a:prstClr val="white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72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</TotalTime>
  <Words>257</Words>
  <Application>Microsoft Office PowerPoint</Application>
  <PresentationFormat>Bildspel på skärmen (16:9)</PresentationFormat>
  <Paragraphs>31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Bryant Regular</vt:lpstr>
      <vt:lpstr>Calibri</vt:lpstr>
      <vt:lpstr>Calibri Light</vt:lpstr>
      <vt:lpstr>Times New Roman</vt:lpstr>
      <vt:lpstr>Office-tema</vt:lpstr>
      <vt:lpstr>RPO Njur- och urinvägssjukdomar  Översikt handlingsplan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Nydén Annica</cp:lastModifiedBy>
  <cp:revision>142</cp:revision>
  <cp:lastPrinted>2019-09-19T14:06:21Z</cp:lastPrinted>
  <dcterms:created xsi:type="dcterms:W3CDTF">2018-10-12T09:18:07Z</dcterms:created>
  <dcterms:modified xsi:type="dcterms:W3CDTF">2021-11-25T11:38:42Z</dcterms:modified>
</cp:coreProperties>
</file>