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9" r:id="rId2"/>
    <p:sldId id="261" r:id="rId3"/>
    <p:sldId id="267" r:id="rId4"/>
    <p:sldId id="268" r:id="rId5"/>
    <p:sldId id="265" r:id="rId6"/>
    <p:sldId id="262" r:id="rId7"/>
    <p:sldId id="264" r:id="rId8"/>
    <p:sldId id="266" r:id="rId9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25">
          <p15:clr>
            <a:srgbClr val="A4A3A4"/>
          </p15:clr>
        </p15:guide>
        <p15:guide id="2" pos="554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A5"/>
    <a:srgbClr val="0053A5"/>
    <a:srgbClr val="005BA1"/>
    <a:srgbClr val="0066B3"/>
    <a:srgbClr val="0047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81512" autoAdjust="0"/>
  </p:normalViewPr>
  <p:slideViewPr>
    <p:cSldViewPr snapToGrid="0" snapToObjects="1">
      <p:cViewPr varScale="1">
        <p:scale>
          <a:sx n="68" d="100"/>
          <a:sy n="68" d="100"/>
        </p:scale>
        <p:origin x="1157" y="62"/>
      </p:cViewPr>
      <p:guideLst>
        <p:guide orient="horz" pos="4125"/>
        <p:guide pos="55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B87AE2-FFB1-48C4-8878-E90834F046E2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CB66A8E0-C7A5-4714-9346-EB488446BF6E}">
      <dgm:prSet phldrT="[Text]"/>
      <dgm:spPr/>
      <dgm:t>
        <a:bodyPr/>
        <a:lstStyle/>
        <a:p>
          <a:r>
            <a:rPr lang="sv-SE" b="0" dirty="0"/>
            <a:t>S</a:t>
          </a:r>
          <a:r>
            <a:rPr lang="sv-SE" dirty="0"/>
            <a:t>trategisk nivå-US-/</a:t>
          </a:r>
          <a:r>
            <a:rPr lang="sv-SE" dirty="0" err="1" smtClean="0"/>
            <a:t>LiM</a:t>
          </a:r>
          <a:r>
            <a:rPr lang="sv-SE" dirty="0" smtClean="0"/>
            <a:t> ledning ,Styrgrupp </a:t>
          </a:r>
          <a:r>
            <a:rPr lang="sv-SE" dirty="0"/>
            <a:t>projektet</a:t>
          </a:r>
        </a:p>
      </dgm:t>
    </dgm:pt>
    <dgm:pt modelId="{238A418D-162B-4EB0-84A5-26CDA6222177}" type="parTrans" cxnId="{9E85EC56-7694-4FE0-8B2E-D71EF22CD1B7}">
      <dgm:prSet/>
      <dgm:spPr/>
      <dgm:t>
        <a:bodyPr/>
        <a:lstStyle/>
        <a:p>
          <a:endParaRPr lang="sv-SE"/>
        </a:p>
      </dgm:t>
    </dgm:pt>
    <dgm:pt modelId="{D8584755-5AEE-48FC-BF3A-18CCF40D5BFA}" type="sibTrans" cxnId="{9E85EC56-7694-4FE0-8B2E-D71EF22CD1B7}">
      <dgm:prSet/>
      <dgm:spPr/>
      <dgm:t>
        <a:bodyPr/>
        <a:lstStyle/>
        <a:p>
          <a:endParaRPr lang="sv-SE"/>
        </a:p>
      </dgm:t>
    </dgm:pt>
    <dgm:pt modelId="{04B9EEF8-9C38-46AF-8C8B-AAEFF42F578C}">
      <dgm:prSet phldrT="[Text]"/>
      <dgm:spPr/>
      <dgm:t>
        <a:bodyPr/>
        <a:lstStyle/>
        <a:p>
          <a:r>
            <a:rPr lang="sv-SE"/>
            <a:t>Taktisk nivå-Traumarådet VC från de kliniker vi identifierat utifrån vårdkedjan som nyckelspelare</a:t>
          </a:r>
        </a:p>
      </dgm:t>
    </dgm:pt>
    <dgm:pt modelId="{57ABD68B-0C6D-411A-AA66-213EDF2F6CC5}" type="parTrans" cxnId="{05262C7C-CF17-4C6F-B6A9-F8FB5E440269}">
      <dgm:prSet/>
      <dgm:spPr/>
      <dgm:t>
        <a:bodyPr/>
        <a:lstStyle/>
        <a:p>
          <a:endParaRPr lang="sv-SE"/>
        </a:p>
      </dgm:t>
    </dgm:pt>
    <dgm:pt modelId="{FE1E91CD-ABC0-4F14-AFB2-5E95E466D898}" type="sibTrans" cxnId="{05262C7C-CF17-4C6F-B6A9-F8FB5E440269}">
      <dgm:prSet/>
      <dgm:spPr/>
      <dgm:t>
        <a:bodyPr/>
        <a:lstStyle/>
        <a:p>
          <a:endParaRPr lang="sv-SE"/>
        </a:p>
      </dgm:t>
    </dgm:pt>
    <dgm:pt modelId="{462A1D1A-BF5C-489B-9767-8A51730F4F2C}">
      <dgm:prSet phldrT="[Text]"/>
      <dgm:spPr/>
      <dgm:t>
        <a:bodyPr/>
        <a:lstStyle/>
        <a:p>
          <a:r>
            <a:rPr lang="sv-SE"/>
            <a:t>Operativ nivå-Traumakommittén med representanter från kliniker som är nyckelspelare. Adjungerade dem som har högt intresse, nyckelspelare i vissa frågor. TK informerar på resp klinik</a:t>
          </a:r>
        </a:p>
      </dgm:t>
    </dgm:pt>
    <dgm:pt modelId="{39DFBF38-BB92-4711-A9B5-90D8B623D224}" type="parTrans" cxnId="{6C41149B-EEBB-437C-859D-B55643A36FA8}">
      <dgm:prSet/>
      <dgm:spPr/>
      <dgm:t>
        <a:bodyPr/>
        <a:lstStyle/>
        <a:p>
          <a:endParaRPr lang="sv-SE"/>
        </a:p>
      </dgm:t>
    </dgm:pt>
    <dgm:pt modelId="{4FA8227D-35A5-4354-8CE1-948796F1949E}" type="sibTrans" cxnId="{6C41149B-EEBB-437C-859D-B55643A36FA8}">
      <dgm:prSet/>
      <dgm:spPr/>
      <dgm:t>
        <a:bodyPr/>
        <a:lstStyle/>
        <a:p>
          <a:endParaRPr lang="sv-SE"/>
        </a:p>
      </dgm:t>
    </dgm:pt>
    <dgm:pt modelId="{36060FED-409E-4729-BED7-D98635538EC0}" type="pres">
      <dgm:prSet presAssocID="{26B87AE2-FFB1-48C4-8878-E90834F046E2}" presName="compositeShape" presStyleCnt="0">
        <dgm:presLayoutVars>
          <dgm:dir/>
          <dgm:resizeHandles/>
        </dgm:presLayoutVars>
      </dgm:prSet>
      <dgm:spPr/>
    </dgm:pt>
    <dgm:pt modelId="{B08FBDE5-7F11-4331-A375-CB63D7E94515}" type="pres">
      <dgm:prSet presAssocID="{26B87AE2-FFB1-48C4-8878-E90834F046E2}" presName="pyramid" presStyleLbl="node1" presStyleIdx="0" presStyleCnt="1"/>
      <dgm:spPr/>
      <dgm:t>
        <a:bodyPr/>
        <a:lstStyle/>
        <a:p>
          <a:endParaRPr lang="sv-SE"/>
        </a:p>
      </dgm:t>
    </dgm:pt>
    <dgm:pt modelId="{B06BDA33-A73D-4D99-AA65-817C4A3F8429}" type="pres">
      <dgm:prSet presAssocID="{26B87AE2-FFB1-48C4-8878-E90834F046E2}" presName="theList" presStyleCnt="0"/>
      <dgm:spPr/>
    </dgm:pt>
    <dgm:pt modelId="{7E4DF74D-963D-465A-9363-B793E4E2C681}" type="pres">
      <dgm:prSet presAssocID="{CB66A8E0-C7A5-4714-9346-EB488446BF6E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DEB71BE6-A83D-451F-8F9F-55A52282448E}" type="pres">
      <dgm:prSet presAssocID="{CB66A8E0-C7A5-4714-9346-EB488446BF6E}" presName="aSpace" presStyleCnt="0"/>
      <dgm:spPr/>
    </dgm:pt>
    <dgm:pt modelId="{B6AB5C6D-D03F-42E3-9622-F7AEA4DA85FE}" type="pres">
      <dgm:prSet presAssocID="{04B9EEF8-9C38-46AF-8C8B-AAEFF42F578C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F8E17B29-987C-4D44-AC3E-21CAA6BBBE4D}" type="pres">
      <dgm:prSet presAssocID="{04B9EEF8-9C38-46AF-8C8B-AAEFF42F578C}" presName="aSpace" presStyleCnt="0"/>
      <dgm:spPr/>
    </dgm:pt>
    <dgm:pt modelId="{DF17BDAD-678E-4493-AFF1-A426CE2D4156}" type="pres">
      <dgm:prSet presAssocID="{462A1D1A-BF5C-489B-9767-8A51730F4F2C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C1EE7271-ADF4-4F56-BFC5-F6EA23621CD7}" type="pres">
      <dgm:prSet presAssocID="{462A1D1A-BF5C-489B-9767-8A51730F4F2C}" presName="aSpace" presStyleCnt="0"/>
      <dgm:spPr/>
    </dgm:pt>
  </dgm:ptLst>
  <dgm:cxnLst>
    <dgm:cxn modelId="{6C41149B-EEBB-437C-859D-B55643A36FA8}" srcId="{26B87AE2-FFB1-48C4-8878-E90834F046E2}" destId="{462A1D1A-BF5C-489B-9767-8A51730F4F2C}" srcOrd="2" destOrd="0" parTransId="{39DFBF38-BB92-4711-A9B5-90D8B623D224}" sibTransId="{4FA8227D-35A5-4354-8CE1-948796F1949E}"/>
    <dgm:cxn modelId="{4F78C011-22AE-4E6F-A490-A7A6785FAC44}" type="presOf" srcId="{04B9EEF8-9C38-46AF-8C8B-AAEFF42F578C}" destId="{B6AB5C6D-D03F-42E3-9622-F7AEA4DA85FE}" srcOrd="0" destOrd="0" presId="urn:microsoft.com/office/officeart/2005/8/layout/pyramid2"/>
    <dgm:cxn modelId="{3BC5DEF4-FA2C-4EAE-8094-F2BBC99D1A4D}" type="presOf" srcId="{462A1D1A-BF5C-489B-9767-8A51730F4F2C}" destId="{DF17BDAD-678E-4493-AFF1-A426CE2D4156}" srcOrd="0" destOrd="0" presId="urn:microsoft.com/office/officeart/2005/8/layout/pyramid2"/>
    <dgm:cxn modelId="{05262C7C-CF17-4C6F-B6A9-F8FB5E440269}" srcId="{26B87AE2-FFB1-48C4-8878-E90834F046E2}" destId="{04B9EEF8-9C38-46AF-8C8B-AAEFF42F578C}" srcOrd="1" destOrd="0" parTransId="{57ABD68B-0C6D-411A-AA66-213EDF2F6CC5}" sibTransId="{FE1E91CD-ABC0-4F14-AFB2-5E95E466D898}"/>
    <dgm:cxn modelId="{938D4196-3806-4AA5-9A93-F2C3EB2708B9}" type="presOf" srcId="{26B87AE2-FFB1-48C4-8878-E90834F046E2}" destId="{36060FED-409E-4729-BED7-D98635538EC0}" srcOrd="0" destOrd="0" presId="urn:microsoft.com/office/officeart/2005/8/layout/pyramid2"/>
    <dgm:cxn modelId="{9E85EC56-7694-4FE0-8B2E-D71EF22CD1B7}" srcId="{26B87AE2-FFB1-48C4-8878-E90834F046E2}" destId="{CB66A8E0-C7A5-4714-9346-EB488446BF6E}" srcOrd="0" destOrd="0" parTransId="{238A418D-162B-4EB0-84A5-26CDA6222177}" sibTransId="{D8584755-5AEE-48FC-BF3A-18CCF40D5BFA}"/>
    <dgm:cxn modelId="{6C0E1DD7-9ECA-4948-B0E1-8903BF187E4A}" type="presOf" srcId="{CB66A8E0-C7A5-4714-9346-EB488446BF6E}" destId="{7E4DF74D-963D-465A-9363-B793E4E2C681}" srcOrd="0" destOrd="0" presId="urn:microsoft.com/office/officeart/2005/8/layout/pyramid2"/>
    <dgm:cxn modelId="{BCAE57F4-1950-4A1E-A9F5-1C0F9B23243A}" type="presParOf" srcId="{36060FED-409E-4729-BED7-D98635538EC0}" destId="{B08FBDE5-7F11-4331-A375-CB63D7E94515}" srcOrd="0" destOrd="0" presId="urn:microsoft.com/office/officeart/2005/8/layout/pyramid2"/>
    <dgm:cxn modelId="{BE75E91F-C184-4F6A-9E75-940E88135DF7}" type="presParOf" srcId="{36060FED-409E-4729-BED7-D98635538EC0}" destId="{B06BDA33-A73D-4D99-AA65-817C4A3F8429}" srcOrd="1" destOrd="0" presId="urn:microsoft.com/office/officeart/2005/8/layout/pyramid2"/>
    <dgm:cxn modelId="{FE17EFC4-F719-49C1-9722-017F282C67E5}" type="presParOf" srcId="{B06BDA33-A73D-4D99-AA65-817C4A3F8429}" destId="{7E4DF74D-963D-465A-9363-B793E4E2C681}" srcOrd="0" destOrd="0" presId="urn:microsoft.com/office/officeart/2005/8/layout/pyramid2"/>
    <dgm:cxn modelId="{08D2FF42-5060-4407-8D4C-58CD1E12128E}" type="presParOf" srcId="{B06BDA33-A73D-4D99-AA65-817C4A3F8429}" destId="{DEB71BE6-A83D-451F-8F9F-55A52282448E}" srcOrd="1" destOrd="0" presId="urn:microsoft.com/office/officeart/2005/8/layout/pyramid2"/>
    <dgm:cxn modelId="{04DCE552-E5B0-40E5-B4B0-1AF587F8BEE5}" type="presParOf" srcId="{B06BDA33-A73D-4D99-AA65-817C4A3F8429}" destId="{B6AB5C6D-D03F-42E3-9622-F7AEA4DA85FE}" srcOrd="2" destOrd="0" presId="urn:microsoft.com/office/officeart/2005/8/layout/pyramid2"/>
    <dgm:cxn modelId="{503AD99A-509C-4DF1-B6AF-77CD7BC36A19}" type="presParOf" srcId="{B06BDA33-A73D-4D99-AA65-817C4A3F8429}" destId="{F8E17B29-987C-4D44-AC3E-21CAA6BBBE4D}" srcOrd="3" destOrd="0" presId="urn:microsoft.com/office/officeart/2005/8/layout/pyramid2"/>
    <dgm:cxn modelId="{2D14D364-762A-4754-9276-80228A355829}" type="presParOf" srcId="{B06BDA33-A73D-4D99-AA65-817C4A3F8429}" destId="{DF17BDAD-678E-4493-AFF1-A426CE2D4156}" srcOrd="4" destOrd="0" presId="urn:microsoft.com/office/officeart/2005/8/layout/pyramid2"/>
    <dgm:cxn modelId="{ED1916B8-D718-427F-8500-C7D7429DD6AB}" type="presParOf" srcId="{B06BDA33-A73D-4D99-AA65-817C4A3F8429}" destId="{C1EE7271-ADF4-4F56-BFC5-F6EA23621CD7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8FBDE5-7F11-4331-A375-CB63D7E94515}">
      <dsp:nvSpPr>
        <dsp:cNvPr id="0" name=""/>
        <dsp:cNvSpPr/>
      </dsp:nvSpPr>
      <dsp:spPr>
        <a:xfrm>
          <a:off x="1942147" y="0"/>
          <a:ext cx="3600450" cy="360045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4DF74D-963D-465A-9363-B793E4E2C681}">
      <dsp:nvSpPr>
        <dsp:cNvPr id="0" name=""/>
        <dsp:cNvSpPr/>
      </dsp:nvSpPr>
      <dsp:spPr>
        <a:xfrm>
          <a:off x="3742372" y="361978"/>
          <a:ext cx="2340292" cy="85229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b="0" kern="1200" dirty="0"/>
            <a:t>S</a:t>
          </a:r>
          <a:r>
            <a:rPr lang="sv-SE" sz="1000" kern="1200" dirty="0"/>
            <a:t>trategisk nivå-US-/</a:t>
          </a:r>
          <a:r>
            <a:rPr lang="sv-SE" sz="1000" kern="1200" dirty="0" err="1" smtClean="0"/>
            <a:t>LiM</a:t>
          </a:r>
          <a:r>
            <a:rPr lang="sv-SE" sz="1000" kern="1200" dirty="0" smtClean="0"/>
            <a:t> ledning ,Styrgrupp </a:t>
          </a:r>
          <a:r>
            <a:rPr lang="sv-SE" sz="1000" kern="1200" dirty="0"/>
            <a:t>projektet</a:t>
          </a:r>
        </a:p>
      </dsp:txBody>
      <dsp:txXfrm>
        <a:off x="3783978" y="403584"/>
        <a:ext cx="2257080" cy="769082"/>
      </dsp:txXfrm>
    </dsp:sp>
    <dsp:sp modelId="{B6AB5C6D-D03F-42E3-9622-F7AEA4DA85FE}">
      <dsp:nvSpPr>
        <dsp:cNvPr id="0" name=""/>
        <dsp:cNvSpPr/>
      </dsp:nvSpPr>
      <dsp:spPr>
        <a:xfrm>
          <a:off x="3742372" y="1320809"/>
          <a:ext cx="2340292" cy="85229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/>
            <a:t>Taktisk nivå-Traumarådet VC från de kliniker vi identifierat utifrån vårdkedjan som nyckelspelare</a:t>
          </a:r>
        </a:p>
      </dsp:txBody>
      <dsp:txXfrm>
        <a:off x="3783978" y="1362415"/>
        <a:ext cx="2257080" cy="769082"/>
      </dsp:txXfrm>
    </dsp:sp>
    <dsp:sp modelId="{DF17BDAD-678E-4493-AFF1-A426CE2D4156}">
      <dsp:nvSpPr>
        <dsp:cNvPr id="0" name=""/>
        <dsp:cNvSpPr/>
      </dsp:nvSpPr>
      <dsp:spPr>
        <a:xfrm>
          <a:off x="3742372" y="2279640"/>
          <a:ext cx="2340292" cy="85229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/>
            <a:t>Operativ nivå-Traumakommittén med representanter från kliniker som är nyckelspelare. Adjungerade dem som har högt intresse, nyckelspelare i vissa frågor. TK informerar på resp klinik</a:t>
          </a:r>
        </a:p>
      </dsp:txBody>
      <dsp:txXfrm>
        <a:off x="3783978" y="2321246"/>
        <a:ext cx="2257080" cy="7690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565C7-E7D9-2945-B8BD-8088C92F08A6}" type="datetimeFigureOut">
              <a:rPr lang="sv-SE" smtClean="0"/>
              <a:t>2021-12-03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7AF89-486C-6B48-BC25-2234EDAED7E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94264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E373B-E9E0-834F-8AE0-56CDEFA1F367}" type="datetimeFigureOut">
              <a:rPr lang="sv-SE" smtClean="0"/>
              <a:t>2021-12-03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B1FA7-9B20-E148-866A-4BB8AEA063A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09763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mtClean="0"/>
              <a:t>Statusuppdatering.</a:t>
            </a:r>
            <a:r>
              <a:rPr lang="sv-SE" baseline="0" smtClean="0"/>
              <a:t> 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FA7-9B20-E148-866A-4BB8AEA063A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911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sv-SE" dirty="0" smtClean="0"/>
              <a:t>Välfungerade</a:t>
            </a:r>
            <a:r>
              <a:rPr lang="sv-SE" baseline="0" dirty="0" smtClean="0"/>
              <a:t> idag med Ledning, TR och TK. Fortsätta så men att </a:t>
            </a:r>
            <a:r>
              <a:rPr lang="sv-SE" baseline="0" dirty="0" err="1" smtClean="0"/>
              <a:t>finlira</a:t>
            </a:r>
            <a:r>
              <a:rPr lang="sv-SE" baseline="0" dirty="0" smtClean="0"/>
              <a:t> för att anpassa strukturer </a:t>
            </a:r>
            <a:endParaRPr lang="sv-SE" dirty="0" smtClean="0"/>
          </a:p>
          <a:p>
            <a:pPr lvl="1"/>
            <a:r>
              <a:rPr lang="sv-SE" dirty="0" smtClean="0"/>
              <a:t>Traumaråd</a:t>
            </a:r>
            <a:r>
              <a:rPr lang="sv-SE" baseline="0" dirty="0" smtClean="0"/>
              <a:t> utser MLA, (kirurg) </a:t>
            </a:r>
            <a:endParaRPr lang="sv-SE" dirty="0" smtClean="0"/>
          </a:p>
          <a:p>
            <a:pPr lvl="1"/>
            <a:endParaRPr lang="sv-SE" dirty="0" smtClean="0"/>
          </a:p>
          <a:p>
            <a:pPr lvl="1"/>
            <a:r>
              <a:rPr lang="sv-SE" dirty="0" smtClean="0"/>
              <a:t>Karolinska</a:t>
            </a:r>
            <a:r>
              <a:rPr lang="sv-SE" baseline="0" dirty="0" smtClean="0"/>
              <a:t> </a:t>
            </a:r>
            <a:r>
              <a:rPr lang="sv-SE" dirty="0" smtClean="0"/>
              <a:t>. I Traumacentrums organisation ingår 14 specialiteter inom Karolinska Universitetssjukhuset. Till denna är ett </a:t>
            </a:r>
            <a:r>
              <a:rPr lang="sv-SE" dirty="0" err="1" smtClean="0"/>
              <a:t>FoUU</a:t>
            </a:r>
            <a:r>
              <a:rPr lang="sv-SE" dirty="0" smtClean="0"/>
              <a:t>-råd för trauma kopplat med representanter från de olika specialiteterna med särskilt intresse och kompetens för utbildning och forskning.</a:t>
            </a:r>
          </a:p>
          <a:p>
            <a:pPr lvl="1"/>
            <a:endParaRPr lang="sv-SE" dirty="0" smtClean="0"/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Virtuellt centrum </a:t>
            </a:r>
          </a:p>
          <a:p>
            <a:pPr lvl="1"/>
            <a:endParaRPr lang="sv-SE" dirty="0" smtClean="0"/>
          </a:p>
          <a:p>
            <a:pPr lvl="1"/>
            <a:endParaRPr lang="sv-SE" dirty="0" smtClean="0"/>
          </a:p>
          <a:p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B1FA7-9B20-E148-866A-4BB8AEA063A1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2848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B1FA7-9B20-E148-866A-4BB8AEA063A1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6235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-7559" y="2321"/>
            <a:ext cx="9151559" cy="6855679"/>
          </a:xfrm>
          <a:prstGeom prst="rect">
            <a:avLst/>
          </a:prstGeom>
          <a:solidFill>
            <a:srgbClr val="0050A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2" hasCustomPrompt="1"/>
          </p:nvPr>
        </p:nvSpPr>
        <p:spPr>
          <a:xfrm>
            <a:off x="7559" y="1346201"/>
            <a:ext cx="9144000" cy="1763788"/>
          </a:xfrm>
          <a:prstGeom prst="rect">
            <a:avLst/>
          </a:prstGeom>
        </p:spPr>
        <p:txBody>
          <a:bodyPr vert="horz" anchor="b" anchorCtr="0"/>
          <a:lstStyle>
            <a:lvl1pPr marL="90488" indent="0" algn="ctr">
              <a:lnSpc>
                <a:spcPct val="80000"/>
              </a:lnSpc>
              <a:buNone/>
              <a:tabLst>
                <a:tab pos="4305300" algn="l"/>
              </a:tabLst>
              <a:defRPr sz="500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sv-SE" dirty="0" smtClean="0"/>
              <a:t>Dagens rubrik</a:t>
            </a:r>
          </a:p>
        </p:txBody>
      </p:sp>
      <p:sp>
        <p:nvSpPr>
          <p:cNvPr id="7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251200"/>
            <a:ext cx="9144000" cy="837199"/>
          </a:xfrm>
          <a:prstGeom prst="rect">
            <a:avLst/>
          </a:prstGeom>
        </p:spPr>
        <p:txBody>
          <a:bodyPr vert="horz"/>
          <a:lstStyle>
            <a:lvl1pPr marL="90488" indent="0" algn="ctr">
              <a:lnSpc>
                <a:spcPct val="80000"/>
              </a:lnSpc>
              <a:buNone/>
              <a:defRPr sz="2400">
                <a:solidFill>
                  <a:srgbClr val="FFFFFF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sv-SE" dirty="0" smtClean="0"/>
              <a:t>Underrubrik</a:t>
            </a:r>
          </a:p>
        </p:txBody>
      </p:sp>
      <p:pic>
        <p:nvPicPr>
          <p:cNvPr id="10" name="Bildobjekt 9" descr="ppt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649" y="6145193"/>
            <a:ext cx="1705356" cy="457200"/>
          </a:xfrm>
          <a:prstGeom prst="rect">
            <a:avLst/>
          </a:prstGeom>
        </p:spPr>
      </p:pic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65570" y="6281627"/>
            <a:ext cx="5595459" cy="365125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Dagens tema, 2015-01-01, Förnamn Efternamn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197095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2410539"/>
            <a:ext cx="8024849" cy="3600000"/>
          </a:xfrm>
          <a:prstGeom prst="rect">
            <a:avLst/>
          </a:prstGeom>
        </p:spPr>
        <p:txBody>
          <a:bodyPr>
            <a:normAutofit/>
          </a:bodyPr>
          <a:lstStyle>
            <a:lvl1pPr marL="442913" indent="-352425">
              <a:defRPr sz="2200">
                <a:latin typeface="Tahoma"/>
                <a:cs typeface="Tahoma"/>
              </a:defRPr>
            </a:lvl1pPr>
            <a:lvl2pPr>
              <a:defRPr sz="2200">
                <a:latin typeface="Tahoma"/>
                <a:cs typeface="Tahoma"/>
              </a:defRPr>
            </a:lvl2pPr>
            <a:lvl3pPr>
              <a:defRPr sz="2200">
                <a:latin typeface="Tahoma"/>
                <a:cs typeface="Tahoma"/>
              </a:defRPr>
            </a:lvl3pPr>
            <a:lvl4pPr>
              <a:defRPr sz="2200">
                <a:latin typeface="Tahoma"/>
                <a:cs typeface="Tahoma"/>
              </a:defRPr>
            </a:lvl4pPr>
            <a:lvl5pPr>
              <a:defRPr sz="2200">
                <a:latin typeface="Tahoma"/>
                <a:cs typeface="Tahoma"/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8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1382879" y="524414"/>
            <a:ext cx="7099170" cy="126544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40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886591" y="6295963"/>
            <a:ext cx="5595458" cy="365125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Dagens tema, 2015-01-01, Förnamn Efternamn</a:t>
            </a:r>
            <a:endParaRPr lang="sv-SE" dirty="0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54107" y="6301378"/>
            <a:ext cx="500237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500">
                <a:solidFill>
                  <a:srgbClr val="0050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8CCFDF-DFA5-484F-9FF8-7212AEA69C4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93733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2394224"/>
            <a:ext cx="3833849" cy="3600000"/>
          </a:xfrm>
          <a:prstGeom prst="rect">
            <a:avLst/>
          </a:prstGeom>
        </p:spPr>
        <p:txBody>
          <a:bodyPr/>
          <a:lstStyle>
            <a:lvl1pPr marL="442913" indent="-352425">
              <a:defRPr sz="2200">
                <a:latin typeface="Tahoma"/>
                <a:cs typeface="Tahoma"/>
              </a:defRPr>
            </a:lvl1pPr>
            <a:lvl2pPr>
              <a:defRPr sz="2200">
                <a:latin typeface="Tahoma"/>
                <a:cs typeface="Tahoma"/>
              </a:defRPr>
            </a:lvl2pPr>
            <a:lvl3pPr>
              <a:defRPr sz="2200">
                <a:latin typeface="Tahoma"/>
                <a:cs typeface="Tahoma"/>
              </a:defRPr>
            </a:lvl3pPr>
            <a:lvl4pPr>
              <a:defRPr sz="2200">
                <a:latin typeface="Tahoma"/>
                <a:cs typeface="Tahoma"/>
              </a:defRPr>
            </a:lvl4pPr>
            <a:lvl5pPr>
              <a:defRPr sz="2200">
                <a:latin typeface="Tahoma"/>
                <a:cs typeface="Tahom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2394224"/>
            <a:ext cx="3833849" cy="3600000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Tahoma"/>
                <a:cs typeface="Tahoma"/>
              </a:defRPr>
            </a:lvl1pPr>
            <a:lvl2pPr>
              <a:defRPr sz="2200">
                <a:latin typeface="Tahoma"/>
                <a:cs typeface="Tahoma"/>
              </a:defRPr>
            </a:lvl2pPr>
            <a:lvl3pPr>
              <a:defRPr sz="2200">
                <a:latin typeface="Tahoma"/>
                <a:cs typeface="Tahoma"/>
              </a:defRPr>
            </a:lvl3pPr>
            <a:lvl4pPr>
              <a:defRPr sz="2200">
                <a:latin typeface="Tahoma"/>
                <a:cs typeface="Tahoma"/>
              </a:defRPr>
            </a:lvl4pPr>
            <a:lvl5pPr>
              <a:defRPr sz="2200">
                <a:latin typeface="Tahoma"/>
                <a:cs typeface="Tahom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1382879" y="524414"/>
            <a:ext cx="7099170" cy="126544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40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886591" y="6295963"/>
            <a:ext cx="5595458" cy="365125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Dagens tema, 2015-01-01, Förnamn Efternamn</a:t>
            </a:r>
            <a:endParaRPr lang="sv-SE" dirty="0"/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54107" y="6301378"/>
            <a:ext cx="500237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500">
                <a:solidFill>
                  <a:srgbClr val="0050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8CCFDF-DFA5-484F-9FF8-7212AEA69C4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70367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457200" y="2415173"/>
            <a:ext cx="3835517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latin typeface="Tahoma"/>
                <a:cs typeface="Tahom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rubriken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3054939"/>
            <a:ext cx="3835517" cy="31679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latin typeface="Tahoma"/>
                <a:cs typeface="Tahoma"/>
              </a:defRPr>
            </a:lvl1pPr>
            <a:lvl2pPr>
              <a:defRPr sz="2200">
                <a:latin typeface="Tahoma"/>
                <a:cs typeface="Tahoma"/>
              </a:defRPr>
            </a:lvl2pPr>
            <a:lvl3pPr>
              <a:defRPr sz="2200">
                <a:latin typeface="Tahoma"/>
                <a:cs typeface="Tahoma"/>
              </a:defRPr>
            </a:lvl3pPr>
            <a:lvl4pPr>
              <a:defRPr sz="2200">
                <a:latin typeface="Tahoma"/>
                <a:cs typeface="Tahoma"/>
              </a:defRPr>
            </a:lvl4pPr>
            <a:lvl5pPr>
              <a:defRPr sz="2200">
                <a:latin typeface="Tahoma"/>
                <a:cs typeface="Tahom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2415173"/>
            <a:ext cx="3837024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 baseline="0">
                <a:latin typeface="Tahoma"/>
                <a:cs typeface="Tahom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rubriken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3054939"/>
            <a:ext cx="3837024" cy="31679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latin typeface="Tahoma"/>
                <a:cs typeface="Tahoma"/>
              </a:defRPr>
            </a:lvl1pPr>
            <a:lvl2pPr>
              <a:defRPr sz="2200">
                <a:latin typeface="Tahoma"/>
                <a:cs typeface="Tahoma"/>
              </a:defRPr>
            </a:lvl2pPr>
            <a:lvl3pPr>
              <a:defRPr sz="2200">
                <a:latin typeface="Tahoma"/>
                <a:cs typeface="Tahoma"/>
              </a:defRPr>
            </a:lvl3pPr>
            <a:lvl4pPr>
              <a:defRPr sz="2200">
                <a:latin typeface="Tahoma"/>
                <a:cs typeface="Tahoma"/>
              </a:defRPr>
            </a:lvl4pPr>
            <a:lvl5pPr>
              <a:defRPr sz="2200">
                <a:latin typeface="Tahoma"/>
                <a:cs typeface="Tahom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9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1382879" y="524414"/>
            <a:ext cx="7099170" cy="126544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40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886591" y="6295963"/>
            <a:ext cx="5595458" cy="365125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Dagens tema, 2015-01-01, Förnamn Efternamn</a:t>
            </a:r>
            <a:endParaRPr lang="sv-SE" dirty="0"/>
          </a:p>
        </p:txBody>
      </p:sp>
      <p:sp>
        <p:nvSpPr>
          <p:cNvPr id="8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54107" y="6301378"/>
            <a:ext cx="500237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500">
                <a:solidFill>
                  <a:srgbClr val="0050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8CCFDF-DFA5-484F-9FF8-7212AEA69C4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8811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1382879" y="524414"/>
            <a:ext cx="7099170" cy="126544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40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886591" y="6295963"/>
            <a:ext cx="5595458" cy="365125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Dagens tema, 2015-01-01, Förnamn Efternamn</a:t>
            </a:r>
            <a:endParaRPr lang="sv-SE" dirty="0"/>
          </a:p>
        </p:txBody>
      </p:sp>
      <p:sp>
        <p:nvSpPr>
          <p:cNvPr id="8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54107" y="6301378"/>
            <a:ext cx="500237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500">
                <a:solidFill>
                  <a:srgbClr val="0050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8CCFDF-DFA5-484F-9FF8-7212AEA69C4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94501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886591" y="6295963"/>
            <a:ext cx="5595458" cy="365125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Dagens tema, 2015-01-01, Förnamn Efternamn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54107" y="6301378"/>
            <a:ext cx="500237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500">
                <a:solidFill>
                  <a:srgbClr val="0050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8CCFDF-DFA5-484F-9FF8-7212AEA69C4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62822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89418"/>
            <a:ext cx="5783466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Tahoma"/>
                <a:cs typeface="Tahom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905023"/>
            <a:ext cx="5783466" cy="12671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>
                <a:latin typeface="Tahoma"/>
                <a:cs typeface="Tahom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886591" y="6295963"/>
            <a:ext cx="5595458" cy="365125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Dagens tema, 2015-01-01, Förnamn Efternamn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54107" y="6301378"/>
            <a:ext cx="500237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500">
                <a:solidFill>
                  <a:srgbClr val="0050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8CCFDF-DFA5-484F-9FF8-7212AEA69C4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2447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46850" y="6333644"/>
            <a:ext cx="500237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500">
                <a:solidFill>
                  <a:srgbClr val="0050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8CCFDF-DFA5-484F-9FF8-7212AEA69C4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61492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7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eorgia"/>
          <a:ea typeface="+mj-ea"/>
          <a:cs typeface="Georgia"/>
        </a:defRPr>
      </a:lvl1pPr>
    </p:titleStyle>
    <p:bodyStyle>
      <a:lvl1pPr marL="442913" indent="-352425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ledsys.lio.se/Document/DocumentDeveloper?DocumentNumber=54445" TargetMode="External"/><Relationship Id="rId2" Type="http://schemas.openxmlformats.org/officeDocument/2006/relationships/hyperlink" Target="../Traumakommitt&#233;/M&#246;ten%202021/211014/Multidiciplin&#228;r%20traumakonferens%20ver%201.1%20210920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Traumacentrum US</a:t>
            </a:r>
            <a:br>
              <a:rPr lang="sv-SE" dirty="0" smtClean="0"/>
            </a:br>
            <a:r>
              <a:rPr lang="sv-SE" dirty="0" smtClean="0"/>
              <a:t>211203</a:t>
            </a:r>
            <a:endParaRPr lang="sv-SE" dirty="0"/>
          </a:p>
        </p:txBody>
      </p:sp>
      <p:pic>
        <p:nvPicPr>
          <p:cNvPr id="1026" name="Picture 2" descr="C:\Users\6DV5\Desktop\akuten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68" y="1871394"/>
            <a:ext cx="6200231" cy="478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7145867" y="5463822"/>
            <a:ext cx="17572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David Jaensson</a:t>
            </a:r>
          </a:p>
          <a:p>
            <a:r>
              <a:rPr lang="sv-SE" dirty="0" smtClean="0"/>
              <a:t>Conny Wallon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4450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sv-SE" dirty="0" smtClean="0"/>
              <a:t>Att </a:t>
            </a:r>
            <a:r>
              <a:rPr lang="sv-SE" dirty="0"/>
              <a:t>skapa ett ledningssystem för Traumacentrum US</a:t>
            </a:r>
          </a:p>
          <a:p>
            <a:pPr lvl="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sv-SE" dirty="0"/>
              <a:t>Återstarta komplett registrering i kvalitetsregistret </a:t>
            </a:r>
            <a:r>
              <a:rPr lang="sv-SE" dirty="0" err="1"/>
              <a:t>SweTrau</a:t>
            </a:r>
            <a:r>
              <a:rPr lang="sv-SE" dirty="0"/>
              <a:t> </a:t>
            </a:r>
          </a:p>
          <a:p>
            <a:pPr lvl="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sv-SE" dirty="0"/>
              <a:t>En </a:t>
            </a:r>
            <a:r>
              <a:rPr lang="sv-SE" dirty="0" smtClean="0"/>
              <a:t>kontaktväg </a:t>
            </a:r>
            <a:r>
              <a:rPr lang="sv-SE" dirty="0"/>
              <a:t>in till Traumacentrum </a:t>
            </a:r>
            <a:r>
              <a:rPr lang="sv-SE" dirty="0" smtClean="0"/>
              <a:t>US</a:t>
            </a:r>
            <a:endParaRPr lang="sv-SE" dirty="0"/>
          </a:p>
          <a:p>
            <a:pPr lvl="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sv-SE" dirty="0"/>
              <a:t>Omarbetad traumamanual, förtydliga ansvarsområden.</a:t>
            </a:r>
          </a:p>
          <a:p>
            <a:pPr lvl="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sv-SE" dirty="0"/>
              <a:t>Transparens i arbetet med Traumacentrum US genom en tydlig </a:t>
            </a:r>
            <a:r>
              <a:rPr lang="sv-SE" dirty="0" smtClean="0"/>
              <a:t>mötesstruktur.</a:t>
            </a:r>
          </a:p>
          <a:p>
            <a:pPr lvl="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sv-SE" dirty="0" smtClean="0"/>
              <a:t>Uppdragsbeskrivning </a:t>
            </a:r>
            <a:r>
              <a:rPr lang="sv-SE" dirty="0"/>
              <a:t>med tydliga roller och mandat för arbetet i US Traumakommitté</a:t>
            </a:r>
          </a:p>
          <a:p>
            <a:pPr lvl="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sv-SE" dirty="0"/>
              <a:t>Tillsätta avvikelsesamordnare i </a:t>
            </a:r>
            <a:r>
              <a:rPr lang="sv-SE" dirty="0" smtClean="0"/>
              <a:t>traumakommittén </a:t>
            </a:r>
            <a:r>
              <a:rPr lang="sv-SE" dirty="0"/>
              <a:t>samt ha avvikelsediskussion </a:t>
            </a:r>
            <a:r>
              <a:rPr lang="sv-SE" dirty="0" smtClean="0"/>
              <a:t>i </a:t>
            </a:r>
            <a:r>
              <a:rPr lang="sv-SE" dirty="0" err="1" smtClean="0"/>
              <a:t>traumakommiteén</a:t>
            </a:r>
            <a:endParaRPr lang="sv-SE" dirty="0"/>
          </a:p>
          <a:p>
            <a:pPr lvl="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sv-SE" dirty="0" smtClean="0"/>
              <a:t>Återstarta </a:t>
            </a:r>
            <a:r>
              <a:rPr lang="sv-SE" dirty="0"/>
              <a:t>morbiditets och mortalitetskonferens där avvikelsefeedback skall vara stående inslag.</a:t>
            </a:r>
          </a:p>
          <a:p>
            <a:pPr lvl="0">
              <a:buClr>
                <a:srgbClr val="FFC000"/>
              </a:buClr>
              <a:buFont typeface="Wingdings" panose="05000000000000000000" pitchFamily="2" charset="2"/>
              <a:buChar char="ü"/>
            </a:pPr>
            <a:endParaRPr lang="sv-SE" dirty="0" smtClean="0"/>
          </a:p>
          <a:p>
            <a:pPr lvl="0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sv-SE" dirty="0" smtClean="0"/>
              <a:t>Bygga </a:t>
            </a:r>
            <a:r>
              <a:rPr lang="sv-SE" dirty="0"/>
              <a:t>traumaorganisationen utifrån kompetensmatriser för olika befattningshavare vilket också medför formella utbildningskrav och krav på regelbundna övningar av ingående personal</a:t>
            </a:r>
            <a:r>
              <a:rPr lang="sv-SE" dirty="0" smtClean="0"/>
              <a:t>.</a:t>
            </a:r>
          </a:p>
          <a:p>
            <a:pPr lvl="0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sv-SE" dirty="0" smtClean="0"/>
              <a:t>Arbeta </a:t>
            </a:r>
            <a:r>
              <a:rPr lang="sv-SE" dirty="0"/>
              <a:t>fram sjukhusövergripande vårdprogram för avdelningsvård och påbörjande av rehabilitering efter trauma. </a:t>
            </a:r>
            <a:endParaRPr lang="sv-SE" dirty="0" smtClean="0"/>
          </a:p>
          <a:p>
            <a:pPr lvl="0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sv-SE" dirty="0" smtClean="0"/>
              <a:t>Kvalitetsmått</a:t>
            </a:r>
            <a:endParaRPr lang="sv-SE" dirty="0"/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Projektet </a:t>
            </a:r>
            <a:r>
              <a:rPr lang="sv-SE" dirty="0" err="1" smtClean="0"/>
              <a:t>TCUSiL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8CCFDF-DFA5-484F-9FF8-7212AEA69C48}" type="slidenum">
              <a:rPr kumimoji="0" lang="sv-SE" sz="1500" b="0" i="0" u="none" strike="noStrike" kern="1200" cap="none" spc="0" normalizeH="0" baseline="0" noProof="0" smtClean="0">
                <a:ln>
                  <a:noFill/>
                </a:ln>
                <a:solidFill>
                  <a:srgbClr val="0050A5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sz="1500" b="0" i="0" u="none" strike="noStrike" kern="1200" cap="none" spc="0" normalizeH="0" baseline="0" noProof="0" dirty="0">
              <a:ln>
                <a:noFill/>
              </a:ln>
              <a:solidFill>
                <a:srgbClr val="0050A5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32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80508" y="817925"/>
            <a:ext cx="6745122" cy="1372119"/>
          </a:xfrm>
        </p:spPr>
        <p:txBody>
          <a:bodyPr>
            <a:noAutofit/>
          </a:bodyPr>
          <a:lstStyle/>
          <a:p>
            <a:r>
              <a:rPr lang="sv-SE" sz="1600" b="1" dirty="0"/>
              <a:t>Syfte:</a:t>
            </a:r>
            <a:r>
              <a:rPr lang="sv-SE" sz="1600" dirty="0"/>
              <a:t> </a:t>
            </a:r>
            <a:br>
              <a:rPr lang="sv-SE" sz="1600" dirty="0"/>
            </a:br>
            <a:r>
              <a:rPr lang="sv-SE" sz="1600" dirty="0"/>
              <a:t>att genom samverkan mellan alla inblandade kliniker skapa ett robust och långsiktigt hållbart traumacentrum på universitetssjukhuset. Målet är att universitetssjukhuset som traumacentrum ska uppfylla de krav som beskrivs i SoS utredning om traumavården. Detta projekt sker på uppdrag av vårddirektören (beställare) och US ledning (styrgrupp).</a:t>
            </a:r>
            <a:br>
              <a:rPr lang="sv-SE" sz="1600" dirty="0"/>
            </a:br>
            <a:endParaRPr lang="sv-SE" sz="16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24089" y="2923821"/>
            <a:ext cx="7657960" cy="308671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v-SE" dirty="0"/>
              <a:t> </a:t>
            </a:r>
            <a:r>
              <a:rPr lang="sv-SE" b="1" dirty="0" smtClean="0"/>
              <a:t>Förväntat </a:t>
            </a:r>
            <a:r>
              <a:rPr lang="sv-SE" b="1" dirty="0"/>
              <a:t>resultat:</a:t>
            </a:r>
            <a:endParaRPr lang="sv-SE" dirty="0"/>
          </a:p>
          <a:p>
            <a:r>
              <a:rPr lang="sv-SE" dirty="0"/>
              <a:t>P1: Ledningssystem för Traumacentrum US Linköping infört (Vad innebär detta, specificera i utrednings och planeringsfasen uppdrag, ansvarsfördelning, funktioner, roller kommunikation internt och externt)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P2: Riktlinjer, rutiner och roller ska vara implementerade för Traumaråd och Traumakommitté (specificera i utrednings - och planeringsfasen)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P3: Fastställd kommunikationsplan internt på Traumacentrum US (hur går kommunikationsvägarna internt).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P4: Framtagna och överenskomna kvalitetsmått för traumacentrum US.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P5: Rutiner för registrering i </a:t>
            </a:r>
            <a:r>
              <a:rPr lang="sv-SE" dirty="0" err="1"/>
              <a:t>SweTrau</a:t>
            </a:r>
            <a:r>
              <a:rPr lang="sv-SE" dirty="0"/>
              <a:t> framtagna och implementerade.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9418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Ny granskning under våren -22 av LÖF</a:t>
            </a:r>
          </a:p>
          <a:p>
            <a:pPr lvl="1"/>
            <a:r>
              <a:rPr lang="sv-SE" dirty="0" smtClean="0"/>
              <a:t>Blir examination på hela </a:t>
            </a:r>
            <a:r>
              <a:rPr lang="sv-SE" dirty="0" smtClean="0"/>
              <a:t>projektet</a:t>
            </a:r>
          </a:p>
          <a:p>
            <a:pPr marL="457200" lvl="1" indent="0">
              <a:buNone/>
            </a:pP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Uppföljning	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2870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 smtClean="0"/>
              <a:t>Workshop del 1 genomförd</a:t>
            </a:r>
          </a:p>
          <a:p>
            <a:r>
              <a:rPr lang="sv-SE" dirty="0" smtClean="0"/>
              <a:t>Organisation</a:t>
            </a:r>
          </a:p>
          <a:p>
            <a:pPr lvl="1"/>
            <a:r>
              <a:rPr lang="sv-SE" dirty="0" smtClean="0"/>
              <a:t>Tillhörighet ej klar </a:t>
            </a:r>
          </a:p>
          <a:p>
            <a:pPr lvl="2"/>
            <a:r>
              <a:rPr lang="sv-SE" dirty="0" smtClean="0"/>
              <a:t>Föra över projektet i linje</a:t>
            </a:r>
          </a:p>
          <a:p>
            <a:pPr lvl="1"/>
            <a:r>
              <a:rPr lang="sv-SE" dirty="0" smtClean="0"/>
              <a:t>Tillhöra</a:t>
            </a:r>
          </a:p>
          <a:p>
            <a:pPr lvl="2"/>
            <a:r>
              <a:rPr lang="sv-SE" dirty="0"/>
              <a:t>C</a:t>
            </a:r>
            <a:r>
              <a:rPr lang="sv-SE" dirty="0" smtClean="0"/>
              <a:t>entrum</a:t>
            </a:r>
          </a:p>
          <a:p>
            <a:pPr lvl="2"/>
            <a:r>
              <a:rPr lang="sv-SE" dirty="0" smtClean="0"/>
              <a:t>Kirurgen </a:t>
            </a:r>
          </a:p>
          <a:p>
            <a:pPr lvl="2"/>
            <a:endParaRPr lang="sv-SE" dirty="0" smtClean="0"/>
          </a:p>
          <a:p>
            <a:pPr lvl="1"/>
            <a:r>
              <a:rPr lang="sv-SE" dirty="0" err="1" smtClean="0"/>
              <a:t>KMCs</a:t>
            </a:r>
            <a:r>
              <a:rPr lang="sv-SE" dirty="0" smtClean="0"/>
              <a:t> roll </a:t>
            </a:r>
          </a:p>
          <a:p>
            <a:pPr lvl="2"/>
            <a:r>
              <a:rPr lang="sv-SE" dirty="0"/>
              <a:t>kunskapsstöd och forskning</a:t>
            </a:r>
            <a:endParaRPr lang="sv-SE" dirty="0" smtClean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Förvaltning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9429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Förvaltning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6</a:t>
            </a:fld>
            <a:endParaRPr lang="sv-SE" dirty="0"/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2172853"/>
              </p:ext>
            </p:extLst>
          </p:nvPr>
        </p:nvGraphicFramePr>
        <p:xfrm>
          <a:off x="457200" y="2409825"/>
          <a:ext cx="8024813" cy="3600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ktangel 6"/>
          <p:cNvSpPr/>
          <p:nvPr/>
        </p:nvSpPr>
        <p:spPr>
          <a:xfrm>
            <a:off x="1523217" y="2409825"/>
            <a:ext cx="1469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Organisation</a:t>
            </a:r>
          </a:p>
        </p:txBody>
      </p:sp>
    </p:spTree>
    <p:extLst>
      <p:ext uri="{BB962C8B-B14F-4D97-AF65-F5344CB8AC3E}">
        <p14:creationId xmlns:p14="http://schemas.microsoft.com/office/powerpoint/2010/main" val="304750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Ekonomi </a:t>
            </a:r>
          </a:p>
          <a:p>
            <a:pPr lvl="1"/>
            <a:r>
              <a:rPr lang="sv-SE" dirty="0" smtClean="0"/>
              <a:t>Idag kostnad hos US gemensam</a:t>
            </a:r>
          </a:p>
          <a:p>
            <a:pPr lvl="2"/>
            <a:r>
              <a:rPr lang="sv-SE" dirty="0" smtClean="0"/>
              <a:t>ekonomi i förvaltning? </a:t>
            </a:r>
          </a:p>
          <a:p>
            <a:pPr lvl="1"/>
            <a:r>
              <a:rPr lang="sv-SE" dirty="0" smtClean="0"/>
              <a:t>anställda funktioner ?</a:t>
            </a:r>
          </a:p>
          <a:p>
            <a:pPr lvl="2"/>
            <a:r>
              <a:rPr lang="sv-SE" dirty="0" smtClean="0"/>
              <a:t>MLA, Traumaöverläkare</a:t>
            </a:r>
          </a:p>
          <a:p>
            <a:pPr lvl="2"/>
            <a:r>
              <a:rPr lang="sv-SE" dirty="0" smtClean="0"/>
              <a:t>Traumakoordinator </a:t>
            </a:r>
          </a:p>
          <a:p>
            <a:pPr lvl="2"/>
            <a:r>
              <a:rPr lang="sv-SE" dirty="0" smtClean="0"/>
              <a:t>Registratorer, </a:t>
            </a:r>
            <a:r>
              <a:rPr lang="sv-SE" dirty="0" err="1" smtClean="0"/>
              <a:t>Swetrau</a:t>
            </a:r>
            <a:endParaRPr lang="sv-SE" dirty="0" smtClean="0"/>
          </a:p>
          <a:p>
            <a:pPr lvl="2"/>
            <a:r>
              <a:rPr lang="sv-SE" dirty="0" smtClean="0"/>
              <a:t>Avvikelsesamordnare</a:t>
            </a:r>
          </a:p>
          <a:p>
            <a:pPr lvl="2"/>
            <a:r>
              <a:rPr lang="sv-SE" dirty="0" smtClean="0"/>
              <a:t>Administratör</a:t>
            </a:r>
          </a:p>
          <a:p>
            <a:pPr marL="457200" lvl="1" indent="0">
              <a:buNone/>
            </a:pP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Förvaltning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2614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>
                <a:hlinkClick r:id="rId2" action="ppaction://hlinkfile"/>
              </a:rPr>
              <a:t>Trauma MDK för sekundärtransport</a:t>
            </a:r>
            <a:endParaRPr lang="sv-SE" dirty="0" smtClean="0"/>
          </a:p>
          <a:p>
            <a:r>
              <a:rPr lang="sv-SE" dirty="0" smtClean="0">
                <a:hlinkClick r:id="rId3"/>
              </a:rPr>
              <a:t>Barntrauma</a:t>
            </a: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 smtClean="0"/>
              <a:t>Nyheter i TC US traumamanual</a:t>
            </a:r>
            <a:endParaRPr lang="sv-SE" sz="36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549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g Ost">
      <a:majorFont>
        <a:latin typeface="Georgi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315</TotalTime>
  <Words>453</Words>
  <Application>Microsoft Office PowerPoint</Application>
  <PresentationFormat>Bildspel på skärmen (4:3)</PresentationFormat>
  <Paragraphs>78</Paragraphs>
  <Slides>8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4" baseType="lpstr">
      <vt:lpstr>Arial</vt:lpstr>
      <vt:lpstr>Calibri</vt:lpstr>
      <vt:lpstr>Georgia</vt:lpstr>
      <vt:lpstr>Tahoma</vt:lpstr>
      <vt:lpstr>Wingdings</vt:lpstr>
      <vt:lpstr>blank</vt:lpstr>
      <vt:lpstr>Traumacentrum US 211203</vt:lpstr>
      <vt:lpstr>Projektet TCUSiL</vt:lpstr>
      <vt:lpstr>Syfte:  att genom samverkan mellan alla inblandade kliniker skapa ett robust och långsiktigt hållbart traumacentrum på universitetssjukhuset. Målet är att universitetssjukhuset som traumacentrum ska uppfylla de krav som beskrivs i SoS utredning om traumavården. Detta projekt sker på uppdrag av vårddirektören (beställare) och US ledning (styrgrupp). </vt:lpstr>
      <vt:lpstr>Uppföljning </vt:lpstr>
      <vt:lpstr>Förvaltning</vt:lpstr>
      <vt:lpstr>Förvaltning</vt:lpstr>
      <vt:lpstr>Förvaltning</vt:lpstr>
      <vt:lpstr>Nyheter i TC US traumamanual</vt:lpstr>
    </vt:vector>
  </TitlesOfParts>
  <Company>Region Östergötland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Traumacentrum US 2100615</dc:title>
  <dc:creator>Jaensson David</dc:creator>
  <cp:lastModifiedBy>Jaensson David</cp:lastModifiedBy>
  <cp:revision>42</cp:revision>
  <dcterms:created xsi:type="dcterms:W3CDTF">2021-06-15T09:15:01Z</dcterms:created>
  <dcterms:modified xsi:type="dcterms:W3CDTF">2021-12-03T09:03:05Z</dcterms:modified>
</cp:coreProperties>
</file>