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8" r:id="rId2"/>
    <p:sldId id="343" r:id="rId3"/>
    <p:sldId id="347" r:id="rId4"/>
  </p:sldIdLst>
  <p:sldSz cx="9144000" cy="5143500" type="screen16x9"/>
  <p:notesSz cx="7104063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7" autoAdjust="0"/>
  </p:normalViewPr>
  <p:slideViewPr>
    <p:cSldViewPr>
      <p:cViewPr varScale="1">
        <p:scale>
          <a:sx n="71" d="100"/>
          <a:sy n="71" d="100"/>
        </p:scale>
        <p:origin x="72" y="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259B960-5E66-4113-B8CC-17A0D5C37366}" type="datetimeFigureOut">
              <a:rPr lang="sv-SE" smtClean="0"/>
              <a:t>2021-11-12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5382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905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dirty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dirty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144000" cy="446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685800" y="627534"/>
            <a:ext cx="7772400" cy="2304256"/>
          </a:xfrm>
        </p:spPr>
        <p:txBody>
          <a:bodyPr>
            <a:noAutofit/>
          </a:bodyPr>
          <a:lstStyle/>
          <a:p>
            <a:pPr lvl="0" algn="ctr"/>
            <a:r>
              <a:rPr lang="sv-SE" sz="3600" dirty="0" smtClean="0">
                <a:solidFill>
                  <a:schemeClr val="bg1"/>
                </a:solidFill>
              </a:rPr>
              <a:t>RPO </a:t>
            </a:r>
            <a:br>
              <a:rPr lang="sv-SE" sz="3600" dirty="0" smtClean="0">
                <a:solidFill>
                  <a:schemeClr val="bg1"/>
                </a:solidFill>
              </a:rPr>
            </a:br>
            <a:r>
              <a:rPr lang="sv-SE" sz="3600" dirty="0" smtClean="0">
                <a:solidFill>
                  <a:schemeClr val="bg1"/>
                </a:solidFill>
              </a:rPr>
              <a:t>hud- och könssjukdomar</a:t>
            </a:r>
            <a:r>
              <a:rPr lang="sv-SE" sz="2400" dirty="0" smtClean="0">
                <a:solidFill>
                  <a:schemeClr val="bg1"/>
                </a:solidFill>
              </a:rPr>
              <a:t/>
            </a:r>
            <a:br>
              <a:rPr lang="sv-SE" sz="2400" dirty="0" smtClean="0">
                <a:solidFill>
                  <a:schemeClr val="bg1"/>
                </a:solidFill>
              </a:rPr>
            </a:br>
            <a:r>
              <a:rPr lang="sv-SE" sz="2400" dirty="0">
                <a:solidFill>
                  <a:schemeClr val="bg1"/>
                </a:solidFill>
              </a:rPr>
              <a:t/>
            </a:r>
            <a:br>
              <a:rPr lang="sv-SE" sz="2400" dirty="0">
                <a:solidFill>
                  <a:schemeClr val="bg1"/>
                </a:solidFill>
              </a:rPr>
            </a:br>
            <a:r>
              <a:rPr lang="sv-SE" sz="2400" dirty="0" smtClean="0">
                <a:solidFill>
                  <a:schemeClr val="bg1"/>
                </a:solidFill>
              </a:rPr>
              <a:t>Översikt handlingsplan 2022</a:t>
            </a:r>
            <a:endParaRPr lang="sv-S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328568"/>
              </p:ext>
            </p:extLst>
          </p:nvPr>
        </p:nvGraphicFramePr>
        <p:xfrm>
          <a:off x="28624" y="25119"/>
          <a:ext cx="9144000" cy="6602787"/>
        </p:xfrm>
        <a:graphic>
          <a:graphicData uri="http://schemas.openxmlformats.org/drawingml/2006/table">
            <a:tbl>
              <a:tblPr firstRow="1" bandRow="1"/>
              <a:tblGrid>
                <a:gridCol w="2267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5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2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Förbättringsområde/patientlöfte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Aktiviteter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Status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400" b="1" dirty="0" smtClean="0">
                          <a:latin typeface="+mj-lt"/>
                        </a:rPr>
                        <a:t>Regional nivå</a:t>
                      </a:r>
                      <a:endParaRPr lang="sv-SE" sz="14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2356">
                <a:tc>
                  <a:txBody>
                    <a:bodyPr/>
                    <a:lstStyle/>
                    <a:p>
                      <a:r>
                        <a:rPr lang="sv-SE" sz="1200" b="1" dirty="0" smtClean="0">
                          <a:latin typeface="+mj-lt"/>
                        </a:rPr>
                        <a:t>Teledermatologi</a:t>
                      </a:r>
                      <a:endParaRPr lang="sv-SE" sz="12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latin typeface="+mj-lt"/>
                        </a:rPr>
                        <a:t>Användning</a:t>
                      </a:r>
                      <a:r>
                        <a:rPr lang="sv-SE" sz="1200" baseline="0" dirty="0" smtClean="0">
                          <a:latin typeface="+mj-lt"/>
                        </a:rPr>
                        <a:t> av teledermatologi och teledermatoskopi för remittering av patienter med misstänkt hudcancer. Kvalitetsindikatorer. Utvärdering av effekten.</a:t>
                      </a:r>
                    </a:p>
                    <a:p>
                      <a:r>
                        <a:rPr lang="sv-SE" sz="1200" baseline="0" dirty="0" smtClean="0">
                          <a:latin typeface="+mj-lt"/>
                        </a:rPr>
                        <a:t>Fortsatt arbete med att följa vissa kvalitetsindikationer med årlig rapportering och sammanställning.</a:t>
                      </a:r>
                      <a:endParaRPr lang="sv-SE" sz="12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Klart 2020</a:t>
                      </a:r>
                    </a:p>
                    <a:p>
                      <a:endParaRPr lang="sv-SE" sz="1000" dirty="0" smtClean="0">
                        <a:latin typeface="+mj-lt"/>
                      </a:endParaRPr>
                    </a:p>
                    <a:p>
                      <a:endParaRPr lang="sv-SE" sz="1000" dirty="0" smtClean="0">
                        <a:latin typeface="+mj-lt"/>
                      </a:endParaRPr>
                    </a:p>
                    <a:p>
                      <a:endParaRPr lang="sv-SE" sz="1000" dirty="0">
                        <a:latin typeface="+mj-lt"/>
                      </a:endParaRPr>
                    </a:p>
                    <a:p>
                      <a:r>
                        <a:rPr lang="sv-SE" sz="1000" dirty="0" smtClean="0">
                          <a:latin typeface="+mj-lt"/>
                        </a:rPr>
                        <a:t>Årlig</a:t>
                      </a:r>
                      <a:r>
                        <a:rPr lang="sv-SE" sz="1000" baseline="0" dirty="0" smtClean="0">
                          <a:latin typeface="+mj-lt"/>
                        </a:rPr>
                        <a:t> rapportering o sammanställning</a:t>
                      </a:r>
                      <a:endParaRPr lang="sv-SE" sz="10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3693">
                <a:tc>
                  <a:txBody>
                    <a:bodyPr/>
                    <a:lstStyle/>
                    <a:p>
                      <a:r>
                        <a:rPr lang="sv-SE" sz="1200" b="1" dirty="0" smtClean="0">
                          <a:latin typeface="+mj-lt"/>
                        </a:rPr>
                        <a:t>Psoriasis</a:t>
                      </a:r>
                      <a:endParaRPr lang="sv-SE" sz="12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latin typeface="+mj-lt"/>
                        </a:rPr>
                        <a:t>Start</a:t>
                      </a:r>
                      <a:r>
                        <a:rPr lang="sv-SE" sz="1200" baseline="0" dirty="0" smtClean="0">
                          <a:latin typeface="+mj-lt"/>
                        </a:rPr>
                        <a:t> för Regional arbetsgrupp Psoriasis RAG-</a:t>
                      </a:r>
                      <a:r>
                        <a:rPr lang="sv-SE" sz="1200" baseline="0" dirty="0" err="1" smtClean="0">
                          <a:latin typeface="+mj-lt"/>
                        </a:rPr>
                        <a:t>pso</a:t>
                      </a:r>
                      <a:r>
                        <a:rPr lang="sv-SE" sz="1200" baseline="0" dirty="0" smtClean="0">
                          <a:latin typeface="+mj-lt"/>
                        </a:rPr>
                        <a:t> i SÖSR</a:t>
                      </a:r>
                    </a:p>
                    <a:p>
                      <a:r>
                        <a:rPr lang="sv-SE" sz="1200" dirty="0" smtClean="0">
                          <a:latin typeface="+mj-lt"/>
                        </a:rPr>
                        <a:t>Mer</a:t>
                      </a:r>
                      <a:r>
                        <a:rPr lang="sv-SE" sz="1200" baseline="0" dirty="0" smtClean="0">
                          <a:latin typeface="+mj-lt"/>
                        </a:rPr>
                        <a:t> jämlikvård utifrån målvärden i Socialstyrelsens nationella riktlinjer</a:t>
                      </a:r>
                    </a:p>
                    <a:p>
                      <a:r>
                        <a:rPr lang="sv-SE" sz="1200" baseline="0" dirty="0" smtClean="0">
                          <a:latin typeface="+mj-lt"/>
                        </a:rPr>
                        <a:t>Ökad täckningsgrad i det nationella kvalitetsregistret PsoReg (80%)</a:t>
                      </a:r>
                    </a:p>
                    <a:p>
                      <a:r>
                        <a:rPr lang="sv-SE" sz="1200" baseline="0" dirty="0" smtClean="0">
                          <a:latin typeface="+mj-lt"/>
                        </a:rPr>
                        <a:t>Delta i SoS arbete med att ta fram nationella Målnivåer</a:t>
                      </a:r>
                    </a:p>
                    <a:p>
                      <a:r>
                        <a:rPr lang="sv-SE" sz="1200" dirty="0" smtClean="0">
                          <a:latin typeface="+mj-lt"/>
                        </a:rPr>
                        <a:t>Implementering av Personcentrerade och Standardiserade Vårdförlopp och    av de nya</a:t>
                      </a:r>
                      <a:r>
                        <a:rPr lang="sv-SE" sz="1200" baseline="0" dirty="0" smtClean="0">
                          <a:latin typeface="+mj-lt"/>
                        </a:rPr>
                        <a:t> Målnivåer som publiceras maj 2022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RAG</a:t>
                      </a:r>
                      <a:r>
                        <a:rPr lang="sv-SE" sz="1000" baseline="0" dirty="0" smtClean="0">
                          <a:latin typeface="+mj-lt"/>
                        </a:rPr>
                        <a:t> ej startat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127">
                <a:tc>
                  <a:txBody>
                    <a:bodyPr/>
                    <a:lstStyle/>
                    <a:p>
                      <a:r>
                        <a:rPr lang="sv-SE" sz="1200" b="1" dirty="0" smtClean="0">
                          <a:latin typeface="+mj-lt"/>
                        </a:rPr>
                        <a:t>MiraDry</a:t>
                      </a:r>
                      <a:endParaRPr lang="sv-SE" sz="12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latin typeface="+mj-lt"/>
                        </a:rPr>
                        <a:t>Forskningsstudie för permanent behandlingsmetod av axillär hyperhidros  </a:t>
                      </a:r>
                      <a:r>
                        <a:rPr lang="sv-SE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Studien</a:t>
                      </a:r>
                      <a:r>
                        <a:rPr lang="sv-SE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pågår</a:t>
                      </a:r>
                      <a:r>
                        <a:rPr lang="sv-SE" sz="1200" dirty="0" smtClean="0">
                          <a:latin typeface="+mj-lt"/>
                        </a:rPr>
                        <a:t/>
                      </a:r>
                      <a:br>
                        <a:rPr lang="sv-SE" sz="1200" dirty="0" smtClean="0">
                          <a:latin typeface="+mj-lt"/>
                        </a:rPr>
                      </a:br>
                      <a:endParaRPr lang="sv-SE" sz="12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Forskningsstudien</a:t>
                      </a:r>
                      <a:r>
                        <a:rPr lang="sv-SE" sz="1000" baseline="0" dirty="0" smtClean="0">
                          <a:latin typeface="+mj-lt"/>
                        </a:rPr>
                        <a:t> pågår, beräknas klar 2022-23 </a:t>
                      </a:r>
                    </a:p>
                    <a:p>
                      <a:endParaRPr lang="sv-SE" sz="1000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681">
                <a:tc>
                  <a:txBody>
                    <a:bodyPr/>
                    <a:lstStyle/>
                    <a:p>
                      <a:r>
                        <a:rPr lang="sv-SE" sz="1200" b="1" dirty="0" smtClean="0">
                          <a:latin typeface="+mj-lt"/>
                        </a:rPr>
                        <a:t>Venereologi</a:t>
                      </a:r>
                      <a:endParaRPr lang="sv-SE" sz="12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latin typeface="+mj-lt"/>
                        </a:rPr>
                        <a:t>Minskat nyinsjuknande i gonorré</a:t>
                      </a:r>
                    </a:p>
                    <a:p>
                      <a:r>
                        <a:rPr lang="sv-SE" sz="1200" dirty="0" smtClean="0">
                          <a:latin typeface="+mj-lt"/>
                        </a:rPr>
                        <a:t>Ökad</a:t>
                      </a:r>
                      <a:r>
                        <a:rPr lang="sv-SE" sz="1200" baseline="0" dirty="0" smtClean="0">
                          <a:latin typeface="+mj-lt"/>
                        </a:rPr>
                        <a:t> följsamhet till SSDV:s rekommendationer för behandling av gonorré för att minska resistensutvecklingen</a:t>
                      </a:r>
                      <a:endParaRPr lang="sv-SE" sz="12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343">
                <a:tc>
                  <a:txBody>
                    <a:bodyPr/>
                    <a:lstStyle/>
                    <a:p>
                      <a:r>
                        <a:rPr lang="sv-SE" sz="1400" b="1" dirty="0" smtClean="0">
                          <a:latin typeface="+mj-lt"/>
                        </a:rPr>
                        <a:t>RCC</a:t>
                      </a:r>
                      <a:endParaRPr lang="sv-SE" sz="14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latin typeface="+mj-lt"/>
                        </a:rPr>
                        <a:t>Melanomprocessen</a:t>
                      </a:r>
                      <a:br>
                        <a:rPr lang="sv-SE" sz="1200" dirty="0" smtClean="0">
                          <a:latin typeface="+mj-lt"/>
                        </a:rPr>
                      </a:br>
                      <a:r>
                        <a:rPr lang="sv-SE" sz="1200" dirty="0" smtClean="0">
                          <a:latin typeface="+mj-lt"/>
                        </a:rPr>
                        <a:t>Nationellt vårdprogram Lymfom</a:t>
                      </a:r>
                      <a:endParaRPr lang="sv-SE" sz="12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121">
                <a:tc>
                  <a:txBody>
                    <a:bodyPr/>
                    <a:lstStyle/>
                    <a:p>
                      <a:r>
                        <a:rPr lang="sv-SE" sz="1200" b="1" dirty="0" smtClean="0">
                          <a:latin typeface="+mj-lt"/>
                        </a:rPr>
                        <a:t>Atopiskt</a:t>
                      </a:r>
                      <a:r>
                        <a:rPr lang="sv-SE" sz="1200" b="1" baseline="0" dirty="0" smtClean="0">
                          <a:latin typeface="+mj-lt"/>
                        </a:rPr>
                        <a:t> eksem</a:t>
                      </a:r>
                      <a:endParaRPr lang="sv-SE" sz="1200" b="1" dirty="0" smtClean="0">
                        <a:latin typeface="+mj-lt"/>
                      </a:endParaRPr>
                    </a:p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aseline="0" dirty="0" smtClean="0">
                          <a:latin typeface="+mj-lt"/>
                        </a:rPr>
                        <a:t>Nationellt </a:t>
                      </a:r>
                      <a:r>
                        <a:rPr lang="sv-SE" sz="1200" baseline="0" dirty="0" smtClean="0">
                          <a:latin typeface="+mj-lt"/>
                        </a:rPr>
                        <a:t>kvalitetsregister för atopiskt eksem, SwedAD, </a:t>
                      </a:r>
                      <a:endParaRPr lang="sv-SE" sz="12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006">
                <a:tc gridSpan="3">
                  <a:txBody>
                    <a:bodyPr/>
                    <a:lstStyle/>
                    <a:p>
                      <a:endParaRPr lang="sv-SE" sz="12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866">
                <a:tc>
                  <a:txBody>
                    <a:bodyPr/>
                    <a:lstStyle/>
                    <a:p>
                      <a:endParaRPr lang="sv-SE" sz="12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866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866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866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866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Klar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1" name="Ellips 20"/>
          <p:cNvSpPr/>
          <p:nvPr/>
        </p:nvSpPr>
        <p:spPr>
          <a:xfrm>
            <a:off x="8782675" y="3243395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latin typeface="+mj-lt"/>
            </a:endParaRPr>
          </a:p>
        </p:txBody>
      </p:sp>
      <p:sp>
        <p:nvSpPr>
          <p:cNvPr id="23" name="Ellips 22"/>
          <p:cNvSpPr/>
          <p:nvPr/>
        </p:nvSpPr>
        <p:spPr>
          <a:xfrm>
            <a:off x="8783796" y="1861169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latin typeface="+mj-lt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4515545" y="5453235"/>
            <a:ext cx="984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200" dirty="0">
              <a:latin typeface="+mj-lt"/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9337" y="5457846"/>
            <a:ext cx="981541" cy="28044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2431317"/>
            <a:ext cx="981541" cy="28044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1554" y="4284764"/>
            <a:ext cx="292633" cy="286537"/>
          </a:xfrm>
          <a:prstGeom prst="rect">
            <a:avLst/>
          </a:prstGeom>
        </p:spPr>
      </p:pic>
      <p:sp>
        <p:nvSpPr>
          <p:cNvPr id="20" name="textruta 19"/>
          <p:cNvSpPr txBox="1"/>
          <p:nvPr/>
        </p:nvSpPr>
        <p:spPr>
          <a:xfrm>
            <a:off x="2678928" y="5926651"/>
            <a:ext cx="984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200" dirty="0">
              <a:latin typeface="+mj-lt"/>
            </a:endParaRPr>
          </a:p>
        </p:txBody>
      </p:sp>
      <p:sp>
        <p:nvSpPr>
          <p:cNvPr id="26" name="Ellips 25"/>
          <p:cNvSpPr/>
          <p:nvPr/>
        </p:nvSpPr>
        <p:spPr>
          <a:xfrm>
            <a:off x="8763155" y="715294"/>
            <a:ext cx="287440" cy="25396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latin typeface="+mj-lt"/>
            </a:endParaRPr>
          </a:p>
        </p:txBody>
      </p:sp>
      <p:sp>
        <p:nvSpPr>
          <p:cNvPr id="28" name="Ellips 27"/>
          <p:cNvSpPr/>
          <p:nvPr/>
        </p:nvSpPr>
        <p:spPr>
          <a:xfrm>
            <a:off x="8797024" y="4799176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latin typeface="+mj-lt"/>
            </a:endParaRPr>
          </a:p>
        </p:txBody>
      </p:sp>
      <p:sp>
        <p:nvSpPr>
          <p:cNvPr id="25" name="Ellips 24"/>
          <p:cNvSpPr/>
          <p:nvPr/>
        </p:nvSpPr>
        <p:spPr>
          <a:xfrm>
            <a:off x="8811592" y="1433131"/>
            <a:ext cx="239003" cy="25842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 sz="12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29" name="Bildobjekt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1554" y="3759302"/>
            <a:ext cx="292633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8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332138"/>
              </p:ext>
            </p:extLst>
          </p:nvPr>
        </p:nvGraphicFramePr>
        <p:xfrm>
          <a:off x="0" y="51470"/>
          <a:ext cx="9144000" cy="8755707"/>
        </p:xfrm>
        <a:graphic>
          <a:graphicData uri="http://schemas.openxmlformats.org/drawingml/2006/table">
            <a:tbl>
              <a:tblPr firstRow="1" bandRow="1"/>
              <a:tblGrid>
                <a:gridCol w="2339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3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6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Förbättringsområde/patientlöfte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Aktiviteter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Status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400" b="1" dirty="0" smtClean="0">
                          <a:latin typeface="+mj-lt"/>
                        </a:rPr>
                        <a:t>Nationell </a:t>
                      </a:r>
                      <a:r>
                        <a:rPr lang="sv-SE" sz="1400" b="1" dirty="0" smtClean="0">
                          <a:latin typeface="+mj-lt"/>
                        </a:rPr>
                        <a:t>nivå</a:t>
                      </a:r>
                      <a:endParaRPr lang="sv-SE" sz="14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sv-SE" sz="1200" b="1" dirty="0" smtClean="0">
                          <a:latin typeface="+mj-lt"/>
                        </a:rPr>
                        <a:t>Svårläkta</a:t>
                      </a:r>
                      <a:r>
                        <a:rPr lang="sv-SE" sz="1200" b="1" baseline="0" dirty="0" smtClean="0">
                          <a:latin typeface="+mj-lt"/>
                        </a:rPr>
                        <a:t> sår, framförallt bensår</a:t>
                      </a:r>
                      <a:endParaRPr lang="sv-SE" sz="12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aseline="0" dirty="0" smtClean="0">
                          <a:latin typeface="+mj-lt"/>
                        </a:rPr>
                        <a:t>Jämlik vård för patientgruppen genom att delta i arbetet med utformning av nationella riktlinjer enligt RiksSårs strukturerade och kunskapsbaserade omhändertagande</a:t>
                      </a:r>
                    </a:p>
                    <a:p>
                      <a:r>
                        <a:rPr lang="sv-SE" sz="1200" baseline="0" dirty="0" smtClean="0">
                          <a:latin typeface="+mj-lt"/>
                        </a:rPr>
                        <a:t>Minskning av inadekvat antibiotikabehandling</a:t>
                      </a:r>
                    </a:p>
                    <a:p>
                      <a:r>
                        <a:rPr lang="sv-SE" sz="1200" baseline="0" dirty="0" smtClean="0">
                          <a:latin typeface="+mj-lt"/>
                        </a:rPr>
                        <a:t>Personcentrerad och sammanhållet vårdförlopp införs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 smtClean="0">
                        <a:latin typeface="+mj-lt"/>
                      </a:endParaRPr>
                    </a:p>
                    <a:p>
                      <a:endParaRPr lang="sv-SE" sz="1000" dirty="0" smtClean="0">
                        <a:latin typeface="+mj-lt"/>
                      </a:endParaRPr>
                    </a:p>
                    <a:p>
                      <a:endParaRPr lang="sv-SE" sz="1000" dirty="0" smtClean="0">
                        <a:latin typeface="+mj-lt"/>
                      </a:endParaRPr>
                    </a:p>
                    <a:p>
                      <a:endParaRPr lang="sv-SE" sz="1000" dirty="0">
                        <a:latin typeface="+mj-lt"/>
                      </a:endParaRPr>
                    </a:p>
                    <a:p>
                      <a:endParaRPr lang="sv-SE" sz="10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008">
                <a:tc>
                  <a:txBody>
                    <a:bodyPr/>
                    <a:lstStyle/>
                    <a:p>
                      <a:r>
                        <a:rPr lang="sv-SE" sz="1200" b="1" dirty="0" smtClean="0">
                          <a:latin typeface="+mj-lt"/>
                        </a:rPr>
                        <a:t>NKK</a:t>
                      </a:r>
                      <a:endParaRPr lang="sv-SE" sz="12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aseline="0" dirty="0" smtClean="0">
                          <a:latin typeface="+mj-lt"/>
                        </a:rPr>
                        <a:t>Nationellt kliniskt kunskapsstöd. Ett sammanhållet system för kunskapsbaserad vård med kliniskt stöd till primärvården vid patientkontakt </a:t>
                      </a:r>
                    </a:p>
                    <a:p>
                      <a:r>
                        <a:rPr lang="sv-SE" sz="1200" baseline="0" dirty="0" smtClean="0">
                          <a:latin typeface="+mj-lt"/>
                        </a:rPr>
                        <a:t>Ansvariga Region Stockholm, representant från SÖSR till NAG-NKK  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112">
                <a:tc>
                  <a:txBody>
                    <a:bodyPr/>
                    <a:lstStyle/>
                    <a:p>
                      <a:r>
                        <a:rPr lang="sv-SE" sz="1200" b="1" dirty="0" smtClean="0">
                          <a:latin typeface="+mj-lt"/>
                        </a:rPr>
                        <a:t>NHV</a:t>
                      </a:r>
                      <a:endParaRPr lang="sv-SE" sz="12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Nationell Högspecialiserad Vård (ersätter Rikssjukvård) Allvarliga Hudsjukdomar som kräver multidisciplinärt omhändertagande och  slutenvårdsplatser. Sakkunniggruppens arbete klart, nu hos SoS, men 2022 möjlighet för ansökan</a:t>
                      </a:r>
                      <a:r>
                        <a:rPr lang="sv-SE" sz="1200" dirty="0" smtClean="0">
                          <a:latin typeface="+mj-lt"/>
                        </a:rPr>
                        <a:t/>
                      </a:r>
                      <a:br>
                        <a:rPr lang="sv-SE" sz="1200" dirty="0" smtClean="0">
                          <a:latin typeface="+mj-lt"/>
                        </a:rPr>
                      </a:br>
                      <a:endParaRPr lang="sv-SE" sz="1200" baseline="0" dirty="0" smtClean="0">
                        <a:latin typeface="+mj-lt"/>
                      </a:endParaRPr>
                    </a:p>
                    <a:p>
                      <a:endParaRPr lang="sv-SE" sz="1200" baseline="0" dirty="0" smtClean="0">
                        <a:latin typeface="+mj-lt"/>
                      </a:endParaRPr>
                    </a:p>
                    <a:p>
                      <a:endParaRPr lang="sv-SE" sz="1200" baseline="0" dirty="0" smtClean="0">
                        <a:latin typeface="+mj-lt"/>
                      </a:endParaRPr>
                    </a:p>
                    <a:p>
                      <a:endParaRPr lang="sv-SE" sz="1200" baseline="0" dirty="0" smtClean="0">
                        <a:latin typeface="+mj-lt"/>
                      </a:endParaRPr>
                    </a:p>
                    <a:p>
                      <a:endParaRPr lang="sv-SE" sz="1200" baseline="0" dirty="0" smtClean="0">
                        <a:latin typeface="+mj-lt"/>
                      </a:endParaRPr>
                    </a:p>
                    <a:p>
                      <a:endParaRPr lang="sv-SE" sz="1200" baseline="0" dirty="0" smtClean="0">
                        <a:latin typeface="+mj-lt"/>
                      </a:endParaRPr>
                    </a:p>
                    <a:p>
                      <a:endParaRPr lang="sv-SE" sz="1200" baseline="0" dirty="0" smtClean="0">
                        <a:latin typeface="+mj-lt"/>
                      </a:endParaRPr>
                    </a:p>
                    <a:p>
                      <a:endParaRPr lang="sv-SE" sz="1200" baseline="0" dirty="0" smtClean="0">
                        <a:latin typeface="+mj-lt"/>
                      </a:endParaRPr>
                    </a:p>
                    <a:p>
                      <a:endParaRPr lang="sv-SE" sz="1200" baseline="0" dirty="0" smtClean="0">
                        <a:latin typeface="+mj-lt"/>
                      </a:endParaRPr>
                    </a:p>
                    <a:p>
                      <a:endParaRPr lang="sv-SE" sz="1200" baseline="0" dirty="0" smtClean="0">
                        <a:latin typeface="+mj-lt"/>
                      </a:endParaRPr>
                    </a:p>
                    <a:p>
                      <a:endParaRPr lang="sv-SE" sz="1200" baseline="0" dirty="0" smtClean="0">
                        <a:latin typeface="+mj-lt"/>
                      </a:endParaRPr>
                    </a:p>
                    <a:p>
                      <a:r>
                        <a:rPr lang="sv-SE" sz="1200" dirty="0" smtClean="0">
                          <a:latin typeface="+mj-lt"/>
                        </a:rPr>
                        <a:t/>
                      </a:r>
                      <a:br>
                        <a:rPr lang="sv-SE" sz="1200" dirty="0" smtClean="0">
                          <a:latin typeface="+mj-lt"/>
                        </a:rPr>
                      </a:br>
                      <a:endParaRPr lang="sv-SE" sz="12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baseline="0" dirty="0" smtClean="0">
                        <a:latin typeface="+mj-lt"/>
                      </a:endParaRPr>
                    </a:p>
                    <a:p>
                      <a:endParaRPr lang="sv-SE" sz="1000" baseline="0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endParaRPr lang="sv-SE" sz="1000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2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200" b="1" dirty="0" smtClean="0">
                        <a:latin typeface="+mj-lt"/>
                      </a:endParaRPr>
                    </a:p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2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2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2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 smtClean="0">
                        <a:latin typeface="+mj-lt"/>
                      </a:endParaRPr>
                    </a:p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1" dirty="0" smtClean="0">
                        <a:latin typeface="+mj-lt"/>
                      </a:endParaRPr>
                    </a:p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dirty="0" smtClean="0">
                        <a:latin typeface="+mj-lt"/>
                      </a:endParaRPr>
                    </a:p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1" dirty="0" smtClean="0">
                        <a:latin typeface="+mj-lt"/>
                      </a:endParaRPr>
                    </a:p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 smtClean="0">
                        <a:latin typeface="+mj-lt"/>
                      </a:endParaRPr>
                    </a:p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3" name="Ellips 22"/>
          <p:cNvSpPr/>
          <p:nvPr/>
        </p:nvSpPr>
        <p:spPr>
          <a:xfrm>
            <a:off x="8675439" y="2026988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latin typeface="+mj-lt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2987824" y="5621491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200" dirty="0">
              <a:latin typeface="+mj-lt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2120446" y="4587974"/>
            <a:ext cx="984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200" dirty="0">
              <a:latin typeface="+mj-lt"/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8181" y="2434578"/>
            <a:ext cx="987638" cy="274344"/>
          </a:xfrm>
          <a:prstGeom prst="rect">
            <a:avLst/>
          </a:prstGeom>
        </p:spPr>
      </p:pic>
      <p:sp>
        <p:nvSpPr>
          <p:cNvPr id="16" name="Ellips 15"/>
          <p:cNvSpPr/>
          <p:nvPr/>
        </p:nvSpPr>
        <p:spPr>
          <a:xfrm>
            <a:off x="8676456" y="1995686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latin typeface="+mj-lt"/>
            </a:endParaRPr>
          </a:p>
        </p:txBody>
      </p:sp>
      <p:sp>
        <p:nvSpPr>
          <p:cNvPr id="20" name="Ellips 19"/>
          <p:cNvSpPr/>
          <p:nvPr/>
        </p:nvSpPr>
        <p:spPr>
          <a:xfrm>
            <a:off x="8663456" y="895213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latin typeface="+mj-lt"/>
            </a:endParaRPr>
          </a:p>
        </p:txBody>
      </p:sp>
      <p:sp>
        <p:nvSpPr>
          <p:cNvPr id="24" name="Ellips 23"/>
          <p:cNvSpPr/>
          <p:nvPr/>
        </p:nvSpPr>
        <p:spPr>
          <a:xfrm>
            <a:off x="8676455" y="2571750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153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4040</TotalTime>
  <Words>262</Words>
  <Application>Microsoft Office PowerPoint</Application>
  <PresentationFormat>Bildspel på skärmen (16:9)</PresentationFormat>
  <Paragraphs>62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Bryant Regular</vt:lpstr>
      <vt:lpstr>Calibri</vt:lpstr>
      <vt:lpstr>Times New Roman</vt:lpstr>
      <vt:lpstr>Office-tema</vt:lpstr>
      <vt:lpstr>RPO  hud- och könssjukdomar  Översikt handlingsplan 2022</vt:lpstr>
      <vt:lpstr>PowerPoint-presentation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Gustafsson Marie</cp:lastModifiedBy>
  <cp:revision>181</cp:revision>
  <cp:lastPrinted>2019-09-19T14:06:21Z</cp:lastPrinted>
  <dcterms:created xsi:type="dcterms:W3CDTF">2018-10-12T09:18:07Z</dcterms:created>
  <dcterms:modified xsi:type="dcterms:W3CDTF">2021-11-12T14:50:15Z</dcterms:modified>
</cp:coreProperties>
</file>