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25">
          <p15:clr>
            <a:srgbClr val="A4A3A4"/>
          </p15:clr>
        </p15:guide>
        <p15:guide id="2" pos="5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1"/>
    <a:srgbClr val="0066B3"/>
    <a:srgbClr val="0050A5"/>
    <a:srgbClr val="0053A5"/>
    <a:srgbClr val="004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595" autoAdjust="0"/>
  </p:normalViewPr>
  <p:slideViewPr>
    <p:cSldViewPr snapToGrid="0" snapToObjects="1">
      <p:cViewPr varScale="1">
        <p:scale>
          <a:sx n="115" d="100"/>
          <a:sy n="115" d="100"/>
        </p:scale>
        <p:origin x="1476" y="84"/>
      </p:cViewPr>
      <p:guideLst>
        <p:guide orient="horz" pos="4125"/>
        <p:guide pos="554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565C7-E7D9-2945-B8BD-8088C92F08A6}" type="datetimeFigureOut">
              <a:rPr lang="sv-SE" smtClean="0"/>
              <a:t>2021-09-17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7AF89-486C-6B48-BC25-2234EDAED7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94264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E373B-E9E0-834F-8AE0-56CDEFA1F367}" type="datetimeFigureOut">
              <a:rPr lang="sv-SE" smtClean="0"/>
              <a:t>2021-09-17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9B1FA7-9B20-E148-866A-4BB8AEA063A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97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-7559" y="2321"/>
            <a:ext cx="9151559" cy="6855679"/>
          </a:xfrm>
          <a:prstGeom prst="rect">
            <a:avLst/>
          </a:prstGeom>
          <a:solidFill>
            <a:srgbClr val="0050A5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2" hasCustomPrompt="1"/>
          </p:nvPr>
        </p:nvSpPr>
        <p:spPr>
          <a:xfrm>
            <a:off x="7559" y="1346201"/>
            <a:ext cx="9144000" cy="1763788"/>
          </a:xfrm>
          <a:prstGeom prst="rect">
            <a:avLst/>
          </a:prstGeom>
        </p:spPr>
        <p:txBody>
          <a:bodyPr vert="horz" anchor="b" anchorCtr="0"/>
          <a:lstStyle>
            <a:lvl1pPr marL="90488" indent="0" algn="ctr">
              <a:lnSpc>
                <a:spcPct val="80000"/>
              </a:lnSpc>
              <a:buNone/>
              <a:tabLst>
                <a:tab pos="4305300" algn="l"/>
              </a:tabLst>
              <a:defRPr sz="5000" baseline="0">
                <a:solidFill>
                  <a:srgbClr val="FFFFF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sv-SE" dirty="0" smtClean="0"/>
              <a:t>Dagens rubrik</a:t>
            </a:r>
          </a:p>
        </p:txBody>
      </p:sp>
      <p:sp>
        <p:nvSpPr>
          <p:cNvPr id="7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3251200"/>
            <a:ext cx="9144000" cy="837199"/>
          </a:xfrm>
          <a:prstGeom prst="rect">
            <a:avLst/>
          </a:prstGeom>
        </p:spPr>
        <p:txBody>
          <a:bodyPr vert="horz"/>
          <a:lstStyle>
            <a:lvl1pPr marL="90488" indent="0" algn="ctr">
              <a:lnSpc>
                <a:spcPct val="80000"/>
              </a:lnSpc>
              <a:buNone/>
              <a:defRPr sz="2400">
                <a:solidFill>
                  <a:srgbClr val="FFFFFF"/>
                </a:solidFill>
                <a:latin typeface="Tahoma"/>
                <a:cs typeface="Tahoma"/>
              </a:defRPr>
            </a:lvl1pPr>
          </a:lstStyle>
          <a:p>
            <a:pPr lvl="0"/>
            <a:r>
              <a:rPr lang="sv-SE" dirty="0" smtClean="0"/>
              <a:t>Underrubrik</a:t>
            </a:r>
          </a:p>
        </p:txBody>
      </p:sp>
      <p:pic>
        <p:nvPicPr>
          <p:cNvPr id="10" name="Bildobjekt 9" descr="ppt_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649" y="6145193"/>
            <a:ext cx="1705356" cy="457200"/>
          </a:xfrm>
          <a:prstGeom prst="rect">
            <a:avLst/>
          </a:prstGeom>
        </p:spPr>
      </p:pic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5570" y="6281627"/>
            <a:ext cx="5595459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9709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410539"/>
            <a:ext cx="8024849" cy="3600000"/>
          </a:xfrm>
          <a:prstGeom prst="rect">
            <a:avLst/>
          </a:prstGeom>
        </p:spPr>
        <p:txBody>
          <a:bodyPr>
            <a:normAutofit/>
          </a:bodyPr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733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2394224"/>
            <a:ext cx="3833849" cy="3600000"/>
          </a:xfrm>
          <a:prstGeom prst="rect">
            <a:avLst/>
          </a:prstGeom>
        </p:spPr>
        <p:txBody>
          <a:bodyPr/>
          <a:lstStyle>
            <a:lvl1pPr marL="442913" indent="-352425"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394224"/>
            <a:ext cx="3833849" cy="3600000"/>
          </a:xfrm>
          <a:prstGeom prst="rect">
            <a:avLst/>
          </a:prstGeom>
        </p:spPr>
        <p:txBody>
          <a:bodyPr/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0367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457200" y="2415173"/>
            <a:ext cx="3835517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3054939"/>
            <a:ext cx="3835517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2415173"/>
            <a:ext cx="3837024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latin typeface="Tahoma"/>
                <a:cs typeface="Tahom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 smtClean="0"/>
              <a:t>Klicka här för att ändra rubriken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3054939"/>
            <a:ext cx="3837024" cy="31679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latin typeface="Tahoma"/>
                <a:cs typeface="Tahoma"/>
              </a:defRPr>
            </a:lvl1pPr>
            <a:lvl2pPr>
              <a:defRPr sz="2200">
                <a:latin typeface="Tahoma"/>
                <a:cs typeface="Tahoma"/>
              </a:defRPr>
            </a:lvl2pPr>
            <a:lvl3pPr>
              <a:defRPr sz="2200">
                <a:latin typeface="Tahoma"/>
                <a:cs typeface="Tahoma"/>
              </a:defRPr>
            </a:lvl3pPr>
            <a:lvl4pPr>
              <a:defRPr sz="2200">
                <a:latin typeface="Tahoma"/>
                <a:cs typeface="Tahoma"/>
              </a:defRPr>
            </a:lvl4pPr>
            <a:lvl5pPr>
              <a:defRPr sz="2200">
                <a:latin typeface="Tahoma"/>
                <a:cs typeface="Tahom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9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8811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rubrik 1"/>
          <p:cNvSpPr>
            <a:spLocks noGrp="1"/>
          </p:cNvSpPr>
          <p:nvPr>
            <p:ph type="title" hasCustomPrompt="1"/>
          </p:nvPr>
        </p:nvSpPr>
        <p:spPr>
          <a:xfrm>
            <a:off x="1382879" y="524414"/>
            <a:ext cx="7099170" cy="126544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4501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2822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89418"/>
            <a:ext cx="578346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4905023"/>
            <a:ext cx="5783466" cy="12671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latin typeface="Tahoma"/>
                <a:cs typeface="Tahom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2886591" y="6295963"/>
            <a:ext cx="5595458" cy="365125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v-SE" smtClean="0"/>
              <a:t>Dagens tema, 2015-01-01, Förnamn Efternamn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54107" y="6301378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2447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6850" y="6333644"/>
            <a:ext cx="500237" cy="365125"/>
          </a:xfrm>
          <a:prstGeom prst="rect">
            <a:avLst/>
          </a:prstGeom>
        </p:spPr>
        <p:txBody>
          <a:bodyPr anchor="b" anchorCtr="0"/>
          <a:lstStyle>
            <a:lvl1pPr algn="r">
              <a:defRPr sz="1500">
                <a:solidFill>
                  <a:srgbClr val="0050A5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8CCFDF-DFA5-484F-9FF8-7212AEA69C4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149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/>
          <a:ea typeface="+mj-ea"/>
          <a:cs typeface="Georgia"/>
        </a:defRPr>
      </a:lvl1pPr>
    </p:titleStyle>
    <p:bodyStyle>
      <a:lvl1pPr marL="442913" indent="-352425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1382879" y="363526"/>
            <a:ext cx="7099170" cy="1265447"/>
          </a:xfrm>
        </p:spPr>
        <p:txBody>
          <a:bodyPr/>
          <a:lstStyle/>
          <a:p>
            <a:r>
              <a:rPr lang="sv-SE" sz="3600" dirty="0" smtClean="0"/>
              <a:t>In Vitro </a:t>
            </a:r>
            <a:r>
              <a:rPr lang="sv-SE" sz="3600" dirty="0" err="1" smtClean="0"/>
              <a:t>Diagnostic</a:t>
            </a:r>
            <a:r>
              <a:rPr lang="sv-SE" sz="3600" dirty="0" smtClean="0"/>
              <a:t> </a:t>
            </a:r>
            <a:r>
              <a:rPr lang="sv-SE" sz="3600" dirty="0" err="1" smtClean="0"/>
              <a:t>Regulation</a:t>
            </a:r>
            <a:endParaRPr lang="sv-SE" sz="3600" dirty="0"/>
          </a:p>
        </p:txBody>
      </p:sp>
      <p:sp>
        <p:nvSpPr>
          <p:cNvPr id="15" name="Rektangel med rundade hörn 14"/>
          <p:cNvSpPr/>
          <p:nvPr/>
        </p:nvSpPr>
        <p:spPr>
          <a:xfrm>
            <a:off x="390888" y="1637287"/>
            <a:ext cx="8502099" cy="297963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600" b="1" dirty="0" smtClean="0">
              <a:solidFill>
                <a:schemeClr val="tx1"/>
              </a:solidFill>
            </a:endParaRPr>
          </a:p>
          <a:p>
            <a:r>
              <a:rPr lang="sv-SE" b="1" dirty="0" smtClean="0">
                <a:solidFill>
                  <a:schemeClr val="tx1"/>
                </a:solidFill>
              </a:rPr>
              <a:t>Nationell </a:t>
            </a:r>
            <a:r>
              <a:rPr lang="sv-SE" b="1" dirty="0">
                <a:solidFill>
                  <a:schemeClr val="tx1"/>
                </a:solidFill>
              </a:rPr>
              <a:t>samverkan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200" b="1" dirty="0">
                <a:solidFill>
                  <a:schemeClr val="tx1"/>
                </a:solidFill>
              </a:rPr>
              <a:t>IVDR-webbinarium</a:t>
            </a:r>
            <a:r>
              <a:rPr lang="sv-SE" sz="1200" dirty="0">
                <a:solidFill>
                  <a:schemeClr val="tx1"/>
                </a:solidFill>
              </a:rPr>
              <a:t> med IVO och Läkemedelsverket juni 2021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200" b="1" dirty="0">
                <a:solidFill>
                  <a:schemeClr val="tx1"/>
                </a:solidFill>
              </a:rPr>
              <a:t>Nationell styrgrupp- </a:t>
            </a:r>
            <a:r>
              <a:rPr lang="sv-SE" sz="1200" dirty="0">
                <a:solidFill>
                  <a:schemeClr val="tx1"/>
                </a:solidFill>
              </a:rPr>
              <a:t>representanter från </a:t>
            </a:r>
            <a:r>
              <a:rPr lang="sv-SE" sz="1200" dirty="0" smtClean="0">
                <a:solidFill>
                  <a:schemeClr val="tx1"/>
                </a:solidFill>
              </a:rPr>
              <a:t>universitetsregionerna </a:t>
            </a:r>
            <a:endParaRPr lang="sv-SE" sz="1200" dirty="0">
              <a:solidFill>
                <a:schemeClr val="tx1"/>
              </a:solidFill>
            </a:endParaRP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200" dirty="0" err="1">
                <a:solidFill>
                  <a:schemeClr val="tx1"/>
                </a:solidFill>
              </a:rPr>
              <a:t>Tf</a:t>
            </a:r>
            <a:r>
              <a:rPr lang="sv-SE" sz="1200" dirty="0">
                <a:solidFill>
                  <a:schemeClr val="tx1"/>
                </a:solidFill>
              </a:rPr>
              <a:t> VOC Laboratoriemedicin Andreas Käll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200" b="1" dirty="0">
                <a:solidFill>
                  <a:schemeClr val="tx1"/>
                </a:solidFill>
              </a:rPr>
              <a:t>Nationell arbetsgrupp </a:t>
            </a:r>
            <a:r>
              <a:rPr lang="sv-SE" sz="1200" dirty="0">
                <a:solidFill>
                  <a:schemeClr val="tx1"/>
                </a:solidFill>
              </a:rPr>
              <a:t>med uppdrag att ta fram: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1"/>
                </a:solidFill>
              </a:rPr>
              <a:t>En gemensam färdplan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1"/>
                </a:solidFill>
              </a:rPr>
              <a:t>Gemensamma tolkningar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1"/>
                </a:solidFill>
              </a:rPr>
              <a:t>Konsekvensbeskrivning </a:t>
            </a:r>
            <a:r>
              <a:rPr lang="sv-SE" sz="1100" dirty="0">
                <a:solidFill>
                  <a:schemeClr val="tx1"/>
                </a:solidFill>
              </a:rPr>
              <a:t>för påverkan på regionernas verksamhet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Anordna ett </a:t>
            </a:r>
            <a:r>
              <a:rPr lang="sv-SE" sz="1100" b="1" dirty="0">
                <a:solidFill>
                  <a:schemeClr val="tx1"/>
                </a:solidFill>
              </a:rPr>
              <a:t>nationellt digitalt möte </a:t>
            </a:r>
            <a:r>
              <a:rPr lang="sv-SE" sz="1100" dirty="0">
                <a:solidFill>
                  <a:schemeClr val="tx1"/>
                </a:solidFill>
              </a:rPr>
              <a:t>i början av 2022</a:t>
            </a:r>
          </a:p>
          <a:p>
            <a:pPr marL="628650" lvl="1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1"/>
                </a:solidFill>
              </a:rPr>
              <a:t>Kartlägga och etablera kontaktvägar </a:t>
            </a:r>
            <a:r>
              <a:rPr lang="sv-SE" sz="1100" dirty="0">
                <a:solidFill>
                  <a:schemeClr val="tx1"/>
                </a:solidFill>
              </a:rPr>
              <a:t>till andra grupperingar som behandlar IVDR-frågor</a:t>
            </a:r>
          </a:p>
          <a:p>
            <a:pPr algn="ctr"/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16" name="Rektangel med rundade hörn 15"/>
          <p:cNvSpPr/>
          <p:nvPr/>
        </p:nvSpPr>
        <p:spPr>
          <a:xfrm>
            <a:off x="591775" y="4490890"/>
            <a:ext cx="4106726" cy="225138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 b="1" dirty="0">
                <a:solidFill>
                  <a:schemeClr val="tx1"/>
                </a:solidFill>
              </a:rPr>
              <a:t>Laboratoriemedicin DC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2"/>
                </a:solidFill>
              </a:rPr>
              <a:t>Projektledare</a:t>
            </a:r>
            <a:r>
              <a:rPr lang="sv-SE" sz="1100" dirty="0">
                <a:solidFill>
                  <a:schemeClr val="tx2"/>
                </a:solidFill>
              </a:rPr>
              <a:t> för regionen tillsatt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2"/>
                </a:solidFill>
              </a:rPr>
              <a:t>Koordinator </a:t>
            </a:r>
            <a:r>
              <a:rPr lang="sv-SE" sz="1100" dirty="0">
                <a:solidFill>
                  <a:schemeClr val="tx2"/>
                </a:solidFill>
              </a:rPr>
              <a:t>för Laboratoriemedicin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2"/>
                </a:solidFill>
              </a:rPr>
              <a:t>Arbetsgrupp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2"/>
                </a:solidFill>
              </a:rPr>
              <a:t>Information till medarbetare </a:t>
            </a:r>
            <a:r>
              <a:rPr lang="sv-SE" sz="1100" dirty="0">
                <a:solidFill>
                  <a:schemeClr val="tx2"/>
                </a:solidFill>
              </a:rPr>
              <a:t>via APT hösten 2021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2"/>
                </a:solidFill>
              </a:rPr>
              <a:t>IVDR-webbinarium</a:t>
            </a:r>
            <a:r>
              <a:rPr lang="sv-SE" sz="1100" dirty="0">
                <a:solidFill>
                  <a:schemeClr val="tx2"/>
                </a:solidFill>
              </a:rPr>
              <a:t> i </a:t>
            </a:r>
            <a:r>
              <a:rPr lang="sv-SE" sz="1100" dirty="0" smtClean="0">
                <a:solidFill>
                  <a:schemeClr val="tx2"/>
                </a:solidFill>
              </a:rPr>
              <a:t>oktober 2021</a:t>
            </a:r>
            <a:endParaRPr lang="sv-SE" sz="1100" dirty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 smtClean="0">
                <a:solidFill>
                  <a:schemeClr val="tx2"/>
                </a:solidFill>
              </a:rPr>
              <a:t>Inventering </a:t>
            </a:r>
            <a:r>
              <a:rPr lang="sv-SE" sz="1100" b="1" dirty="0">
                <a:solidFill>
                  <a:schemeClr val="tx2"/>
                </a:solidFill>
              </a:rPr>
              <a:t>av IVDR-produkter </a:t>
            </a:r>
            <a:r>
              <a:rPr lang="sv-SE" sz="1100" dirty="0">
                <a:solidFill>
                  <a:schemeClr val="tx2"/>
                </a:solidFill>
              </a:rPr>
              <a:t>i </a:t>
            </a:r>
            <a:r>
              <a:rPr lang="sv-SE" sz="1100" dirty="0" smtClean="0">
                <a:solidFill>
                  <a:schemeClr val="tx2"/>
                </a:solidFill>
              </a:rPr>
              <a:t>verksamheterna planeras ske </a:t>
            </a:r>
            <a:r>
              <a:rPr lang="sv-SE" sz="1100" dirty="0">
                <a:solidFill>
                  <a:schemeClr val="tx2"/>
                </a:solidFill>
              </a:rPr>
              <a:t>under hösten </a:t>
            </a:r>
            <a:r>
              <a:rPr lang="sv-SE" sz="1100" dirty="0" smtClean="0">
                <a:solidFill>
                  <a:schemeClr val="tx2"/>
                </a:solidFill>
              </a:rPr>
              <a:t>2021</a:t>
            </a:r>
            <a:endParaRPr lang="sv-SE" sz="1100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>
                <a:solidFill>
                  <a:schemeClr val="tx2"/>
                </a:solidFill>
              </a:rPr>
              <a:t>Handlingsplan</a:t>
            </a:r>
            <a:r>
              <a:rPr lang="sv-SE" sz="1100" dirty="0">
                <a:solidFill>
                  <a:schemeClr val="tx2"/>
                </a:solidFill>
              </a:rPr>
              <a:t> håller på att tas fram som är tänkt att följa den nationella gemensamma färdplanen.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2"/>
                </a:solidFill>
              </a:rPr>
              <a:t>Parallellt arbete med </a:t>
            </a:r>
            <a:r>
              <a:rPr lang="sv-SE" sz="1100" b="1" dirty="0">
                <a:solidFill>
                  <a:schemeClr val="tx2"/>
                </a:solidFill>
              </a:rPr>
              <a:t>konsekvensbeskrivningar.</a:t>
            </a:r>
            <a:endParaRPr lang="sv-SE" sz="1100" b="1" dirty="0">
              <a:solidFill>
                <a:schemeClr val="tx2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4641938" y="4490890"/>
            <a:ext cx="4029196" cy="16187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b="1" dirty="0" smtClean="0">
                <a:solidFill>
                  <a:schemeClr val="tx1"/>
                </a:solidFill>
              </a:rPr>
              <a:t/>
            </a:r>
            <a:br>
              <a:rPr lang="sv-SE" b="1" dirty="0" smtClean="0">
                <a:solidFill>
                  <a:schemeClr val="tx1"/>
                </a:solidFill>
              </a:rPr>
            </a:br>
            <a:r>
              <a:rPr lang="sv-SE" sz="1600" b="1" dirty="0" smtClean="0">
                <a:solidFill>
                  <a:schemeClr val="tx1"/>
                </a:solidFill>
              </a:rPr>
              <a:t>Regional </a:t>
            </a:r>
            <a:r>
              <a:rPr lang="sv-SE" sz="1600" b="1" dirty="0" smtClean="0">
                <a:solidFill>
                  <a:schemeClr val="tx1"/>
                </a:solidFill>
              </a:rPr>
              <a:t>samverkan SÖSR</a:t>
            </a:r>
            <a:endParaRPr lang="sv-SE" sz="16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 smtClean="0">
                <a:solidFill>
                  <a:srgbClr val="005BA1"/>
                </a:solidFill>
              </a:rPr>
              <a:t>Skapa </a:t>
            </a:r>
            <a:r>
              <a:rPr lang="sv-SE" sz="1100" dirty="0">
                <a:solidFill>
                  <a:srgbClr val="005BA1"/>
                </a:solidFill>
              </a:rPr>
              <a:t>tillfällen för </a:t>
            </a:r>
            <a:r>
              <a:rPr lang="sv-SE" sz="1100" b="1" dirty="0">
                <a:solidFill>
                  <a:srgbClr val="005BA1"/>
                </a:solidFill>
              </a:rPr>
              <a:t>erfarenhetsbyte och dialog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b="1" dirty="0" smtClean="0">
                <a:solidFill>
                  <a:srgbClr val="005BA1"/>
                </a:solidFill>
              </a:rPr>
              <a:t>Dela </a:t>
            </a:r>
            <a:r>
              <a:rPr lang="sv-SE" sz="1100" b="1" dirty="0" smtClean="0">
                <a:solidFill>
                  <a:srgbClr val="005BA1"/>
                </a:solidFill>
              </a:rPr>
              <a:t>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rgbClr val="005BA1"/>
                </a:solidFill>
              </a:rPr>
              <a:t>Några möten sedan maj </a:t>
            </a:r>
            <a:r>
              <a:rPr lang="sv-SE" sz="1100" dirty="0" smtClean="0">
                <a:solidFill>
                  <a:srgbClr val="005BA1"/>
                </a:solidFill>
              </a:rPr>
              <a:t>2021</a:t>
            </a:r>
            <a:r>
              <a:rPr lang="sv-SE" sz="1100" b="1" dirty="0">
                <a:solidFill>
                  <a:srgbClr val="005BA1"/>
                </a:solidFill>
              </a:rPr>
              <a:t> </a:t>
            </a:r>
            <a:r>
              <a:rPr lang="sv-SE" sz="1100" dirty="0" smtClean="0">
                <a:solidFill>
                  <a:srgbClr val="005BA1"/>
                </a:solidFill>
              </a:rPr>
              <a:t>men plan att skapa kontinuerliga avstämningsmöten</a:t>
            </a:r>
            <a:endParaRPr lang="sv-SE" sz="1100" dirty="0">
              <a:solidFill>
                <a:srgbClr val="005BA1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2314" y="4573217"/>
            <a:ext cx="26544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2" name="textruta 1"/>
          <p:cNvSpPr txBox="1"/>
          <p:nvPr/>
        </p:nvSpPr>
        <p:spPr>
          <a:xfrm>
            <a:off x="4454769" y="2879190"/>
            <a:ext cx="2196742" cy="430887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v-SE" sz="1100" dirty="0" smtClean="0">
                <a:solidFill>
                  <a:schemeClr val="bg1"/>
                </a:solidFill>
              </a:rPr>
              <a:t>Relativt nytt </a:t>
            </a:r>
            <a:br>
              <a:rPr lang="sv-SE" sz="1100" dirty="0" smtClean="0">
                <a:solidFill>
                  <a:schemeClr val="bg1"/>
                </a:solidFill>
              </a:rPr>
            </a:br>
            <a:r>
              <a:rPr lang="sv-SE" sz="1100" dirty="0" smtClean="0">
                <a:solidFill>
                  <a:schemeClr val="bg1"/>
                </a:solidFill>
              </a:rPr>
              <a:t>Konstituerade SG-möte 24 </a:t>
            </a:r>
            <a:r>
              <a:rPr lang="sv-SE" sz="1100" dirty="0" err="1" smtClean="0">
                <a:solidFill>
                  <a:schemeClr val="bg1"/>
                </a:solidFill>
              </a:rPr>
              <a:t>sept</a:t>
            </a:r>
            <a:endParaRPr lang="sv-SE" sz="1100" dirty="0">
              <a:solidFill>
                <a:schemeClr val="bg1"/>
              </a:solidFill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7786" y="1758073"/>
            <a:ext cx="1704745" cy="230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5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g Ost">
      <a:majorFont>
        <a:latin typeface="Georgi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253</TotalTime>
  <Words>143</Words>
  <Application>Microsoft Office PowerPoint</Application>
  <PresentationFormat>Bildspel på skärmen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Tahoma</vt:lpstr>
      <vt:lpstr>blank</vt:lpstr>
      <vt:lpstr>In Vitro Diagnostic Regulation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Nijm Jennifer</dc:creator>
  <cp:lastModifiedBy>Nijm Jennifer</cp:lastModifiedBy>
  <cp:revision>39</cp:revision>
  <dcterms:created xsi:type="dcterms:W3CDTF">2021-09-17T07:01:15Z</dcterms:created>
  <dcterms:modified xsi:type="dcterms:W3CDTF">2021-09-17T12:52:46Z</dcterms:modified>
</cp:coreProperties>
</file>