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media/image11.jp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7" r:id="rId3"/>
    <p:sldMasterId id="2147483679" r:id="rId4"/>
  </p:sldMasterIdLst>
  <p:notesMasterIdLst>
    <p:notesMasterId r:id="rId60"/>
  </p:notesMasterIdLst>
  <p:sldIdLst>
    <p:sldId id="277" r:id="rId5"/>
    <p:sldId id="258" r:id="rId6"/>
    <p:sldId id="288" r:id="rId7"/>
    <p:sldId id="289" r:id="rId8"/>
    <p:sldId id="290" r:id="rId9"/>
    <p:sldId id="278" r:id="rId10"/>
    <p:sldId id="291" r:id="rId11"/>
    <p:sldId id="320" r:id="rId12"/>
    <p:sldId id="279" r:id="rId13"/>
    <p:sldId id="321" r:id="rId14"/>
    <p:sldId id="336" r:id="rId15"/>
    <p:sldId id="337" r:id="rId16"/>
    <p:sldId id="338" r:id="rId17"/>
    <p:sldId id="339" r:id="rId18"/>
    <p:sldId id="340" r:id="rId19"/>
    <p:sldId id="341" r:id="rId20"/>
    <p:sldId id="342" r:id="rId21"/>
    <p:sldId id="343" r:id="rId22"/>
    <p:sldId id="344" r:id="rId23"/>
    <p:sldId id="345" r:id="rId24"/>
    <p:sldId id="335" r:id="rId25"/>
    <p:sldId id="280" r:id="rId26"/>
    <p:sldId id="330" r:id="rId27"/>
    <p:sldId id="331" r:id="rId28"/>
    <p:sldId id="332" r:id="rId29"/>
    <p:sldId id="346" r:id="rId30"/>
    <p:sldId id="347" r:id="rId31"/>
    <p:sldId id="348" r:id="rId32"/>
    <p:sldId id="349" r:id="rId33"/>
    <p:sldId id="350" r:id="rId34"/>
    <p:sldId id="351" r:id="rId35"/>
    <p:sldId id="356" r:id="rId36"/>
    <p:sldId id="357" r:id="rId37"/>
    <p:sldId id="328" r:id="rId38"/>
    <p:sldId id="329" r:id="rId39"/>
    <p:sldId id="358" r:id="rId40"/>
    <p:sldId id="359" r:id="rId41"/>
    <p:sldId id="322" r:id="rId42"/>
    <p:sldId id="281" r:id="rId43"/>
    <p:sldId id="360" r:id="rId44"/>
    <p:sldId id="282" r:id="rId45"/>
    <p:sldId id="283" r:id="rId46"/>
    <p:sldId id="284" r:id="rId47"/>
    <p:sldId id="326" r:id="rId48"/>
    <p:sldId id="327" r:id="rId49"/>
    <p:sldId id="325" r:id="rId50"/>
    <p:sldId id="286" r:id="rId51"/>
    <p:sldId id="334" r:id="rId52"/>
    <p:sldId id="287" r:id="rId53"/>
    <p:sldId id="323" r:id="rId54"/>
    <p:sldId id="295" r:id="rId55"/>
    <p:sldId id="353" r:id="rId56"/>
    <p:sldId id="354" r:id="rId57"/>
    <p:sldId id="355" r:id="rId58"/>
    <p:sldId id="268" r:id="rId59"/>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D13"/>
    <a:srgbClr val="0066B3"/>
    <a:srgbClr val="BC151C"/>
    <a:srgbClr val="EF4044"/>
    <a:srgbClr val="B1063A"/>
    <a:srgbClr val="CE114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38" autoAdjust="0"/>
    <p:restoredTop sz="71860" autoAdjust="0"/>
  </p:normalViewPr>
  <p:slideViewPr>
    <p:cSldViewPr>
      <p:cViewPr varScale="1">
        <p:scale>
          <a:sx n="66" d="100"/>
          <a:sy n="66" d="100"/>
        </p:scale>
        <p:origin x="72" y="85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9B960-5E66-4113-B8CC-17A0D5C37366}" type="datetimeFigureOut">
              <a:rPr lang="sv-SE" smtClean="0"/>
              <a:t>2021-11-29</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291F-9DCB-46ED-BF32-F247FD2AAAAB}" type="slidenum">
              <a:rPr lang="sv-SE" smtClean="0"/>
              <a:t>‹#›</a:t>
            </a:fld>
            <a:endParaRPr lang="sv-SE"/>
          </a:p>
        </p:txBody>
      </p:sp>
    </p:spTree>
    <p:extLst>
      <p:ext uri="{BB962C8B-B14F-4D97-AF65-F5344CB8AC3E}">
        <p14:creationId xmlns:p14="http://schemas.microsoft.com/office/powerpoint/2010/main" val="312773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2</a:t>
            </a:fld>
            <a:endParaRPr lang="sv-SE"/>
          </a:p>
        </p:txBody>
      </p:sp>
    </p:spTree>
    <p:extLst>
      <p:ext uri="{BB962C8B-B14F-4D97-AF65-F5344CB8AC3E}">
        <p14:creationId xmlns:p14="http://schemas.microsoft.com/office/powerpoint/2010/main" val="4021919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sv-SE"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738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sv-SE"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4411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34</a:t>
            </a:fld>
            <a:endParaRPr lang="sv-SE"/>
          </a:p>
        </p:txBody>
      </p:sp>
    </p:spTree>
    <p:extLst>
      <p:ext uri="{BB962C8B-B14F-4D97-AF65-F5344CB8AC3E}">
        <p14:creationId xmlns:p14="http://schemas.microsoft.com/office/powerpoint/2010/main" val="2970212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36</a:t>
            </a:fld>
            <a:endParaRPr lang="sv-SE"/>
          </a:p>
        </p:txBody>
      </p:sp>
    </p:spTree>
    <p:extLst>
      <p:ext uri="{BB962C8B-B14F-4D97-AF65-F5344CB8AC3E}">
        <p14:creationId xmlns:p14="http://schemas.microsoft.com/office/powerpoint/2010/main" val="1719823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38</a:t>
            </a:fld>
            <a:endParaRPr lang="sv-SE"/>
          </a:p>
        </p:txBody>
      </p:sp>
    </p:spTree>
    <p:extLst>
      <p:ext uri="{BB962C8B-B14F-4D97-AF65-F5344CB8AC3E}">
        <p14:creationId xmlns:p14="http://schemas.microsoft.com/office/powerpoint/2010/main" val="2648967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45</a:t>
            </a:fld>
            <a:endParaRPr lang="sv-SE"/>
          </a:p>
        </p:txBody>
      </p:sp>
    </p:spTree>
    <p:extLst>
      <p:ext uri="{BB962C8B-B14F-4D97-AF65-F5344CB8AC3E}">
        <p14:creationId xmlns:p14="http://schemas.microsoft.com/office/powerpoint/2010/main" val="1935748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48</a:t>
            </a:fld>
            <a:endParaRPr lang="sv-SE"/>
          </a:p>
        </p:txBody>
      </p:sp>
    </p:spTree>
    <p:extLst>
      <p:ext uri="{BB962C8B-B14F-4D97-AF65-F5344CB8AC3E}">
        <p14:creationId xmlns:p14="http://schemas.microsoft.com/office/powerpoint/2010/main" val="2796590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128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85800"/>
            <a:ext cx="6096000" cy="34290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55</a:t>
            </a:fld>
            <a:endParaRPr lang="sv-SE"/>
          </a:p>
        </p:txBody>
      </p:sp>
    </p:spTree>
    <p:extLst>
      <p:ext uri="{BB962C8B-B14F-4D97-AF65-F5344CB8AC3E}">
        <p14:creationId xmlns:p14="http://schemas.microsoft.com/office/powerpoint/2010/main" val="405701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8</a:t>
            </a:fld>
            <a:endParaRPr lang="sv-SE"/>
          </a:p>
        </p:txBody>
      </p:sp>
    </p:spTree>
    <p:extLst>
      <p:ext uri="{BB962C8B-B14F-4D97-AF65-F5344CB8AC3E}">
        <p14:creationId xmlns:p14="http://schemas.microsoft.com/office/powerpoint/2010/main" val="605525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10</a:t>
            </a:fld>
            <a:endParaRPr lang="sv-SE"/>
          </a:p>
        </p:txBody>
      </p:sp>
    </p:spTree>
    <p:extLst>
      <p:ext uri="{BB962C8B-B14F-4D97-AF65-F5344CB8AC3E}">
        <p14:creationId xmlns:p14="http://schemas.microsoft.com/office/powerpoint/2010/main" val="408990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F8BFE-257E-464E-937A-15307D7784E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3983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21</a:t>
            </a:fld>
            <a:endParaRPr lang="sv-SE"/>
          </a:p>
        </p:txBody>
      </p:sp>
    </p:spTree>
    <p:extLst>
      <p:ext uri="{BB962C8B-B14F-4D97-AF65-F5344CB8AC3E}">
        <p14:creationId xmlns:p14="http://schemas.microsoft.com/office/powerpoint/2010/main" val="705973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22</a:t>
            </a:fld>
            <a:endParaRPr lang="sv-SE"/>
          </a:p>
        </p:txBody>
      </p:sp>
    </p:spTree>
    <p:extLst>
      <p:ext uri="{BB962C8B-B14F-4D97-AF65-F5344CB8AC3E}">
        <p14:creationId xmlns:p14="http://schemas.microsoft.com/office/powerpoint/2010/main" val="2890245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sv-SE"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908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sv-SE"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5735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sv-SE"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725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5800" y="1597820"/>
            <a:ext cx="7772400" cy="1102519"/>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11583263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64540" y="1484757"/>
            <a:ext cx="7614919" cy="57403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004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38237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04846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8119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4854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841772"/>
            <a:ext cx="6858000" cy="17907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2921390D-3B1E-40D7-ADC8-0BC2F1DF920D}" type="datetimeFigureOut">
              <a:rPr lang="sv-SE" smtClean="0"/>
              <a:t>2021-11-29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364431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921390D-3B1E-40D7-ADC8-0BC2F1DF920D}" type="datetimeFigureOut">
              <a:rPr lang="sv-SE" smtClean="0"/>
              <a:t>2021-11-29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4209239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282304"/>
            <a:ext cx="7886700" cy="2139553"/>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2921390D-3B1E-40D7-ADC8-0BC2F1DF920D}" type="datetimeFigureOut">
              <a:rPr lang="sv-SE" smtClean="0"/>
              <a:t>2021-11-29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301449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369219"/>
            <a:ext cx="3886200" cy="3263504"/>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369219"/>
            <a:ext cx="3886200" cy="3263504"/>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921390D-3B1E-40D7-ADC8-0BC2F1DF920D}" type="datetimeFigureOut">
              <a:rPr lang="sv-SE" smtClean="0"/>
              <a:t>2021-11-29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2951671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273844"/>
            <a:ext cx="7886700" cy="994172"/>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Redigera format för bakgrundstext</a:t>
            </a:r>
          </a:p>
        </p:txBody>
      </p:sp>
      <p:sp>
        <p:nvSpPr>
          <p:cNvPr id="4" name="Platshållare för innehåll 3"/>
          <p:cNvSpPr>
            <a:spLocks noGrp="1"/>
          </p:cNvSpPr>
          <p:nvPr>
            <p:ph sz="half" idx="2"/>
          </p:nvPr>
        </p:nvSpPr>
        <p:spPr>
          <a:xfrm>
            <a:off x="629842" y="1878806"/>
            <a:ext cx="3868340" cy="2763441"/>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Redigera format för bakgrundstext</a:t>
            </a:r>
          </a:p>
        </p:txBody>
      </p:sp>
      <p:sp>
        <p:nvSpPr>
          <p:cNvPr id="6" name="Platshållare för innehåll 5"/>
          <p:cNvSpPr>
            <a:spLocks noGrp="1"/>
          </p:cNvSpPr>
          <p:nvPr>
            <p:ph sz="quarter" idx="4"/>
          </p:nvPr>
        </p:nvSpPr>
        <p:spPr>
          <a:xfrm>
            <a:off x="4629150" y="1878806"/>
            <a:ext cx="3887391" cy="2763441"/>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921390D-3B1E-40D7-ADC8-0BC2F1DF920D}" type="datetimeFigureOut">
              <a:rPr lang="sv-SE" smtClean="0"/>
              <a:t>2021-11-29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412768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9144000" cy="51435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685800" y="1597820"/>
            <a:ext cx="7772400" cy="1102519"/>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38188859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921390D-3B1E-40D7-ADC8-0BC2F1DF920D}" type="datetimeFigureOut">
              <a:rPr lang="sv-SE" smtClean="0"/>
              <a:t>2021-11-29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3369106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921390D-3B1E-40D7-ADC8-0BC2F1DF920D}" type="datetimeFigureOut">
              <a:rPr lang="sv-SE" smtClean="0"/>
              <a:t>2021-11-29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1395020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921390D-3B1E-40D7-ADC8-0BC2F1DF920D}" type="datetimeFigureOut">
              <a:rPr lang="sv-SE" smtClean="0"/>
              <a:t>2021-11-29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2306073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921390D-3B1E-40D7-ADC8-0BC2F1DF920D}" type="datetimeFigureOut">
              <a:rPr lang="sv-SE" smtClean="0"/>
              <a:t>2021-11-29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13720638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921390D-3B1E-40D7-ADC8-0BC2F1DF920D}" type="datetimeFigureOut">
              <a:rPr lang="sv-SE" smtClean="0"/>
              <a:t>2021-11-29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1943620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273844"/>
            <a:ext cx="1971675" cy="4358879"/>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273844"/>
            <a:ext cx="5800725" cy="4358879"/>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921390D-3B1E-40D7-ADC8-0BC2F1DF920D}" type="datetimeFigureOut">
              <a:rPr lang="sv-SE" smtClean="0"/>
              <a:t>2021-11-29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1E5311-82BB-4EBA-91FE-56F4816D9F52}" type="slidenum">
              <a:rPr lang="sv-SE" smtClean="0"/>
              <a:t>‹#›</a:t>
            </a:fld>
            <a:endParaRPr lang="sv-SE"/>
          </a:p>
        </p:txBody>
      </p:sp>
    </p:spTree>
    <p:extLst>
      <p:ext uri="{BB962C8B-B14F-4D97-AF65-F5344CB8AC3E}">
        <p14:creationId xmlns:p14="http://schemas.microsoft.com/office/powerpoint/2010/main" val="84649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5800" y="1597820"/>
            <a:ext cx="7772400" cy="1102519"/>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34583903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9144000" cy="51435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685800" y="1597820"/>
            <a:ext cx="7772400" cy="1102519"/>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18715973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237219107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18983765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94128012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2574"/>
            <a:ext cx="9144000" cy="51435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193301101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457200" y="1707655"/>
            <a:ext cx="8229600" cy="2808311"/>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307006120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4648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Tree>
    <p:extLst>
      <p:ext uri="{BB962C8B-B14F-4D97-AF65-F5344CB8AC3E}">
        <p14:creationId xmlns:p14="http://schemas.microsoft.com/office/powerpoint/2010/main" val="222872899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7544" y="771550"/>
            <a:ext cx="4032448" cy="85725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4648200" y="411511"/>
            <a:ext cx="4038600" cy="40324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Tree>
    <p:extLst>
      <p:ext uri="{BB962C8B-B14F-4D97-AF65-F5344CB8AC3E}">
        <p14:creationId xmlns:p14="http://schemas.microsoft.com/office/powerpoint/2010/main" val="34656629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27065045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2574"/>
            <a:ext cx="9144000" cy="51435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40783700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457200" y="1707655"/>
            <a:ext cx="8229600" cy="2808311"/>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206373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4648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Tree>
    <p:extLst>
      <p:ext uri="{BB962C8B-B14F-4D97-AF65-F5344CB8AC3E}">
        <p14:creationId xmlns:p14="http://schemas.microsoft.com/office/powerpoint/2010/main" val="1580025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7544" y="771550"/>
            <a:ext cx="4032448" cy="85725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4648200" y="411511"/>
            <a:ext cx="4038600" cy="40324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Tree>
    <p:extLst>
      <p:ext uri="{BB962C8B-B14F-4D97-AF65-F5344CB8AC3E}">
        <p14:creationId xmlns:p14="http://schemas.microsoft.com/office/powerpoint/2010/main" val="12167744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Vit bakgrund - Rött Tema">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13747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slideLayout" Target="../slideLayouts/slideLayout12.xml"/><Relationship Id="rId7" Type="http://schemas.openxmlformats.org/officeDocument/2006/relationships/image" Target="../media/image4.jp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2.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3.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image" Target="../media/image7.jpeg"/><Relationship Id="rId5" Type="http://schemas.openxmlformats.org/officeDocument/2006/relationships/slideLayout" Target="../slideLayouts/slideLayout30.xml"/><Relationship Id="rId10" Type="http://schemas.openxmlformats.org/officeDocument/2006/relationships/image" Target="../media/image1.jpeg"/><Relationship Id="rId4" Type="http://schemas.openxmlformats.org/officeDocument/2006/relationships/slideLayout" Target="../slideLayouts/slideLayout29.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67544" y="771550"/>
            <a:ext cx="8229600" cy="85725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457200" y="1707655"/>
            <a:ext cx="8229600" cy="280831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5436096" y="4701841"/>
            <a:ext cx="1032452" cy="28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660232" y="4629825"/>
            <a:ext cx="7768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12764" y="4701841"/>
            <a:ext cx="1135700"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9" name="Rectangle 5"/>
          <p:cNvSpPr>
            <a:spLocks noChangeArrowheads="1"/>
          </p:cNvSpPr>
          <p:nvPr userDrawn="1"/>
        </p:nvSpPr>
        <p:spPr bwMode="auto">
          <a:xfrm>
            <a:off x="-180975" y="962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180975"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436921" y="4773801"/>
            <a:ext cx="1758815" cy="246221"/>
          </a:xfrm>
          <a:prstGeom prst="rect">
            <a:avLst/>
          </a:prstGeom>
        </p:spPr>
        <p:txBody>
          <a:bodyPr wrap="none">
            <a:spAutoFit/>
          </a:bodyPr>
          <a:lstStyle/>
          <a:p>
            <a:pPr algn="r"/>
            <a:r>
              <a:rPr lang="sv-SE" sz="1000" dirty="0" smtClean="0">
                <a:solidFill>
                  <a:schemeClr val="tx1"/>
                </a:solidFill>
                <a:latin typeface="+mj-lt"/>
              </a:rPr>
              <a:t>Sydöstra sjukvårdsregionen</a:t>
            </a:r>
            <a:endParaRPr lang="sv-SE" sz="1100" dirty="0">
              <a:solidFill>
                <a:schemeClr val="tx1"/>
              </a:solidFill>
              <a:latin typeface="+mj-lt"/>
            </a:endParaRPr>
          </a:p>
        </p:txBody>
      </p:sp>
    </p:spTree>
    <p:extLst>
      <p:ext uri="{BB962C8B-B14F-4D97-AF65-F5344CB8AC3E}">
        <p14:creationId xmlns:p14="http://schemas.microsoft.com/office/powerpoint/2010/main" val="45550848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5" r:id="rId5"/>
    <p:sldLayoutId id="2147483650" r:id="rId6"/>
    <p:sldLayoutId id="2147483652" r:id="rId7"/>
    <p:sldLayoutId id="2147483659" r:id="rId8"/>
    <p:sldLayoutId id="2147483660" r:id="rId9"/>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ct val="20000"/>
        </a:spcBef>
        <a:spcAft>
          <a:spcPts val="0"/>
        </a:spcAft>
        <a:buClrTx/>
        <a:buSzTx/>
        <a:buFontTx/>
        <a:buNone/>
        <a:tabLst/>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5436108" y="4701540"/>
            <a:ext cx="1031748" cy="288036"/>
          </a:xfrm>
          <a:prstGeom prst="rect">
            <a:avLst/>
          </a:prstGeom>
        </p:spPr>
      </p:pic>
      <p:pic>
        <p:nvPicPr>
          <p:cNvPr id="17" name="bg object 17"/>
          <p:cNvPicPr/>
          <p:nvPr/>
        </p:nvPicPr>
        <p:blipFill>
          <a:blip r:embed="rId8" cstate="print"/>
          <a:stretch>
            <a:fillRect/>
          </a:stretch>
        </p:blipFill>
        <p:spPr>
          <a:xfrm>
            <a:off x="6659880" y="4629911"/>
            <a:ext cx="777240" cy="359664"/>
          </a:xfrm>
          <a:prstGeom prst="rect">
            <a:avLst/>
          </a:prstGeom>
        </p:spPr>
      </p:pic>
      <p:pic>
        <p:nvPicPr>
          <p:cNvPr id="18" name="bg object 18"/>
          <p:cNvPicPr/>
          <p:nvPr/>
        </p:nvPicPr>
        <p:blipFill>
          <a:blip r:embed="rId9" cstate="print"/>
          <a:stretch>
            <a:fillRect/>
          </a:stretch>
        </p:blipFill>
        <p:spPr>
          <a:xfrm>
            <a:off x="7612380" y="4701540"/>
            <a:ext cx="1135379" cy="288036"/>
          </a:xfrm>
          <a:prstGeom prst="rect">
            <a:avLst/>
          </a:prstGeom>
        </p:spPr>
      </p:pic>
      <p:sp>
        <p:nvSpPr>
          <p:cNvPr id="2" name="Holder 2"/>
          <p:cNvSpPr>
            <a:spLocks noGrp="1"/>
          </p:cNvSpPr>
          <p:nvPr>
            <p:ph type="title"/>
          </p:nvPr>
        </p:nvSpPr>
        <p:spPr>
          <a:xfrm>
            <a:off x="457200" y="205740"/>
            <a:ext cx="8229600" cy="8229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183005"/>
            <a:ext cx="822960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11/29/2021</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335654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921390D-3B1E-40D7-ADC8-0BC2F1DF920D}" type="datetimeFigureOut">
              <a:rPr lang="sv-SE" smtClean="0"/>
              <a:t>2021-11-29</a:t>
            </a:fld>
            <a:endParaRPr lang="sv-SE"/>
          </a:p>
        </p:txBody>
      </p:sp>
      <p:sp>
        <p:nvSpPr>
          <p:cNvPr id="5" name="Platshållare för sidfot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31E5311-82BB-4EBA-91FE-56F4816D9F52}" type="slidenum">
              <a:rPr lang="sv-SE" smtClean="0"/>
              <a:t>‹#›</a:t>
            </a:fld>
            <a:endParaRPr lang="sv-SE"/>
          </a:p>
        </p:txBody>
      </p:sp>
    </p:spTree>
    <p:extLst>
      <p:ext uri="{BB962C8B-B14F-4D97-AF65-F5344CB8AC3E}">
        <p14:creationId xmlns:p14="http://schemas.microsoft.com/office/powerpoint/2010/main" val="21772151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67544" y="771550"/>
            <a:ext cx="8229600" cy="85725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457200" y="1707655"/>
            <a:ext cx="8229600" cy="280831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5436096" y="4701841"/>
            <a:ext cx="1032452" cy="28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660232" y="4629825"/>
            <a:ext cx="7768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612764" y="4701841"/>
            <a:ext cx="1135700"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dirty="0"/>
          </a:p>
        </p:txBody>
      </p:sp>
      <p:sp>
        <p:nvSpPr>
          <p:cNvPr id="9" name="Rectangle 5"/>
          <p:cNvSpPr>
            <a:spLocks noChangeArrowheads="1"/>
          </p:cNvSpPr>
          <p:nvPr userDrawn="1"/>
        </p:nvSpPr>
        <p:spPr bwMode="auto">
          <a:xfrm>
            <a:off x="-180975" y="962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180975"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436921" y="4773801"/>
            <a:ext cx="1758815" cy="246221"/>
          </a:xfrm>
          <a:prstGeom prst="rect">
            <a:avLst/>
          </a:prstGeom>
        </p:spPr>
        <p:txBody>
          <a:bodyPr wrap="none">
            <a:spAutoFit/>
          </a:bodyPr>
          <a:lstStyle/>
          <a:p>
            <a:pPr algn="r"/>
            <a:r>
              <a:rPr lang="sv-SE" sz="1000" dirty="0" smtClean="0">
                <a:solidFill>
                  <a:schemeClr val="tx1"/>
                </a:solidFill>
                <a:latin typeface="+mj-lt"/>
              </a:rPr>
              <a:t>Sydöstra sjukvårdsregionen</a:t>
            </a:r>
            <a:endParaRPr lang="sv-SE" sz="1100" dirty="0">
              <a:solidFill>
                <a:schemeClr val="tx1"/>
              </a:solidFill>
              <a:latin typeface="+mj-lt"/>
            </a:endParaRPr>
          </a:p>
        </p:txBody>
      </p:sp>
    </p:spTree>
    <p:extLst>
      <p:ext uri="{BB962C8B-B14F-4D97-AF65-F5344CB8AC3E}">
        <p14:creationId xmlns:p14="http://schemas.microsoft.com/office/powerpoint/2010/main" val="291468771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ct val="20000"/>
        </a:spcBef>
        <a:spcAft>
          <a:spcPts val="0"/>
        </a:spcAft>
        <a:buClrTx/>
        <a:buSzTx/>
        <a:buFontTx/>
        <a:buNone/>
        <a:tabLst/>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Layout" Target="../slideLayouts/slideLayout14.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25.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16.png"/><Relationship Id="rId7" Type="http://schemas.openxmlformats.org/officeDocument/2006/relationships/image" Target="../media/image27.png"/><Relationship Id="rId2" Type="http://schemas.openxmlformats.org/officeDocument/2006/relationships/image" Target="../media/image23.png"/><Relationship Id="rId1" Type="http://schemas.openxmlformats.org/officeDocument/2006/relationships/slideLayout" Target="../slideLayouts/slideLayout14.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8.xml"/><Relationship Id="rId1" Type="http://schemas.openxmlformats.org/officeDocument/2006/relationships/slideLayout" Target="../slideLayouts/slideLayout31.xml"/><Relationship Id="rId4" Type="http://schemas.openxmlformats.org/officeDocument/2006/relationships/image" Target="../media/image33.png"/></Relationships>
</file>

<file path=ppt/slides/_rels/slide2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socialstyrelsen.se/regler-och-riktlinjer/nationell-hogspecialiserad-vard/"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2" Type="http://schemas.openxmlformats.org/officeDocument/2006/relationships/hyperlink" Target="https://www.socialstyrelsen.se/regler-och-riktlinjer/nationella-riktlinjer/"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s://www.socialstyrelsen.se/regler-och-riktlinjer/nationella-kunskapsstod/"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s://www.socialstyrelsen.se/regler-och-riktlinjer/nationella-screeningprogram/" TargetMode="Externa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s://kunskapsstyrningvard.se/kunskapsstyrningvard/kunskapsstod/remisservardforloppvardprogramochriktlinjer.44270.html" TargetMode="Externa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hyperlink" Target="https://cancercentrum.se/samverkan/vara-uppdrag/kunskapsstyrning/vardforlopp/andringar/"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hyperlink" Target="https://sydostrasjukvardsregionen.se/regionsjukvardsledningen/processtod-och-mallar/medel-for-utvecklingssatsningar/"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socialstyrelsen.se/regler-och-riktlinjer/nationell-hogspecialiserad-vard/" TargetMode="External"/><Relationship Id="rId2" Type="http://schemas.openxmlformats.org/officeDocument/2006/relationships/hyperlink" Target="https://sydostrasjukvardsregionen.se/wp-content/uploads/2021/09/RSL_20210907_punkt_4a_uppdragsbeskrivning_rpo.pdf" TargetMode="External"/><Relationship Id="rId1" Type="http://schemas.openxmlformats.org/officeDocument/2006/relationships/slideLayout" Target="../slideLayouts/slideLayout7.xml"/><Relationship Id="rId4" Type="http://schemas.openxmlformats.org/officeDocument/2006/relationships/hyperlink" Target="https://sydostrasjukvardsregionen.se/wp-content/uploads/2021/06/oversikt_samordnade_remissvar.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normAutofit fontScale="90000"/>
          </a:bodyPr>
          <a:lstStyle/>
          <a:p>
            <a:pPr algn="ctr"/>
            <a:r>
              <a:rPr lang="sv-SE" dirty="0" smtClean="0"/>
              <a:t>Kunskapsråd kirurgi och cancer</a:t>
            </a:r>
            <a:br>
              <a:rPr lang="sv-SE" dirty="0" smtClean="0"/>
            </a:br>
            <a:r>
              <a:rPr lang="sv-SE" dirty="0" smtClean="0"/>
              <a:t>2021-11-16 </a:t>
            </a:r>
            <a:endParaRPr lang="sv-SE" dirty="0"/>
          </a:p>
        </p:txBody>
      </p:sp>
      <p:pic>
        <p:nvPicPr>
          <p:cNvPr id="3" name="Bildobjekt 2" descr="Skärmurklip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9081" y="2211710"/>
            <a:ext cx="1924319" cy="2257740"/>
          </a:xfrm>
          <a:prstGeom prst="rect">
            <a:avLst/>
          </a:prstGeom>
        </p:spPr>
      </p:pic>
    </p:spTree>
    <p:extLst>
      <p:ext uri="{BB962C8B-B14F-4D97-AF65-F5344CB8AC3E}">
        <p14:creationId xmlns:p14="http://schemas.microsoft.com/office/powerpoint/2010/main" val="2208123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sz="3600" dirty="0"/>
              <a:t>Dagordning </a:t>
            </a:r>
            <a:r>
              <a:rPr lang="sv-SE" sz="3600" dirty="0" smtClean="0"/>
              <a:t>16/11 2021 kl. </a:t>
            </a:r>
            <a:r>
              <a:rPr lang="sv-SE" sz="3600" dirty="0"/>
              <a:t>13-16</a:t>
            </a:r>
            <a:endParaRPr lang="sv-SE" sz="3600" dirty="0">
              <a:latin typeface="+mj-lt"/>
            </a:endParaRPr>
          </a:p>
        </p:txBody>
      </p:sp>
      <p:sp>
        <p:nvSpPr>
          <p:cNvPr id="3" name="Platshållare för innehåll 2"/>
          <p:cNvSpPr>
            <a:spLocks noGrp="1"/>
          </p:cNvSpPr>
          <p:nvPr>
            <p:ph idx="1"/>
          </p:nvPr>
        </p:nvSpPr>
        <p:spPr>
          <a:xfrm>
            <a:off x="251520" y="843558"/>
            <a:ext cx="8784976" cy="4083918"/>
          </a:xfrm>
        </p:spPr>
        <p:txBody>
          <a:bodyPr>
            <a:noAutofit/>
          </a:bodyPr>
          <a:lstStyle/>
          <a:p>
            <a:pPr>
              <a:tabLst>
                <a:tab pos="633413" algn="l"/>
              </a:tabLst>
            </a:pPr>
            <a:r>
              <a:rPr lang="sv-SE" sz="1550" dirty="0">
                <a:solidFill>
                  <a:schemeClr val="accent6"/>
                </a:solidFill>
              </a:rPr>
              <a:t>13.00 	Inledning </a:t>
            </a:r>
          </a:p>
          <a:p>
            <a:pPr>
              <a:tabLst>
                <a:tab pos="633413" algn="l"/>
              </a:tabLst>
            </a:pPr>
            <a:r>
              <a:rPr lang="sv-SE" sz="1550" dirty="0">
                <a:solidFill>
                  <a:schemeClr val="accent6"/>
                </a:solidFill>
              </a:rPr>
              <a:t>13.05 	Föregående anteckningar </a:t>
            </a:r>
          </a:p>
          <a:p>
            <a:pPr>
              <a:tabLst>
                <a:tab pos="633413" algn="l"/>
              </a:tabLst>
            </a:pPr>
            <a:r>
              <a:rPr lang="sv-SE" sz="1550" dirty="0"/>
              <a:t>13.15	Genomlysning av genomförd sjukvårdsregional </a:t>
            </a:r>
            <a:r>
              <a:rPr lang="sv-SE" sz="1550" dirty="0" smtClean="0"/>
              <a:t>nivåstrukturering, </a:t>
            </a:r>
            <a:r>
              <a:rPr lang="sv-SE" sz="1550" i="1" dirty="0" smtClean="0"/>
              <a:t>Karsten </a:t>
            </a:r>
            <a:r>
              <a:rPr lang="sv-SE" sz="1550" i="1" dirty="0" err="1"/>
              <a:t>Offenbartl</a:t>
            </a:r>
            <a:r>
              <a:rPr lang="sv-SE" sz="1550" i="1" dirty="0"/>
              <a:t> </a:t>
            </a:r>
          </a:p>
          <a:p>
            <a:pPr>
              <a:tabLst>
                <a:tab pos="633413" algn="l"/>
              </a:tabLst>
            </a:pPr>
            <a:r>
              <a:rPr lang="sv-SE" sz="1550" dirty="0"/>
              <a:t>13.35	Rapportering RPO handlingsplaner 2022 och status 2021 </a:t>
            </a:r>
            <a:r>
              <a:rPr lang="sv-SE" sz="1550" i="1" dirty="0"/>
              <a:t>RPO ordf</a:t>
            </a:r>
            <a:r>
              <a:rPr lang="sv-SE" sz="1550" dirty="0"/>
              <a:t>.</a:t>
            </a:r>
          </a:p>
          <a:p>
            <a:pPr>
              <a:tabLst>
                <a:tab pos="633413" algn="l"/>
              </a:tabLst>
            </a:pPr>
            <a:r>
              <a:rPr lang="sv-SE" sz="1550" dirty="0"/>
              <a:t>14.45	Paus</a:t>
            </a:r>
          </a:p>
          <a:p>
            <a:pPr>
              <a:tabLst>
                <a:tab pos="633413" algn="l"/>
              </a:tabLst>
            </a:pPr>
            <a:r>
              <a:rPr lang="sv-SE" sz="1550" dirty="0"/>
              <a:t>15.00	Nationell nivåstrukturering </a:t>
            </a:r>
          </a:p>
          <a:p>
            <a:pPr>
              <a:tabLst>
                <a:tab pos="633413" algn="l"/>
              </a:tabLst>
            </a:pPr>
            <a:r>
              <a:rPr lang="sv-SE" sz="1550" dirty="0"/>
              <a:t>15.10	Aktuella remisser </a:t>
            </a:r>
          </a:p>
          <a:p>
            <a:pPr>
              <a:tabLst>
                <a:tab pos="633413" algn="l"/>
              </a:tabLst>
            </a:pPr>
            <a:r>
              <a:rPr lang="sv-SE" sz="1550" dirty="0"/>
              <a:t>15.20	Operationsresurser SÖSR, </a:t>
            </a:r>
            <a:r>
              <a:rPr lang="sv-SE" sz="1550" i="1" dirty="0"/>
              <a:t>Jessica Frisk </a:t>
            </a:r>
          </a:p>
          <a:p>
            <a:pPr>
              <a:tabLst>
                <a:tab pos="633413" algn="l"/>
              </a:tabLst>
            </a:pPr>
            <a:r>
              <a:rPr lang="sv-SE" sz="1550" dirty="0"/>
              <a:t>15.40	Områden som behöver lyftas till RSL, </a:t>
            </a:r>
            <a:r>
              <a:rPr lang="sv-SE" sz="1550" i="1" dirty="0"/>
              <a:t>alla</a:t>
            </a:r>
          </a:p>
          <a:p>
            <a:pPr>
              <a:tabLst>
                <a:tab pos="633413" algn="l"/>
              </a:tabLst>
            </a:pPr>
            <a:r>
              <a:rPr lang="sv-SE" sz="1550" dirty="0"/>
              <a:t>15.45	Mötestider 2022</a:t>
            </a:r>
          </a:p>
          <a:p>
            <a:pPr>
              <a:tabLst>
                <a:tab pos="633413" algn="l"/>
              </a:tabLst>
            </a:pPr>
            <a:r>
              <a:rPr lang="sv-SE" sz="1550" dirty="0"/>
              <a:t>15.50	Övriga frågor </a:t>
            </a:r>
          </a:p>
          <a:p>
            <a:pPr>
              <a:tabLst>
                <a:tab pos="633413" algn="l"/>
              </a:tabLst>
            </a:pPr>
            <a:r>
              <a:rPr lang="sv-SE" sz="1550" dirty="0"/>
              <a:t>16.00	Avslutning </a:t>
            </a:r>
          </a:p>
          <a:p>
            <a:pPr marL="0" indent="0">
              <a:buNone/>
            </a:pPr>
            <a:endParaRPr lang="sv-SE" sz="1550" dirty="0"/>
          </a:p>
        </p:txBody>
      </p:sp>
    </p:spTree>
    <p:extLst>
      <p:ext uri="{BB962C8B-B14F-4D97-AF65-F5344CB8AC3E}">
        <p14:creationId xmlns:p14="http://schemas.microsoft.com/office/powerpoint/2010/main" val="2519971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Effekter av nivåstruktureringen på länskirurgin i SÖ regionen</a:t>
            </a:r>
            <a:endParaRPr lang="sv-SE" dirty="0"/>
          </a:p>
        </p:txBody>
      </p:sp>
      <p:sp>
        <p:nvSpPr>
          <p:cNvPr id="3" name="Underrubrik 2"/>
          <p:cNvSpPr>
            <a:spLocks noGrp="1"/>
          </p:cNvSpPr>
          <p:nvPr>
            <p:ph type="subTitle" idx="1"/>
          </p:nvPr>
        </p:nvSpPr>
        <p:spPr>
          <a:xfrm>
            <a:off x="1143000" y="2884715"/>
            <a:ext cx="6858000" cy="1752600"/>
          </a:xfrm>
        </p:spPr>
        <p:txBody>
          <a:bodyPr>
            <a:normAutofit fontScale="85000" lnSpcReduction="20000"/>
          </a:bodyPr>
          <a:lstStyle/>
          <a:p>
            <a:r>
              <a:rPr lang="sv-SE" sz="2700" dirty="0">
                <a:solidFill>
                  <a:schemeClr val="tx1">
                    <a:lumMod val="95000"/>
                    <a:lumOff val="5000"/>
                  </a:schemeClr>
                </a:solidFill>
              </a:rPr>
              <a:t>Oron har varit att nivåstruktureringen skulle leda till kompetensförluster och rekryteringsproblematik i länssjukvården </a:t>
            </a:r>
          </a:p>
          <a:p>
            <a:r>
              <a:rPr lang="sv-SE" sz="2700" dirty="0">
                <a:solidFill>
                  <a:schemeClr val="tx1">
                    <a:lumMod val="95000"/>
                    <a:lumOff val="5000"/>
                  </a:schemeClr>
                </a:solidFill>
              </a:rPr>
              <a:t>-och därmed en fara främst för att kunna lösa akutuppdraget och volymsuppdragen för de kirurgiska specialiteterna i länssjukvården</a:t>
            </a:r>
          </a:p>
        </p:txBody>
      </p:sp>
    </p:spTree>
    <p:extLst>
      <p:ext uri="{BB962C8B-B14F-4D97-AF65-F5344CB8AC3E}">
        <p14:creationId xmlns:p14="http://schemas.microsoft.com/office/powerpoint/2010/main" val="2075779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Sammanfattande synpunkter</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dirty="0"/>
              <a:t>Den genomförda konsekvensanalysen av nivåstruktureringens effekter på den ”kirurgiska och urologiska akutsjukvården” vid Sydöstra sjukvårdsregionens tre regioners sju akutsjukhus pekar på en </a:t>
            </a:r>
            <a:r>
              <a:rPr lang="sv-SE" dirty="0">
                <a:solidFill>
                  <a:srgbClr val="FF0000"/>
                </a:solidFill>
              </a:rPr>
              <a:t>god och säker funktion i samverkan mellan läns- och länsdelssjukhus i de tre regionerna och Universitetssjukhuset i Linköping, US. </a:t>
            </a:r>
            <a:endParaRPr lang="sv-SE" dirty="0" smtClean="0">
              <a:solidFill>
                <a:srgbClr val="FF0000"/>
              </a:solidFill>
            </a:endParaRPr>
          </a:p>
          <a:p>
            <a:pPr marL="0" indent="0">
              <a:buNone/>
            </a:pPr>
            <a:r>
              <a:rPr lang="sv-SE" dirty="0" smtClean="0">
                <a:solidFill>
                  <a:srgbClr val="FF0000"/>
                </a:solidFill>
              </a:rPr>
              <a:t>Man </a:t>
            </a:r>
            <a:r>
              <a:rPr lang="sv-SE" dirty="0">
                <a:solidFill>
                  <a:srgbClr val="FF0000"/>
                </a:solidFill>
              </a:rPr>
              <a:t>kan inte bedöma de enskilda enheterna var för </a:t>
            </a:r>
            <a:r>
              <a:rPr lang="sv-SE" dirty="0" smtClean="0">
                <a:solidFill>
                  <a:srgbClr val="FF0000"/>
                </a:solidFill>
              </a:rPr>
              <a:t>sig- utan </a:t>
            </a:r>
            <a:r>
              <a:rPr lang="sv-SE" dirty="0">
                <a:solidFill>
                  <a:srgbClr val="FF0000"/>
                </a:solidFill>
              </a:rPr>
              <a:t>hela systemet måste bedömas utifrån att man bedriver gemensamma processer inom handläggningen av trauma, akutkirurgi och de olika stegen i den högspecialiserade cancersjukvården</a:t>
            </a:r>
            <a:r>
              <a:rPr lang="sv-SE" dirty="0" smtClean="0"/>
              <a:t>.</a:t>
            </a:r>
          </a:p>
          <a:p>
            <a:pPr marL="0" indent="0">
              <a:buNone/>
            </a:pPr>
            <a:r>
              <a:rPr lang="sv-SE" dirty="0" smtClean="0"/>
              <a:t>I </a:t>
            </a:r>
            <a:r>
              <a:rPr lang="sv-SE" dirty="0"/>
              <a:t>rapporten presenteras författarens kriterier för vad ett akutsjukhus i SÖ sjukvårdsregionen innebär i denna analys. </a:t>
            </a:r>
          </a:p>
          <a:p>
            <a:endParaRPr lang="sv-SE" dirty="0"/>
          </a:p>
        </p:txBody>
      </p:sp>
    </p:spTree>
    <p:extLst>
      <p:ext uri="{BB962C8B-B14F-4D97-AF65-F5344CB8AC3E}">
        <p14:creationId xmlns:p14="http://schemas.microsoft.com/office/powerpoint/2010/main" val="2624030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1099458"/>
            <a:ext cx="7886700" cy="2852057"/>
          </a:xfrm>
        </p:spPr>
        <p:txBody>
          <a:bodyPr>
            <a:normAutofit fontScale="90000"/>
          </a:bodyPr>
          <a:lstStyle/>
          <a:p>
            <a:r>
              <a:rPr lang="sv-SE" dirty="0" smtClean="0"/>
              <a:t>De 7 akutsjukhusen i SÖ regionen utgör alla noder i ett tilltagande integrerat sjukvårdssystem, där alla i olika grad är beroende av varandra</a:t>
            </a:r>
            <a:br>
              <a:rPr lang="sv-SE" dirty="0" smtClean="0"/>
            </a:br>
            <a:r>
              <a:rPr lang="sv-SE" dirty="0" smtClean="0"/>
              <a:t>Detta faktum ger SÖ regionen möjligheter att utveckla samverkan i såväl akutsjukvård som planerad operationssjukvård över storregionen för att ta sig an och stärka förmågorna att lösa såväl kvalitativa som kvantitativa utmaningar i dagens akut- och operationssjukvård</a:t>
            </a:r>
            <a:endParaRPr lang="sv-SE" dirty="0"/>
          </a:p>
        </p:txBody>
      </p:sp>
    </p:spTree>
    <p:extLst>
      <p:ext uri="{BB962C8B-B14F-4D97-AF65-F5344CB8AC3E}">
        <p14:creationId xmlns:p14="http://schemas.microsoft.com/office/powerpoint/2010/main" val="143501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273843"/>
            <a:ext cx="7886700" cy="4134871"/>
          </a:xfrm>
        </p:spPr>
        <p:txBody>
          <a:bodyPr>
            <a:normAutofit fontScale="90000"/>
          </a:bodyPr>
          <a:lstStyle/>
          <a:p>
            <a:r>
              <a:rPr lang="sv-SE" dirty="0" smtClean="0"/>
              <a:t>Rapportförfattarens bild är att RCC-processerna och nivåstruktureringen för cancer de facto utvecklat storregionens samverkan så att möjligheterna för ökad samverkan </a:t>
            </a:r>
            <a:r>
              <a:rPr lang="sv-SE" dirty="0" err="1" smtClean="0"/>
              <a:t>faciliterats</a:t>
            </a:r>
            <a:r>
              <a:rPr lang="sv-SE" dirty="0" smtClean="0"/>
              <a:t> även för andra processer, t ex möjligheterna att samverka i den planerade operationssjukvården och vissa akutprocesser</a:t>
            </a:r>
            <a:br>
              <a:rPr lang="sv-SE" dirty="0" smtClean="0"/>
            </a:br>
            <a:r>
              <a:rPr lang="sv-SE" dirty="0" smtClean="0"/>
              <a:t/>
            </a:r>
            <a:br>
              <a:rPr lang="sv-SE" dirty="0" smtClean="0"/>
            </a:br>
            <a:r>
              <a:rPr lang="sv-SE" dirty="0" smtClean="0">
                <a:solidFill>
                  <a:srgbClr val="FF0000"/>
                </a:solidFill>
              </a:rPr>
              <a:t>Exempel: handläggning av svåra gallgångsskador</a:t>
            </a:r>
            <a:endParaRPr lang="sv-SE" dirty="0">
              <a:solidFill>
                <a:srgbClr val="FF0000"/>
              </a:solidFill>
            </a:endParaRPr>
          </a:p>
        </p:txBody>
      </p:sp>
    </p:spTree>
    <p:extLst>
      <p:ext uri="{BB962C8B-B14F-4D97-AF65-F5344CB8AC3E}">
        <p14:creationId xmlns:p14="http://schemas.microsoft.com/office/powerpoint/2010/main" val="3435199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a:bodyPr>
          <a:lstStyle/>
          <a:p>
            <a:pPr marL="0" indent="0">
              <a:buNone/>
            </a:pPr>
            <a:r>
              <a:rPr lang="sv-SE" dirty="0"/>
              <a:t>Avseende den planerade benigna kirurgiska sjukvården bedöms nivåstruktureringen av högspecialiserad cancersjukvård till US stundtals ha inneburit </a:t>
            </a:r>
            <a:r>
              <a:rPr lang="sv-SE" dirty="0">
                <a:solidFill>
                  <a:srgbClr val="FF0000"/>
                </a:solidFill>
              </a:rPr>
              <a:t>kapacitetsproblem för vissa patientgrupper i Linköpings upptagsområde, med behov av operation på annat sjukhus</a:t>
            </a:r>
            <a:r>
              <a:rPr lang="sv-SE" dirty="0" smtClean="0">
                <a:solidFill>
                  <a:srgbClr val="FF0000"/>
                </a:solidFill>
              </a:rPr>
              <a:t>.</a:t>
            </a:r>
          </a:p>
          <a:p>
            <a:pPr marL="0" indent="0">
              <a:buNone/>
            </a:pPr>
            <a:r>
              <a:rPr lang="sv-SE" dirty="0" smtClean="0">
                <a:solidFill>
                  <a:srgbClr val="FF0000"/>
                </a:solidFill>
              </a:rPr>
              <a:t> </a:t>
            </a:r>
            <a:r>
              <a:rPr lang="sv-SE" dirty="0"/>
              <a:t>Det finns överenskomna samarbeten med fr a Västervik men det är rapportförfattarens bedömning att </a:t>
            </a:r>
            <a:r>
              <a:rPr lang="sv-SE" dirty="0">
                <a:solidFill>
                  <a:srgbClr val="FF0000"/>
                </a:solidFill>
              </a:rPr>
              <a:t>SÖ sjukvårdsregionen med fördel kan arbeta för ett ökat utbyte mellan de tre regionernas operationssjukvård för att tillvarata såväl utbildnings- som produktionsaspekter.</a:t>
            </a:r>
            <a:r>
              <a:rPr lang="sv-SE" dirty="0"/>
              <a:t> </a:t>
            </a:r>
            <a:endParaRPr lang="sv-SE" dirty="0" smtClean="0"/>
          </a:p>
          <a:p>
            <a:pPr marL="0" indent="0">
              <a:buNone/>
            </a:pPr>
            <a:r>
              <a:rPr lang="sv-SE" dirty="0" smtClean="0"/>
              <a:t>Sydöstra </a:t>
            </a:r>
            <a:r>
              <a:rPr lang="sv-SE" dirty="0"/>
              <a:t>sjukvårdsregionen borde inte framöver behöva remittera patienter till andra vårdgivare om en regionövergripande samordning kom till stånd.</a:t>
            </a:r>
          </a:p>
          <a:p>
            <a:endParaRPr lang="sv-SE" dirty="0"/>
          </a:p>
        </p:txBody>
      </p:sp>
    </p:spTree>
    <p:extLst>
      <p:ext uri="{BB962C8B-B14F-4D97-AF65-F5344CB8AC3E}">
        <p14:creationId xmlns:p14="http://schemas.microsoft.com/office/powerpoint/2010/main" val="421179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marL="0" indent="0">
              <a:buNone/>
            </a:pPr>
            <a:r>
              <a:rPr lang="sv-SE" dirty="0"/>
              <a:t>Nivåstruktureringen till US i Linköping från de tre regionerna av högspecialiserade cancersjukdomar berör i huvudsak diagnoser inom </a:t>
            </a:r>
            <a:r>
              <a:rPr lang="sv-SE" dirty="0">
                <a:solidFill>
                  <a:srgbClr val="FF0000"/>
                </a:solidFill>
              </a:rPr>
              <a:t>övre </a:t>
            </a:r>
            <a:r>
              <a:rPr lang="sv-SE" dirty="0" err="1">
                <a:solidFill>
                  <a:srgbClr val="FF0000"/>
                </a:solidFill>
              </a:rPr>
              <a:t>gastrointestinal</a:t>
            </a:r>
            <a:r>
              <a:rPr lang="sv-SE" dirty="0">
                <a:solidFill>
                  <a:srgbClr val="FF0000"/>
                </a:solidFill>
              </a:rPr>
              <a:t> cancer och </a:t>
            </a:r>
            <a:r>
              <a:rPr lang="sv-SE" dirty="0" err="1">
                <a:solidFill>
                  <a:srgbClr val="FF0000"/>
                </a:solidFill>
              </a:rPr>
              <a:t>urinblåsecancer</a:t>
            </a:r>
            <a:r>
              <a:rPr lang="sv-SE" dirty="0"/>
              <a:t>, där </a:t>
            </a:r>
            <a:r>
              <a:rPr lang="sv-SE" dirty="0" err="1"/>
              <a:t>cystektomi</a:t>
            </a:r>
            <a:r>
              <a:rPr lang="sv-SE" dirty="0"/>
              <a:t> övervägs. Dessutom finns strukturerad samverkan avseende komplexa kirurgiska tillstånd- maligna som benigna, som behöver US samlade resurser</a:t>
            </a:r>
            <a:r>
              <a:rPr lang="sv-SE" dirty="0" smtClean="0"/>
              <a:t>.</a:t>
            </a:r>
          </a:p>
          <a:p>
            <a:pPr marL="0" indent="0">
              <a:buNone/>
            </a:pPr>
            <a:endParaRPr lang="sv-SE" dirty="0"/>
          </a:p>
          <a:p>
            <a:pPr marL="0" indent="0">
              <a:buNone/>
            </a:pPr>
            <a:r>
              <a:rPr lang="sv-SE" dirty="0" smtClean="0"/>
              <a:t> </a:t>
            </a:r>
            <a:r>
              <a:rPr lang="sv-SE" dirty="0">
                <a:solidFill>
                  <a:srgbClr val="FF0000"/>
                </a:solidFill>
              </a:rPr>
              <a:t>Resultaten av nivåstruktureringen bedöms ha varit av godo för patienterna, de medicinska resultaten och utvecklingen.</a:t>
            </a:r>
          </a:p>
        </p:txBody>
      </p:sp>
    </p:spTree>
    <p:extLst>
      <p:ext uri="{BB962C8B-B14F-4D97-AF65-F5344CB8AC3E}">
        <p14:creationId xmlns:p14="http://schemas.microsoft.com/office/powerpoint/2010/main" val="3850937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marL="0" indent="0">
              <a:buNone/>
            </a:pPr>
            <a:r>
              <a:rPr lang="sv-SE" dirty="0" smtClean="0"/>
              <a:t>    Akutsjukhusens </a:t>
            </a:r>
            <a:r>
              <a:rPr lang="sv-SE" dirty="0"/>
              <a:t>förmåga att bedriva akut bukkirurgi relaterat till </a:t>
            </a:r>
            <a:r>
              <a:rPr lang="sv-SE" dirty="0" smtClean="0"/>
              <a:t>   kompetens </a:t>
            </a:r>
            <a:r>
              <a:rPr lang="sv-SE" dirty="0"/>
              <a:t>inom </a:t>
            </a:r>
            <a:r>
              <a:rPr lang="sv-SE" dirty="0" err="1"/>
              <a:t>kolorektal</a:t>
            </a:r>
            <a:r>
              <a:rPr lang="sv-SE" dirty="0"/>
              <a:t> kirurgi berörs i diskussionen</a:t>
            </a:r>
            <a:r>
              <a:rPr lang="sv-SE" dirty="0" smtClean="0"/>
              <a:t>.</a:t>
            </a:r>
          </a:p>
          <a:p>
            <a:pPr marL="0" indent="0">
              <a:buNone/>
            </a:pPr>
            <a:endParaRPr lang="sv-SE" dirty="0"/>
          </a:p>
          <a:p>
            <a:pPr marL="0" indent="0">
              <a:buNone/>
            </a:pPr>
            <a:r>
              <a:rPr lang="sv-SE" dirty="0" smtClean="0"/>
              <a:t>   Den </a:t>
            </a:r>
            <a:r>
              <a:rPr lang="sv-SE" dirty="0"/>
              <a:t>”regioninterna” nivåstruktureringen av cancersjukdomar och övrigt uppdrag ser olika ut, beskrivs i texten och har inte varit föremål för vidare analys i denna rapport</a:t>
            </a:r>
          </a:p>
        </p:txBody>
      </p:sp>
    </p:spTree>
    <p:extLst>
      <p:ext uri="{BB962C8B-B14F-4D97-AF65-F5344CB8AC3E}">
        <p14:creationId xmlns:p14="http://schemas.microsoft.com/office/powerpoint/2010/main" val="1463353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a:solidFill>
                  <a:srgbClr val="FF0000"/>
                </a:solidFill>
              </a:rPr>
              <a:t>Centraliseringen av övre </a:t>
            </a:r>
            <a:r>
              <a:rPr lang="sv-SE" dirty="0" err="1">
                <a:solidFill>
                  <a:srgbClr val="FF0000"/>
                </a:solidFill>
              </a:rPr>
              <a:t>gastrointestinal</a:t>
            </a:r>
            <a:r>
              <a:rPr lang="sv-SE" dirty="0">
                <a:solidFill>
                  <a:srgbClr val="FF0000"/>
                </a:solidFill>
              </a:rPr>
              <a:t> cancer till US i Linköping har påverkat länskirurgin både avseende kompetensutveckling och bemanning-rekrytering till subspecialiteten övre </a:t>
            </a:r>
            <a:r>
              <a:rPr lang="sv-SE" dirty="0" err="1">
                <a:solidFill>
                  <a:srgbClr val="FF0000"/>
                </a:solidFill>
              </a:rPr>
              <a:t>gastrointestinal</a:t>
            </a:r>
            <a:r>
              <a:rPr lang="sv-SE" dirty="0">
                <a:solidFill>
                  <a:srgbClr val="FF0000"/>
                </a:solidFill>
              </a:rPr>
              <a:t> kirurgi</a:t>
            </a:r>
            <a:r>
              <a:rPr lang="sv-SE" dirty="0"/>
              <a:t>. </a:t>
            </a:r>
            <a:endParaRPr lang="sv-SE" dirty="0" smtClean="0"/>
          </a:p>
          <a:p>
            <a:r>
              <a:rPr lang="sv-SE" dirty="0" smtClean="0"/>
              <a:t>Centralt </a:t>
            </a:r>
            <a:r>
              <a:rPr lang="sv-SE" dirty="0"/>
              <a:t>i problematiken ligger en oklarhet om framtidsutsikter och arbetsinnehåll vid profilering mot övre </a:t>
            </a:r>
            <a:r>
              <a:rPr lang="sv-SE" dirty="0" err="1"/>
              <a:t>gastrokirurgi</a:t>
            </a:r>
            <a:r>
              <a:rPr lang="sv-SE" dirty="0"/>
              <a:t> i länssjukvården</a:t>
            </a:r>
            <a:r>
              <a:rPr lang="sv-SE" dirty="0" smtClean="0"/>
              <a:t>.</a:t>
            </a:r>
          </a:p>
          <a:p>
            <a:r>
              <a:rPr lang="sv-SE" dirty="0" smtClean="0"/>
              <a:t> </a:t>
            </a:r>
            <a:r>
              <a:rPr lang="sv-SE" dirty="0">
                <a:solidFill>
                  <a:srgbClr val="FF0000"/>
                </a:solidFill>
              </a:rPr>
              <a:t>Problematiken är likartad i Sveriges </a:t>
            </a:r>
            <a:r>
              <a:rPr lang="sv-SE" dirty="0"/>
              <a:t>övriga regioner och har belysts upprepat av specialistföreningar inom området.</a:t>
            </a:r>
          </a:p>
          <a:p>
            <a:endParaRPr lang="sv-SE" dirty="0"/>
          </a:p>
        </p:txBody>
      </p:sp>
    </p:spTree>
    <p:extLst>
      <p:ext uri="{BB962C8B-B14F-4D97-AF65-F5344CB8AC3E}">
        <p14:creationId xmlns:p14="http://schemas.microsoft.com/office/powerpoint/2010/main" val="699513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a:solidFill>
                  <a:srgbClr val="FF0000"/>
                </a:solidFill>
              </a:rPr>
              <a:t>Övre </a:t>
            </a:r>
            <a:r>
              <a:rPr lang="sv-SE" dirty="0" err="1">
                <a:solidFill>
                  <a:srgbClr val="FF0000"/>
                </a:solidFill>
              </a:rPr>
              <a:t>gastrosektionen</a:t>
            </a:r>
            <a:r>
              <a:rPr lang="sv-SE" dirty="0">
                <a:solidFill>
                  <a:srgbClr val="FF0000"/>
                </a:solidFill>
              </a:rPr>
              <a:t> vid US i Linköping har sedan länge och på ett berömvärt sätt samarbetat med regionerna kring dessa frågor </a:t>
            </a:r>
            <a:r>
              <a:rPr lang="sv-SE" dirty="0"/>
              <a:t>medelst randutbildningar, regionala kunskapsutbyten och bakjourskurser. Centralt i kompetensutvecklingen är löpande kunskapsutveckling i samband med MDK-konferenser. </a:t>
            </a:r>
            <a:endParaRPr lang="sv-SE" dirty="0" smtClean="0"/>
          </a:p>
          <a:p>
            <a:r>
              <a:rPr lang="sv-SE" dirty="0" smtClean="0"/>
              <a:t>Det </a:t>
            </a:r>
            <a:r>
              <a:rPr lang="sv-SE" dirty="0"/>
              <a:t>är rapportförfattarens bedömning att </a:t>
            </a:r>
            <a:r>
              <a:rPr lang="sv-SE" dirty="0">
                <a:solidFill>
                  <a:srgbClr val="FF0000"/>
                </a:solidFill>
              </a:rPr>
              <a:t>detta arbete behöver utökas </a:t>
            </a:r>
            <a:r>
              <a:rPr lang="sv-SE" dirty="0"/>
              <a:t>med strukturerade insatser riktade mot de tre regionernas ST-läkare och specialister för att säkra länssjukvårdens framtida kompetens inom övre </a:t>
            </a:r>
            <a:r>
              <a:rPr lang="sv-SE" dirty="0" err="1"/>
              <a:t>gastrointestinal</a:t>
            </a:r>
            <a:r>
              <a:rPr lang="sv-SE" dirty="0"/>
              <a:t> kirurgi. </a:t>
            </a:r>
            <a:endParaRPr lang="sv-SE" dirty="0" smtClean="0"/>
          </a:p>
          <a:p>
            <a:r>
              <a:rPr lang="sv-SE" dirty="0" smtClean="0">
                <a:solidFill>
                  <a:srgbClr val="FF0000"/>
                </a:solidFill>
              </a:rPr>
              <a:t>Det </a:t>
            </a:r>
            <a:r>
              <a:rPr lang="sv-SE" dirty="0">
                <a:solidFill>
                  <a:srgbClr val="FF0000"/>
                </a:solidFill>
              </a:rPr>
              <a:t>ligger i farans riktning att detta kompetensområde tunnas ut så mycket i länskirurgin att fundamentet för den nivåstrukturerade cancervården vid US, i samverkan med länskirurgin, rycks undan.</a:t>
            </a:r>
          </a:p>
          <a:p>
            <a:endParaRPr lang="sv-SE" dirty="0"/>
          </a:p>
        </p:txBody>
      </p:sp>
    </p:spTree>
    <p:extLst>
      <p:ext uri="{BB962C8B-B14F-4D97-AF65-F5344CB8AC3E}">
        <p14:creationId xmlns:p14="http://schemas.microsoft.com/office/powerpoint/2010/main" val="437871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sz="3600" dirty="0"/>
              <a:t>Dagordning </a:t>
            </a:r>
            <a:r>
              <a:rPr lang="sv-SE" sz="3600" dirty="0" smtClean="0"/>
              <a:t>16/11 2021 kl. </a:t>
            </a:r>
            <a:r>
              <a:rPr lang="sv-SE" sz="3600" dirty="0"/>
              <a:t>13-16</a:t>
            </a:r>
            <a:endParaRPr lang="sv-SE" sz="3600" dirty="0">
              <a:latin typeface="+mj-lt"/>
            </a:endParaRPr>
          </a:p>
        </p:txBody>
      </p:sp>
      <p:sp>
        <p:nvSpPr>
          <p:cNvPr id="3" name="Platshållare för innehåll 2"/>
          <p:cNvSpPr>
            <a:spLocks noGrp="1"/>
          </p:cNvSpPr>
          <p:nvPr>
            <p:ph idx="1"/>
          </p:nvPr>
        </p:nvSpPr>
        <p:spPr>
          <a:xfrm>
            <a:off x="251520" y="843558"/>
            <a:ext cx="8784976" cy="4083918"/>
          </a:xfrm>
        </p:spPr>
        <p:txBody>
          <a:bodyPr>
            <a:noAutofit/>
          </a:bodyPr>
          <a:lstStyle/>
          <a:p>
            <a:pPr>
              <a:tabLst>
                <a:tab pos="633413" algn="l"/>
              </a:tabLst>
            </a:pPr>
            <a:r>
              <a:rPr lang="sv-SE" sz="1550" dirty="0"/>
              <a:t>13.00 	Inledning </a:t>
            </a:r>
          </a:p>
          <a:p>
            <a:pPr>
              <a:tabLst>
                <a:tab pos="633413" algn="l"/>
              </a:tabLst>
            </a:pPr>
            <a:r>
              <a:rPr lang="sv-SE" sz="1550" dirty="0"/>
              <a:t>13.05 	Föregående anteckningar </a:t>
            </a:r>
          </a:p>
          <a:p>
            <a:pPr>
              <a:tabLst>
                <a:tab pos="633413" algn="l"/>
              </a:tabLst>
            </a:pPr>
            <a:r>
              <a:rPr lang="sv-SE" sz="1550" dirty="0"/>
              <a:t>13.15	Genomlysning av genomförd sjukvårdsregional </a:t>
            </a:r>
            <a:r>
              <a:rPr lang="sv-SE" sz="1550" dirty="0" smtClean="0"/>
              <a:t>nivåstrukturering, </a:t>
            </a:r>
            <a:r>
              <a:rPr lang="sv-SE" sz="1550" i="1" dirty="0" smtClean="0"/>
              <a:t>Karsten </a:t>
            </a:r>
            <a:r>
              <a:rPr lang="sv-SE" sz="1550" i="1" dirty="0" err="1"/>
              <a:t>Offenbartl</a:t>
            </a:r>
            <a:r>
              <a:rPr lang="sv-SE" sz="1550" i="1" dirty="0"/>
              <a:t> </a:t>
            </a:r>
          </a:p>
          <a:p>
            <a:pPr>
              <a:tabLst>
                <a:tab pos="633413" algn="l"/>
              </a:tabLst>
            </a:pPr>
            <a:r>
              <a:rPr lang="sv-SE" sz="1550" dirty="0"/>
              <a:t>13.35	Rapportering RPO handlingsplaner 2022 och status 2021 </a:t>
            </a:r>
            <a:r>
              <a:rPr lang="sv-SE" sz="1550" i="1" dirty="0"/>
              <a:t>RPO ordf</a:t>
            </a:r>
            <a:r>
              <a:rPr lang="sv-SE" sz="1550" dirty="0"/>
              <a:t>.</a:t>
            </a:r>
          </a:p>
          <a:p>
            <a:pPr>
              <a:tabLst>
                <a:tab pos="633413" algn="l"/>
              </a:tabLst>
            </a:pPr>
            <a:r>
              <a:rPr lang="sv-SE" sz="1550" dirty="0"/>
              <a:t>14.45	Paus</a:t>
            </a:r>
          </a:p>
          <a:p>
            <a:pPr>
              <a:tabLst>
                <a:tab pos="633413" algn="l"/>
              </a:tabLst>
            </a:pPr>
            <a:r>
              <a:rPr lang="sv-SE" sz="1550" dirty="0"/>
              <a:t>15.00	Nationell nivåstrukturering </a:t>
            </a:r>
          </a:p>
          <a:p>
            <a:pPr>
              <a:tabLst>
                <a:tab pos="633413" algn="l"/>
              </a:tabLst>
            </a:pPr>
            <a:r>
              <a:rPr lang="sv-SE" sz="1550" dirty="0"/>
              <a:t>15.10	Aktuella remisser </a:t>
            </a:r>
          </a:p>
          <a:p>
            <a:pPr>
              <a:tabLst>
                <a:tab pos="633413" algn="l"/>
              </a:tabLst>
            </a:pPr>
            <a:r>
              <a:rPr lang="sv-SE" sz="1550" dirty="0"/>
              <a:t>15.20	Operationsresurser SÖSR, </a:t>
            </a:r>
            <a:r>
              <a:rPr lang="sv-SE" sz="1550" i="1" dirty="0"/>
              <a:t>Jessica Frisk </a:t>
            </a:r>
          </a:p>
          <a:p>
            <a:pPr>
              <a:tabLst>
                <a:tab pos="633413" algn="l"/>
              </a:tabLst>
            </a:pPr>
            <a:r>
              <a:rPr lang="sv-SE" sz="1550" dirty="0"/>
              <a:t>15.40	Områden som behöver lyftas till RSL, </a:t>
            </a:r>
            <a:r>
              <a:rPr lang="sv-SE" sz="1550" i="1" dirty="0"/>
              <a:t>alla</a:t>
            </a:r>
          </a:p>
          <a:p>
            <a:pPr>
              <a:tabLst>
                <a:tab pos="633413" algn="l"/>
              </a:tabLst>
            </a:pPr>
            <a:r>
              <a:rPr lang="sv-SE" sz="1550" dirty="0"/>
              <a:t>15.45	Mötestider 2022</a:t>
            </a:r>
          </a:p>
          <a:p>
            <a:pPr>
              <a:tabLst>
                <a:tab pos="633413" algn="l"/>
                <a:tab pos="1976438" algn="l"/>
              </a:tabLst>
            </a:pPr>
            <a:r>
              <a:rPr lang="sv-SE" sz="1550" dirty="0"/>
              <a:t>15.50	Övriga </a:t>
            </a:r>
            <a:r>
              <a:rPr lang="sv-SE" sz="1550" dirty="0" smtClean="0"/>
              <a:t>frågor</a:t>
            </a:r>
            <a:r>
              <a:rPr lang="sv-SE" sz="1550" dirty="0"/>
              <a:t>	</a:t>
            </a:r>
            <a:r>
              <a:rPr lang="sv-SE" sz="1200" dirty="0" smtClean="0"/>
              <a:t>a) Medel </a:t>
            </a:r>
            <a:r>
              <a:rPr lang="sv-SE" sz="1200" dirty="0"/>
              <a:t>för utvecklingssatsningar</a:t>
            </a:r>
          </a:p>
          <a:p>
            <a:pPr>
              <a:spcBef>
                <a:spcPts val="0"/>
              </a:spcBef>
              <a:tabLst>
                <a:tab pos="633413" algn="l"/>
                <a:tab pos="1976438" algn="l"/>
              </a:tabLst>
            </a:pPr>
            <a:r>
              <a:rPr lang="sv-SE" sz="1200" dirty="0" smtClean="0"/>
              <a:t>		b) Överenskommelse </a:t>
            </a:r>
            <a:r>
              <a:rPr lang="sv-SE" sz="1200" dirty="0" smtClean="0"/>
              <a:t>2022</a:t>
            </a:r>
            <a:endParaRPr lang="sv-SE" sz="1200" dirty="0"/>
          </a:p>
          <a:p>
            <a:pPr>
              <a:tabLst>
                <a:tab pos="633413" algn="l"/>
              </a:tabLst>
            </a:pPr>
            <a:r>
              <a:rPr lang="sv-SE" sz="1550" dirty="0" smtClean="0"/>
              <a:t>16.00</a:t>
            </a:r>
            <a:r>
              <a:rPr lang="sv-SE" sz="1550" dirty="0"/>
              <a:t>	Avslutning </a:t>
            </a:r>
          </a:p>
          <a:p>
            <a:pPr marL="0" indent="0">
              <a:buNone/>
            </a:pPr>
            <a:endParaRPr lang="sv-SE" sz="1550" dirty="0"/>
          </a:p>
        </p:txBody>
      </p:sp>
    </p:spTree>
    <p:extLst>
      <p:ext uri="{BB962C8B-B14F-4D97-AF65-F5344CB8AC3E}">
        <p14:creationId xmlns:p14="http://schemas.microsoft.com/office/powerpoint/2010/main" val="7835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Patientupplevelser</a:t>
            </a:r>
            <a:endParaRPr lang="sv-SE" dirty="0"/>
          </a:p>
        </p:txBody>
      </p:sp>
      <p:sp>
        <p:nvSpPr>
          <p:cNvPr id="3" name="Platshållare för innehåll 2"/>
          <p:cNvSpPr>
            <a:spLocks noGrp="1"/>
          </p:cNvSpPr>
          <p:nvPr>
            <p:ph idx="1"/>
          </p:nvPr>
        </p:nvSpPr>
        <p:spPr/>
        <p:txBody>
          <a:bodyPr>
            <a:normAutofit lnSpcReduction="10000"/>
          </a:bodyPr>
          <a:lstStyle/>
          <a:p>
            <a:r>
              <a:rPr lang="sv-SE" dirty="0">
                <a:solidFill>
                  <a:srgbClr val="FF0000"/>
                </a:solidFill>
              </a:rPr>
              <a:t>I intervjuerna framkommer starkt kritiska synpunkter på kommunikationen mellan vårdenheterna</a:t>
            </a:r>
            <a:r>
              <a:rPr lang="sv-SE" dirty="0"/>
              <a:t>, som ifrågasätts skarpt. Den upplevs som lågteknologisk och patientosäker. </a:t>
            </a:r>
            <a:endParaRPr lang="sv-SE" dirty="0" smtClean="0"/>
          </a:p>
          <a:p>
            <a:r>
              <a:rPr lang="sv-SE" dirty="0" smtClean="0"/>
              <a:t>Problematiken </a:t>
            </a:r>
            <a:r>
              <a:rPr lang="sv-SE" dirty="0"/>
              <a:t>bedöms bottna i att </a:t>
            </a:r>
            <a:r>
              <a:rPr lang="sv-SE" dirty="0">
                <a:solidFill>
                  <a:srgbClr val="FF0000"/>
                </a:solidFill>
              </a:rPr>
              <a:t>SÖ regionens olika varianter av journalsystemet Cosmic ännu inte fullt ut kommunicerar med varandra</a:t>
            </a:r>
            <a:r>
              <a:rPr lang="sv-SE" dirty="0"/>
              <a:t>. Detta område behöver fortsatt belysas.</a:t>
            </a:r>
          </a:p>
          <a:p>
            <a:r>
              <a:rPr lang="sv-SE" dirty="0"/>
              <a:t>Den genomförda utbyggnaden av </a:t>
            </a:r>
            <a:r>
              <a:rPr lang="sv-SE" dirty="0">
                <a:solidFill>
                  <a:srgbClr val="FF0000"/>
                </a:solidFill>
              </a:rPr>
              <a:t>kontaktsjuksköterskesystemet upplevs central för kvaliteten av samverkan mellan vårdnivåerna. </a:t>
            </a:r>
            <a:r>
              <a:rPr lang="sv-SE" dirty="0"/>
              <a:t>Systemet ger en ökad trygghet för denna viktiga patientgrupp.</a:t>
            </a:r>
          </a:p>
          <a:p>
            <a:pPr marL="0" indent="0">
              <a:buNone/>
            </a:pPr>
            <a:r>
              <a:rPr lang="sv-SE" dirty="0"/>
              <a:t> </a:t>
            </a:r>
          </a:p>
          <a:p>
            <a:endParaRPr lang="sv-SE" dirty="0"/>
          </a:p>
        </p:txBody>
      </p:sp>
    </p:spTree>
    <p:extLst>
      <p:ext uri="{BB962C8B-B14F-4D97-AF65-F5344CB8AC3E}">
        <p14:creationId xmlns:p14="http://schemas.microsoft.com/office/powerpoint/2010/main" val="1654103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sz="3600" dirty="0"/>
              <a:t>Dagordning </a:t>
            </a:r>
            <a:r>
              <a:rPr lang="sv-SE" sz="3600" dirty="0" smtClean="0"/>
              <a:t>16/11 2021 kl. </a:t>
            </a:r>
            <a:r>
              <a:rPr lang="sv-SE" sz="3600" dirty="0"/>
              <a:t>13-16</a:t>
            </a:r>
            <a:endParaRPr lang="sv-SE" sz="3600" dirty="0">
              <a:latin typeface="+mj-lt"/>
            </a:endParaRPr>
          </a:p>
        </p:txBody>
      </p:sp>
      <p:sp>
        <p:nvSpPr>
          <p:cNvPr id="3" name="Platshållare för innehåll 2"/>
          <p:cNvSpPr>
            <a:spLocks noGrp="1"/>
          </p:cNvSpPr>
          <p:nvPr>
            <p:ph idx="1"/>
          </p:nvPr>
        </p:nvSpPr>
        <p:spPr>
          <a:xfrm>
            <a:off x="251520" y="843558"/>
            <a:ext cx="8784976" cy="4083918"/>
          </a:xfrm>
        </p:spPr>
        <p:txBody>
          <a:bodyPr>
            <a:noAutofit/>
          </a:bodyPr>
          <a:lstStyle/>
          <a:p>
            <a:pPr>
              <a:tabLst>
                <a:tab pos="633413" algn="l"/>
              </a:tabLst>
            </a:pPr>
            <a:r>
              <a:rPr lang="sv-SE" sz="1550" dirty="0">
                <a:solidFill>
                  <a:schemeClr val="accent6"/>
                </a:solidFill>
              </a:rPr>
              <a:t>13.00 	Inledning </a:t>
            </a:r>
          </a:p>
          <a:p>
            <a:pPr>
              <a:tabLst>
                <a:tab pos="633413" algn="l"/>
              </a:tabLst>
            </a:pPr>
            <a:r>
              <a:rPr lang="sv-SE" sz="1550" dirty="0">
                <a:solidFill>
                  <a:schemeClr val="accent6"/>
                </a:solidFill>
              </a:rPr>
              <a:t>13.05 	Föregående anteckningar </a:t>
            </a:r>
          </a:p>
          <a:p>
            <a:pPr>
              <a:tabLst>
                <a:tab pos="633413" algn="l"/>
              </a:tabLst>
            </a:pPr>
            <a:r>
              <a:rPr lang="sv-SE" sz="1550" dirty="0">
                <a:solidFill>
                  <a:schemeClr val="accent6"/>
                </a:solidFill>
              </a:rPr>
              <a:t>13.15	Genomlysning av genomförd sjukvårdsregional </a:t>
            </a:r>
            <a:r>
              <a:rPr lang="sv-SE" sz="1550" dirty="0" smtClean="0">
                <a:solidFill>
                  <a:schemeClr val="accent6"/>
                </a:solidFill>
              </a:rPr>
              <a:t>nivåstrukturering, </a:t>
            </a:r>
            <a:r>
              <a:rPr lang="sv-SE" sz="1550" i="1" dirty="0" smtClean="0">
                <a:solidFill>
                  <a:schemeClr val="accent6"/>
                </a:solidFill>
              </a:rPr>
              <a:t>Karsten </a:t>
            </a:r>
            <a:r>
              <a:rPr lang="sv-SE" sz="1550" i="1" dirty="0" err="1">
                <a:solidFill>
                  <a:schemeClr val="accent6"/>
                </a:solidFill>
              </a:rPr>
              <a:t>Offenbartl</a:t>
            </a:r>
            <a:r>
              <a:rPr lang="sv-SE" sz="1550" i="1" dirty="0">
                <a:solidFill>
                  <a:schemeClr val="accent6"/>
                </a:solidFill>
              </a:rPr>
              <a:t> </a:t>
            </a:r>
          </a:p>
          <a:p>
            <a:pPr>
              <a:tabLst>
                <a:tab pos="633413" algn="l"/>
              </a:tabLst>
            </a:pPr>
            <a:r>
              <a:rPr lang="sv-SE" sz="1550" dirty="0"/>
              <a:t>13.35	Rapportering RPO handlingsplaner 2022 och status 2021 </a:t>
            </a:r>
            <a:r>
              <a:rPr lang="sv-SE" sz="1550" i="1" dirty="0"/>
              <a:t>RPO ordf</a:t>
            </a:r>
            <a:r>
              <a:rPr lang="sv-SE" sz="1550" dirty="0"/>
              <a:t>.</a:t>
            </a:r>
          </a:p>
          <a:p>
            <a:pPr>
              <a:tabLst>
                <a:tab pos="633413" algn="l"/>
              </a:tabLst>
            </a:pPr>
            <a:r>
              <a:rPr lang="sv-SE" sz="1550" dirty="0"/>
              <a:t>14.45	Paus</a:t>
            </a:r>
          </a:p>
          <a:p>
            <a:pPr>
              <a:tabLst>
                <a:tab pos="633413" algn="l"/>
              </a:tabLst>
            </a:pPr>
            <a:r>
              <a:rPr lang="sv-SE" sz="1550" dirty="0"/>
              <a:t>15.00	Nationell nivåstrukturering </a:t>
            </a:r>
          </a:p>
          <a:p>
            <a:pPr>
              <a:tabLst>
                <a:tab pos="633413" algn="l"/>
              </a:tabLst>
            </a:pPr>
            <a:r>
              <a:rPr lang="sv-SE" sz="1550" dirty="0"/>
              <a:t>15.10	Aktuella remisser </a:t>
            </a:r>
          </a:p>
          <a:p>
            <a:pPr>
              <a:tabLst>
                <a:tab pos="633413" algn="l"/>
              </a:tabLst>
            </a:pPr>
            <a:r>
              <a:rPr lang="sv-SE" sz="1550" dirty="0"/>
              <a:t>15.20	Operationsresurser SÖSR, </a:t>
            </a:r>
            <a:r>
              <a:rPr lang="sv-SE" sz="1550" i="1" dirty="0"/>
              <a:t>Jessica Frisk </a:t>
            </a:r>
          </a:p>
          <a:p>
            <a:pPr>
              <a:tabLst>
                <a:tab pos="633413" algn="l"/>
              </a:tabLst>
            </a:pPr>
            <a:r>
              <a:rPr lang="sv-SE" sz="1550" dirty="0"/>
              <a:t>15.40	Områden som behöver lyftas till RSL, </a:t>
            </a:r>
            <a:r>
              <a:rPr lang="sv-SE" sz="1550" i="1" dirty="0"/>
              <a:t>alla</a:t>
            </a:r>
          </a:p>
          <a:p>
            <a:pPr>
              <a:tabLst>
                <a:tab pos="633413" algn="l"/>
              </a:tabLst>
            </a:pPr>
            <a:r>
              <a:rPr lang="sv-SE" sz="1550" dirty="0"/>
              <a:t>15.45	Mötestider 2022</a:t>
            </a:r>
          </a:p>
          <a:p>
            <a:pPr>
              <a:tabLst>
                <a:tab pos="633413" algn="l"/>
              </a:tabLst>
            </a:pPr>
            <a:r>
              <a:rPr lang="sv-SE" sz="1550" dirty="0"/>
              <a:t>15.50	Övriga frågor </a:t>
            </a:r>
          </a:p>
          <a:p>
            <a:pPr>
              <a:tabLst>
                <a:tab pos="633413" algn="l"/>
              </a:tabLst>
            </a:pPr>
            <a:r>
              <a:rPr lang="sv-SE" sz="1550" dirty="0"/>
              <a:t>16.00	Avslutning </a:t>
            </a:r>
          </a:p>
          <a:p>
            <a:pPr marL="0" indent="0">
              <a:buNone/>
            </a:pPr>
            <a:endParaRPr lang="sv-SE" sz="1550" dirty="0"/>
          </a:p>
        </p:txBody>
      </p:sp>
    </p:spTree>
    <p:extLst>
      <p:ext uri="{BB962C8B-B14F-4D97-AF65-F5344CB8AC3E}">
        <p14:creationId xmlns:p14="http://schemas.microsoft.com/office/powerpoint/2010/main" val="3418490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Avstämning handlingsplaner</a:t>
            </a:r>
            <a:endParaRPr lang="sv-SE" dirty="0"/>
          </a:p>
        </p:txBody>
      </p:sp>
      <p:sp>
        <p:nvSpPr>
          <p:cNvPr id="3" name="Platshållare för innehåll 2"/>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sv-SE" dirty="0" smtClean="0"/>
              <a:t>Cancersjukdomar</a:t>
            </a:r>
          </a:p>
          <a:p>
            <a:pPr marL="457200" indent="-457200">
              <a:buFont typeface="Arial" panose="020B0604020202020204" pitchFamily="34" charset="0"/>
              <a:buChar char="•"/>
            </a:pPr>
            <a:r>
              <a:rPr lang="sv-SE" dirty="0" smtClean="0"/>
              <a:t>Hud o könssjukdomar</a:t>
            </a:r>
          </a:p>
          <a:p>
            <a:pPr marL="457200" indent="-457200">
              <a:buFont typeface="Arial" panose="020B0604020202020204" pitchFamily="34" charset="0"/>
              <a:buChar char="•"/>
            </a:pPr>
            <a:r>
              <a:rPr lang="sv-SE" dirty="0" smtClean="0"/>
              <a:t>Kirurgi o plastikkirurgi</a:t>
            </a:r>
          </a:p>
          <a:p>
            <a:pPr marL="457200" indent="-457200">
              <a:buFont typeface="Arial" panose="020B0604020202020204" pitchFamily="34" charset="0"/>
              <a:buChar char="•"/>
            </a:pPr>
            <a:r>
              <a:rPr lang="sv-SE" dirty="0" smtClean="0"/>
              <a:t>Kvinnosjukdomar och förlossning</a:t>
            </a:r>
          </a:p>
          <a:p>
            <a:pPr marL="457200" indent="-457200">
              <a:buFont typeface="Arial" panose="020B0604020202020204" pitchFamily="34" charset="0"/>
              <a:buChar char="•"/>
            </a:pPr>
            <a:r>
              <a:rPr lang="sv-SE" dirty="0" smtClean="0"/>
              <a:t>Mag- o tarmsjukdomar</a:t>
            </a:r>
          </a:p>
          <a:p>
            <a:pPr marL="457200" indent="-457200">
              <a:buFont typeface="Arial" panose="020B0604020202020204" pitchFamily="34" charset="0"/>
              <a:buChar char="•"/>
            </a:pPr>
            <a:r>
              <a:rPr lang="sv-SE" dirty="0" smtClean="0"/>
              <a:t>Njur- o urinvägssjukdomar</a:t>
            </a:r>
          </a:p>
          <a:p>
            <a:pPr marL="457200" indent="-457200">
              <a:buFont typeface="Arial" panose="020B0604020202020204" pitchFamily="34" charset="0"/>
              <a:buChar char="•"/>
            </a:pPr>
            <a:r>
              <a:rPr lang="sv-SE" dirty="0" smtClean="0"/>
              <a:t>Rörelseorganens sjukdomar</a:t>
            </a:r>
            <a:endParaRPr lang="sv-SE" dirty="0"/>
          </a:p>
        </p:txBody>
      </p:sp>
    </p:spTree>
    <p:extLst>
      <p:ext uri="{BB962C8B-B14F-4D97-AF65-F5344CB8AC3E}">
        <p14:creationId xmlns:p14="http://schemas.microsoft.com/office/powerpoint/2010/main" val="3803509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8015" y="4805273"/>
            <a:ext cx="1586865" cy="177800"/>
          </a:xfrm>
          <a:prstGeom prst="rect">
            <a:avLst/>
          </a:prstGeom>
        </p:spPr>
        <p:txBody>
          <a:bodyPr vert="horz" wrap="square" lIns="0" tIns="12065" rIns="0" bIns="0" rtlCol="0">
            <a:spAutoFit/>
          </a:bodyPr>
          <a:lstStyle/>
          <a:p>
            <a:pPr marL="12700" marR="0" lvl="0" indent="0" algn="l" defTabSz="914400" rtl="0" eaLnBrk="1" fontAlgn="auto" latinLnBrk="0" hangingPunct="1">
              <a:lnSpc>
                <a:spcPct val="100000"/>
              </a:lnSpc>
              <a:spcBef>
                <a:spcPts val="95"/>
              </a:spcBef>
              <a:spcAft>
                <a:spcPts val="0"/>
              </a:spcAft>
              <a:buClrTx/>
              <a:buSzTx/>
              <a:buFontTx/>
              <a:buNone/>
              <a:tabLst/>
              <a:defRPr/>
            </a:pPr>
            <a:r>
              <a:rPr kumimoji="0" sz="1000" b="0" i="0" u="none" strike="noStrike" kern="1200" cap="none" spc="-10" normalizeH="0" baseline="0" noProof="0" dirty="0">
                <a:ln>
                  <a:noFill/>
                </a:ln>
                <a:solidFill>
                  <a:srgbClr val="363636"/>
                </a:solidFill>
                <a:effectLst/>
                <a:uLnTx/>
                <a:uFillTx/>
                <a:latin typeface="Arial"/>
                <a:ea typeface="+mn-ea"/>
                <a:cs typeface="Arial"/>
              </a:rPr>
              <a:t>Sydöstra</a:t>
            </a:r>
            <a:r>
              <a:rPr kumimoji="0" sz="1000" b="0" i="0" u="none" strike="noStrike" kern="1200" cap="none" spc="0" normalizeH="0" baseline="0" noProof="0" dirty="0">
                <a:ln>
                  <a:noFill/>
                </a:ln>
                <a:solidFill>
                  <a:srgbClr val="363636"/>
                </a:solidFill>
                <a:effectLst/>
                <a:uLnTx/>
                <a:uFillTx/>
                <a:latin typeface="Arial"/>
                <a:ea typeface="+mn-ea"/>
                <a:cs typeface="Arial"/>
              </a:rPr>
              <a:t> </a:t>
            </a:r>
            <a:r>
              <a:rPr kumimoji="0" sz="1000" b="0" i="0" u="none" strike="noStrike" kern="1200" cap="none" spc="-5" normalizeH="0" baseline="0" noProof="0" dirty="0">
                <a:ln>
                  <a:noFill/>
                </a:ln>
                <a:solidFill>
                  <a:srgbClr val="363636"/>
                </a:solidFill>
                <a:effectLst/>
                <a:uLnTx/>
                <a:uFillTx/>
                <a:latin typeface="Arial"/>
                <a:ea typeface="+mn-ea"/>
                <a:cs typeface="Arial"/>
              </a:rPr>
              <a:t>sjukvårdsregionen</a:t>
            </a:r>
            <a:endParaRPr kumimoji="0" sz="10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p:nvPr/>
        </p:nvSpPr>
        <p:spPr>
          <a:xfrm>
            <a:off x="0" y="0"/>
            <a:ext cx="9144000" cy="4464050"/>
          </a:xfrm>
          <a:custGeom>
            <a:avLst/>
            <a:gdLst/>
            <a:ahLst/>
            <a:cxnLst/>
            <a:rect l="l" t="t" r="r" b="b"/>
            <a:pathLst>
              <a:path w="9144000" h="4464050">
                <a:moveTo>
                  <a:pt x="9144000" y="0"/>
                </a:moveTo>
                <a:lnTo>
                  <a:pt x="0" y="0"/>
                </a:lnTo>
                <a:lnTo>
                  <a:pt x="0" y="4463796"/>
                </a:lnTo>
                <a:lnTo>
                  <a:pt x="9144000" y="4463796"/>
                </a:lnTo>
                <a:lnTo>
                  <a:pt x="9144000" y="0"/>
                </a:lnTo>
                <a:close/>
              </a:path>
            </a:pathLst>
          </a:custGeom>
          <a:solidFill>
            <a:srgbClr val="BB151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 name="object 4"/>
          <p:cNvSpPr txBox="1"/>
          <p:nvPr/>
        </p:nvSpPr>
        <p:spPr>
          <a:xfrm>
            <a:off x="764540" y="1484757"/>
            <a:ext cx="2618740" cy="57404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3600" b="0" i="0" u="none" strike="noStrike" kern="1200" cap="none" spc="0" normalizeH="0" baseline="0" noProof="0" dirty="0">
                <a:ln>
                  <a:noFill/>
                </a:ln>
                <a:solidFill>
                  <a:srgbClr val="FFFFFF"/>
                </a:solidFill>
                <a:effectLst/>
                <a:uLnTx/>
                <a:uFillTx/>
                <a:latin typeface="Arial"/>
                <a:ea typeface="+mn-ea"/>
                <a:cs typeface="Arial"/>
              </a:rPr>
              <a:t>RPO</a:t>
            </a:r>
            <a:r>
              <a:rPr kumimoji="0" sz="3600" b="0" i="0" u="none" strike="noStrike" kern="1200" cap="none" spc="-85" normalizeH="0" baseline="0" noProof="0" dirty="0">
                <a:ln>
                  <a:noFill/>
                </a:ln>
                <a:solidFill>
                  <a:srgbClr val="FFFFFF"/>
                </a:solidFill>
                <a:effectLst/>
                <a:uLnTx/>
                <a:uFillTx/>
                <a:latin typeface="Arial"/>
                <a:ea typeface="+mn-ea"/>
                <a:cs typeface="Arial"/>
              </a:rPr>
              <a:t> </a:t>
            </a:r>
            <a:r>
              <a:rPr kumimoji="0" sz="3600" b="0" i="0" u="none" strike="noStrike" kern="1200" cap="none" spc="0" normalizeH="0" baseline="0" noProof="0" dirty="0">
                <a:ln>
                  <a:noFill/>
                </a:ln>
                <a:solidFill>
                  <a:srgbClr val="FFFFFF"/>
                </a:solidFill>
                <a:effectLst/>
                <a:uLnTx/>
                <a:uFillTx/>
                <a:latin typeface="Arial"/>
                <a:ea typeface="+mn-ea"/>
                <a:cs typeface="Arial"/>
              </a:rPr>
              <a:t>Cancer</a:t>
            </a:r>
            <a:endParaRPr kumimoji="0" sz="3600" b="0" i="0" u="none" strike="noStrike" kern="1200" cap="none" spc="0" normalizeH="0" baseline="0" noProof="0">
              <a:ln>
                <a:noFill/>
              </a:ln>
              <a:solidFill>
                <a:prstClr val="black"/>
              </a:solidFill>
              <a:effectLst/>
              <a:uLnTx/>
              <a:uFillTx/>
              <a:latin typeface="Arial"/>
              <a:ea typeface="+mn-ea"/>
              <a:cs typeface="Arial"/>
            </a:endParaRPr>
          </a:p>
        </p:txBody>
      </p:sp>
      <p:sp>
        <p:nvSpPr>
          <p:cNvPr id="5" name="object 5"/>
          <p:cNvSpPr txBox="1"/>
          <p:nvPr/>
        </p:nvSpPr>
        <p:spPr>
          <a:xfrm>
            <a:off x="764540" y="2403424"/>
            <a:ext cx="2727960" cy="391795"/>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2400" b="0" i="0" u="none" strike="noStrike" kern="1200" cap="none" spc="-5" normalizeH="0" baseline="0" noProof="0" dirty="0">
                <a:ln>
                  <a:noFill/>
                </a:ln>
                <a:solidFill>
                  <a:srgbClr val="FFFFFF"/>
                </a:solidFill>
                <a:effectLst/>
                <a:uLnTx/>
                <a:uFillTx/>
                <a:latin typeface="Arial"/>
                <a:ea typeface="+mn-ea"/>
                <a:cs typeface="Arial"/>
              </a:rPr>
              <a:t>Handlingsplan</a:t>
            </a:r>
            <a:r>
              <a:rPr kumimoji="0" sz="2400" b="0" i="0" u="none" strike="noStrike" kern="1200" cap="none" spc="15" normalizeH="0" baseline="0" noProof="0" dirty="0">
                <a:ln>
                  <a:noFill/>
                </a:ln>
                <a:solidFill>
                  <a:srgbClr val="FFFFFF"/>
                </a:solidFill>
                <a:effectLst/>
                <a:uLnTx/>
                <a:uFillTx/>
                <a:latin typeface="Arial"/>
                <a:ea typeface="+mn-ea"/>
                <a:cs typeface="Arial"/>
              </a:rPr>
              <a:t> </a:t>
            </a:r>
            <a:r>
              <a:rPr kumimoji="0" sz="2400" b="0" i="0" u="none" strike="noStrike" kern="1200" cap="none" spc="0" normalizeH="0" baseline="0" noProof="0" dirty="0">
                <a:ln>
                  <a:noFill/>
                </a:ln>
                <a:solidFill>
                  <a:srgbClr val="FFFFFF"/>
                </a:solidFill>
                <a:effectLst/>
                <a:uLnTx/>
                <a:uFillTx/>
                <a:latin typeface="Arial"/>
                <a:ea typeface="+mn-ea"/>
                <a:cs typeface="Arial"/>
              </a:rPr>
              <a:t>2022</a:t>
            </a:r>
            <a:endParaRPr kumimoji="0" sz="24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311174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0715" y="4829955"/>
            <a:ext cx="1561465" cy="141605"/>
          </a:xfrm>
          <a:prstGeom prst="rect">
            <a:avLst/>
          </a:prstGeom>
        </p:spPr>
        <p:txBody>
          <a:bodyPr vert="horz" wrap="square" lIns="0" tIns="0" rIns="0" bIns="0" rtlCol="0">
            <a:spAutoFit/>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0" sz="1000" b="0" i="0" u="none" strike="noStrike" kern="1200" cap="none" spc="-10" normalizeH="0" baseline="0" noProof="0" dirty="0">
                <a:ln>
                  <a:noFill/>
                </a:ln>
                <a:solidFill>
                  <a:srgbClr val="363636"/>
                </a:solidFill>
                <a:effectLst/>
                <a:uLnTx/>
                <a:uFillTx/>
                <a:latin typeface="Arial"/>
                <a:ea typeface="+mn-ea"/>
                <a:cs typeface="Arial"/>
              </a:rPr>
              <a:t>Sydöstra</a:t>
            </a:r>
            <a:r>
              <a:rPr kumimoji="0" sz="1000" b="0" i="0" u="none" strike="noStrike" kern="1200" cap="none" spc="20" normalizeH="0" baseline="0" noProof="0" dirty="0">
                <a:ln>
                  <a:noFill/>
                </a:ln>
                <a:solidFill>
                  <a:srgbClr val="363636"/>
                </a:solidFill>
                <a:effectLst/>
                <a:uLnTx/>
                <a:uFillTx/>
                <a:latin typeface="Arial"/>
                <a:ea typeface="+mn-ea"/>
                <a:cs typeface="Arial"/>
              </a:rPr>
              <a:t> </a:t>
            </a:r>
            <a:r>
              <a:rPr kumimoji="0" sz="1000" b="0" i="0" u="none" strike="noStrike" kern="1200" cap="none" spc="-5" normalizeH="0" baseline="0" noProof="0" dirty="0">
                <a:ln>
                  <a:noFill/>
                </a:ln>
                <a:solidFill>
                  <a:srgbClr val="363636"/>
                </a:solidFill>
                <a:effectLst/>
                <a:uLnTx/>
                <a:uFillTx/>
                <a:latin typeface="Arial"/>
                <a:ea typeface="+mn-ea"/>
                <a:cs typeface="Arial"/>
              </a:rPr>
              <a:t>sjukvårdsregionen</a:t>
            </a:r>
            <a:endParaRPr kumimoji="0" sz="10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p:nvPr/>
        </p:nvSpPr>
        <p:spPr>
          <a:xfrm>
            <a:off x="101154" y="4426496"/>
            <a:ext cx="9043035" cy="12700"/>
          </a:xfrm>
          <a:custGeom>
            <a:avLst/>
            <a:gdLst/>
            <a:ahLst/>
            <a:cxnLst/>
            <a:rect l="l" t="t" r="r" b="b"/>
            <a:pathLst>
              <a:path w="9043035" h="12700">
                <a:moveTo>
                  <a:pt x="0" y="12699"/>
                </a:moveTo>
                <a:lnTo>
                  <a:pt x="9042845" y="12699"/>
                </a:lnTo>
                <a:lnTo>
                  <a:pt x="9042845" y="0"/>
                </a:lnTo>
                <a:lnTo>
                  <a:pt x="0" y="0"/>
                </a:lnTo>
                <a:lnTo>
                  <a:pt x="0" y="12699"/>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 name="object 4"/>
          <p:cNvSpPr/>
          <p:nvPr/>
        </p:nvSpPr>
        <p:spPr>
          <a:xfrm>
            <a:off x="101154" y="4822736"/>
            <a:ext cx="9043035" cy="12700"/>
          </a:xfrm>
          <a:custGeom>
            <a:avLst/>
            <a:gdLst/>
            <a:ahLst/>
            <a:cxnLst/>
            <a:rect l="l" t="t" r="r" b="b"/>
            <a:pathLst>
              <a:path w="9043035" h="12700">
                <a:moveTo>
                  <a:pt x="0" y="12700"/>
                </a:moveTo>
                <a:lnTo>
                  <a:pt x="9042845" y="12700"/>
                </a:lnTo>
                <a:lnTo>
                  <a:pt x="9042845" y="0"/>
                </a:lnTo>
                <a:lnTo>
                  <a:pt x="0" y="0"/>
                </a:lnTo>
                <a:lnTo>
                  <a:pt x="0" y="1270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graphicFrame>
        <p:nvGraphicFramePr>
          <p:cNvPr id="5" name="object 5"/>
          <p:cNvGraphicFramePr>
            <a:graphicFrameLocks noGrp="1"/>
          </p:cNvGraphicFramePr>
          <p:nvPr/>
        </p:nvGraphicFramePr>
        <p:xfrm>
          <a:off x="101154" y="0"/>
          <a:ext cx="9037320" cy="5138420"/>
        </p:xfrm>
        <a:graphic>
          <a:graphicData uri="http://schemas.openxmlformats.org/drawingml/2006/table">
            <a:tbl>
              <a:tblPr firstRow="1" bandRow="1">
                <a:tableStyleId>{2D5ABB26-0587-4C30-8999-92F81FD0307C}</a:tableStyleId>
              </a:tblPr>
              <a:tblGrid>
                <a:gridCol w="2358390">
                  <a:extLst>
                    <a:ext uri="{9D8B030D-6E8A-4147-A177-3AD203B41FA5}">
                      <a16:colId xmlns:a16="http://schemas.microsoft.com/office/drawing/2014/main" val="20000"/>
                    </a:ext>
                  </a:extLst>
                </a:gridCol>
                <a:gridCol w="548703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tblGrid>
              <a:tr h="382270">
                <a:tc>
                  <a:txBody>
                    <a:bodyPr/>
                    <a:lstStyle/>
                    <a:p>
                      <a:pPr marL="91440">
                        <a:lnSpc>
                          <a:spcPct val="100000"/>
                        </a:lnSpc>
                        <a:spcBef>
                          <a:spcPts val="305"/>
                        </a:spcBef>
                      </a:pPr>
                      <a:r>
                        <a:rPr sz="1000" b="1" spc="-5" dirty="0">
                          <a:solidFill>
                            <a:srgbClr val="FFFFFF"/>
                          </a:solidFill>
                          <a:latin typeface="Arial"/>
                          <a:cs typeface="Arial"/>
                        </a:rPr>
                        <a:t>Förbättringsområde/patientlöfte</a:t>
                      </a:r>
                      <a:endParaRPr sz="1000">
                        <a:latin typeface="Arial"/>
                        <a:cs typeface="Arial"/>
                      </a:endParaRPr>
                    </a:p>
                  </a:txBody>
                  <a:tcPr marL="0" marR="0" marT="38735" marB="0">
                    <a:lnL w="12700">
                      <a:solidFill>
                        <a:srgbClr val="FFFFFF"/>
                      </a:solidFill>
                      <a:prstDash val="solid"/>
                    </a:lnL>
                    <a:lnR w="12700">
                      <a:solidFill>
                        <a:srgbClr val="FFFFFF"/>
                      </a:solidFill>
                      <a:prstDash val="solid"/>
                    </a:lnR>
                    <a:lnT w="6350">
                      <a:solidFill>
                        <a:srgbClr val="FFFFFF"/>
                      </a:solidFill>
                      <a:prstDash val="solid"/>
                    </a:lnT>
                    <a:lnB w="38100">
                      <a:solidFill>
                        <a:srgbClr val="FFFFFF"/>
                      </a:solidFill>
                      <a:prstDash val="solid"/>
                    </a:lnB>
                    <a:solidFill>
                      <a:srgbClr val="B0001E"/>
                    </a:solidFill>
                  </a:tcPr>
                </a:tc>
                <a:tc>
                  <a:txBody>
                    <a:bodyPr/>
                    <a:lstStyle/>
                    <a:p>
                      <a:pPr marL="91440">
                        <a:lnSpc>
                          <a:spcPct val="100000"/>
                        </a:lnSpc>
                        <a:spcBef>
                          <a:spcPts val="305"/>
                        </a:spcBef>
                      </a:pPr>
                      <a:r>
                        <a:rPr sz="1000" b="1" spc="-5" dirty="0">
                          <a:solidFill>
                            <a:srgbClr val="FFFFFF"/>
                          </a:solidFill>
                          <a:latin typeface="Arial"/>
                          <a:cs typeface="Arial"/>
                        </a:rPr>
                        <a:t>Aktiviteter</a:t>
                      </a:r>
                      <a:endParaRPr sz="1000">
                        <a:latin typeface="Arial"/>
                        <a:cs typeface="Arial"/>
                      </a:endParaRPr>
                    </a:p>
                  </a:txBody>
                  <a:tcPr marL="0" marR="0" marT="38735" marB="0">
                    <a:lnL w="12700">
                      <a:solidFill>
                        <a:srgbClr val="FFFFFF"/>
                      </a:solidFill>
                      <a:prstDash val="solid"/>
                    </a:lnL>
                    <a:lnR w="12700">
                      <a:solidFill>
                        <a:srgbClr val="FFFFFF"/>
                      </a:solidFill>
                      <a:prstDash val="solid"/>
                    </a:lnR>
                    <a:lnT w="6350">
                      <a:solidFill>
                        <a:srgbClr val="FFFFFF"/>
                      </a:solidFill>
                      <a:prstDash val="solid"/>
                    </a:lnT>
                    <a:lnB w="38100">
                      <a:solidFill>
                        <a:srgbClr val="FFFFFF"/>
                      </a:solidFill>
                      <a:prstDash val="solid"/>
                    </a:lnB>
                    <a:solidFill>
                      <a:srgbClr val="B0001E"/>
                    </a:solidFill>
                  </a:tcPr>
                </a:tc>
                <a:tc>
                  <a:txBody>
                    <a:bodyPr/>
                    <a:lstStyle/>
                    <a:p>
                      <a:pPr marL="92710">
                        <a:lnSpc>
                          <a:spcPct val="100000"/>
                        </a:lnSpc>
                        <a:spcBef>
                          <a:spcPts val="305"/>
                        </a:spcBef>
                      </a:pPr>
                      <a:r>
                        <a:rPr sz="1000" b="1" spc="-5" dirty="0">
                          <a:solidFill>
                            <a:srgbClr val="FFFFFF"/>
                          </a:solidFill>
                          <a:latin typeface="Arial"/>
                          <a:cs typeface="Arial"/>
                        </a:rPr>
                        <a:t>Status</a:t>
                      </a:r>
                      <a:endParaRPr sz="1000">
                        <a:latin typeface="Arial"/>
                        <a:cs typeface="Arial"/>
                      </a:endParaRPr>
                    </a:p>
                  </a:txBody>
                  <a:tcPr marL="0" marR="0" marT="38735" marB="0">
                    <a:lnL w="12700">
                      <a:solidFill>
                        <a:srgbClr val="FFFFFF"/>
                      </a:solidFill>
                      <a:prstDash val="solid"/>
                    </a:lnL>
                    <a:lnT w="6350">
                      <a:solidFill>
                        <a:srgbClr val="FFFFFF"/>
                      </a:solidFill>
                      <a:prstDash val="solid"/>
                    </a:lnT>
                    <a:lnB w="38100">
                      <a:solidFill>
                        <a:srgbClr val="FFFFFF"/>
                      </a:solidFill>
                      <a:prstDash val="solid"/>
                    </a:lnB>
                    <a:solidFill>
                      <a:srgbClr val="B0001E"/>
                    </a:solidFill>
                  </a:tcPr>
                </a:tc>
                <a:extLst>
                  <a:ext uri="{0D108BD9-81ED-4DB2-BD59-A6C34878D82A}">
                    <a16:rowId xmlns:a16="http://schemas.microsoft.com/office/drawing/2014/main" val="10000"/>
                  </a:ext>
                </a:extLst>
              </a:tr>
              <a:tr h="1107440">
                <a:tc>
                  <a:txBody>
                    <a:bodyPr/>
                    <a:lstStyle/>
                    <a:p>
                      <a:pPr marL="91440">
                        <a:lnSpc>
                          <a:spcPct val="100000"/>
                        </a:lnSpc>
                        <a:spcBef>
                          <a:spcPts val="330"/>
                        </a:spcBef>
                      </a:pPr>
                      <a:r>
                        <a:rPr sz="1000" b="1" spc="-5" dirty="0">
                          <a:solidFill>
                            <a:srgbClr val="363636"/>
                          </a:solidFill>
                          <a:latin typeface="Arial"/>
                          <a:cs typeface="Arial"/>
                        </a:rPr>
                        <a:t>Sammanhållna</a:t>
                      </a:r>
                      <a:r>
                        <a:rPr sz="1000" b="1" spc="-50" dirty="0">
                          <a:solidFill>
                            <a:srgbClr val="363636"/>
                          </a:solidFill>
                          <a:latin typeface="Arial"/>
                          <a:cs typeface="Arial"/>
                        </a:rPr>
                        <a:t> </a:t>
                      </a:r>
                      <a:r>
                        <a:rPr sz="1000" b="1" spc="-5" dirty="0">
                          <a:solidFill>
                            <a:srgbClr val="363636"/>
                          </a:solidFill>
                          <a:latin typeface="Arial"/>
                          <a:cs typeface="Arial"/>
                        </a:rPr>
                        <a:t>vårdprocesser</a:t>
                      </a:r>
                      <a:endParaRPr sz="1000">
                        <a:latin typeface="Arial"/>
                        <a:cs typeface="Arial"/>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BD9DA"/>
                    </a:solidFill>
                  </a:tcPr>
                </a:tc>
                <a:tc>
                  <a:txBody>
                    <a:bodyPr/>
                    <a:lstStyle/>
                    <a:p>
                      <a:pPr marL="263525" indent="-172720">
                        <a:lnSpc>
                          <a:spcPct val="100000"/>
                        </a:lnSpc>
                        <a:spcBef>
                          <a:spcPts val="330"/>
                        </a:spcBef>
                        <a:buChar char="•"/>
                        <a:tabLst>
                          <a:tab pos="263525" algn="l"/>
                          <a:tab pos="264160" algn="l"/>
                        </a:tabLst>
                      </a:pPr>
                      <a:r>
                        <a:rPr sz="1000" spc="-5" dirty="0">
                          <a:solidFill>
                            <a:srgbClr val="363636"/>
                          </a:solidFill>
                          <a:latin typeface="Arial"/>
                          <a:cs typeface="Arial"/>
                        </a:rPr>
                        <a:t>Kartläggning av</a:t>
                      </a:r>
                      <a:r>
                        <a:rPr sz="1000" dirty="0">
                          <a:solidFill>
                            <a:srgbClr val="363636"/>
                          </a:solidFill>
                          <a:latin typeface="Arial"/>
                          <a:cs typeface="Arial"/>
                        </a:rPr>
                        <a:t> </a:t>
                      </a:r>
                      <a:r>
                        <a:rPr sz="1000" spc="-5" dirty="0">
                          <a:solidFill>
                            <a:srgbClr val="363636"/>
                          </a:solidFill>
                          <a:latin typeface="Arial"/>
                          <a:cs typeface="Arial"/>
                        </a:rPr>
                        <a:t>ledtider</a:t>
                      </a:r>
                      <a:r>
                        <a:rPr sz="1000" spc="10" dirty="0">
                          <a:solidFill>
                            <a:srgbClr val="363636"/>
                          </a:solidFill>
                          <a:latin typeface="Arial"/>
                          <a:cs typeface="Arial"/>
                        </a:rPr>
                        <a:t> </a:t>
                      </a:r>
                      <a:r>
                        <a:rPr sz="1000" dirty="0">
                          <a:solidFill>
                            <a:srgbClr val="363636"/>
                          </a:solidFill>
                          <a:latin typeface="Arial"/>
                          <a:cs typeface="Arial"/>
                        </a:rPr>
                        <a:t>för</a:t>
                      </a:r>
                      <a:r>
                        <a:rPr sz="1000" spc="-25" dirty="0">
                          <a:solidFill>
                            <a:srgbClr val="363636"/>
                          </a:solidFill>
                          <a:latin typeface="Arial"/>
                          <a:cs typeface="Arial"/>
                        </a:rPr>
                        <a:t> </a:t>
                      </a:r>
                      <a:r>
                        <a:rPr sz="1000" spc="-5" dirty="0">
                          <a:solidFill>
                            <a:srgbClr val="363636"/>
                          </a:solidFill>
                          <a:latin typeface="Arial"/>
                          <a:cs typeface="Arial"/>
                        </a:rPr>
                        <a:t>delprocesser</a:t>
                      </a:r>
                      <a:r>
                        <a:rPr sz="1000" spc="-15" dirty="0">
                          <a:solidFill>
                            <a:srgbClr val="363636"/>
                          </a:solidFill>
                          <a:latin typeface="Arial"/>
                          <a:cs typeface="Arial"/>
                        </a:rPr>
                        <a:t> </a:t>
                      </a:r>
                      <a:r>
                        <a:rPr sz="1000" spc="-5" dirty="0">
                          <a:solidFill>
                            <a:srgbClr val="363636"/>
                          </a:solidFill>
                          <a:latin typeface="Arial"/>
                          <a:cs typeface="Arial"/>
                        </a:rPr>
                        <a:t>i</a:t>
                      </a:r>
                      <a:r>
                        <a:rPr sz="1000" dirty="0">
                          <a:solidFill>
                            <a:srgbClr val="363636"/>
                          </a:solidFill>
                          <a:latin typeface="Arial"/>
                          <a:cs typeface="Arial"/>
                        </a:rPr>
                        <a:t> </a:t>
                      </a:r>
                      <a:r>
                        <a:rPr sz="1000" spc="-5" dirty="0">
                          <a:solidFill>
                            <a:srgbClr val="363636"/>
                          </a:solidFill>
                          <a:latin typeface="Arial"/>
                          <a:cs typeface="Arial"/>
                        </a:rPr>
                        <a:t>cancervård</a:t>
                      </a:r>
                      <a:r>
                        <a:rPr sz="1000" spc="-15" dirty="0">
                          <a:solidFill>
                            <a:srgbClr val="363636"/>
                          </a:solidFill>
                          <a:latin typeface="Arial"/>
                          <a:cs typeface="Arial"/>
                        </a:rPr>
                        <a:t> </a:t>
                      </a:r>
                      <a:r>
                        <a:rPr sz="1000" spc="-5" dirty="0">
                          <a:solidFill>
                            <a:srgbClr val="363636"/>
                          </a:solidFill>
                          <a:latin typeface="Arial"/>
                          <a:cs typeface="Arial"/>
                        </a:rPr>
                        <a:t>i</a:t>
                      </a:r>
                      <a:r>
                        <a:rPr sz="1000" dirty="0">
                          <a:solidFill>
                            <a:srgbClr val="363636"/>
                          </a:solidFill>
                          <a:latin typeface="Arial"/>
                          <a:cs typeface="Arial"/>
                        </a:rPr>
                        <a:t> </a:t>
                      </a:r>
                      <a:r>
                        <a:rPr sz="1000" spc="-5" dirty="0">
                          <a:solidFill>
                            <a:srgbClr val="363636"/>
                          </a:solidFill>
                          <a:latin typeface="Arial"/>
                          <a:cs typeface="Arial"/>
                        </a:rPr>
                        <a:t>SÖRSR.</a:t>
                      </a:r>
                      <a:endParaRPr sz="1000">
                        <a:latin typeface="Arial"/>
                        <a:cs typeface="Arial"/>
                      </a:endParaRPr>
                    </a:p>
                    <a:p>
                      <a:pPr marL="263525">
                        <a:lnSpc>
                          <a:spcPct val="100000"/>
                        </a:lnSpc>
                      </a:pPr>
                      <a:r>
                        <a:rPr sz="1000" spc="-5" dirty="0">
                          <a:solidFill>
                            <a:srgbClr val="363636"/>
                          </a:solidFill>
                          <a:latin typeface="Arial"/>
                          <a:cs typeface="Arial"/>
                        </a:rPr>
                        <a:t>-Benchmarking</a:t>
                      </a:r>
                      <a:r>
                        <a:rPr sz="1000" spc="-55" dirty="0">
                          <a:solidFill>
                            <a:srgbClr val="363636"/>
                          </a:solidFill>
                          <a:latin typeface="Arial"/>
                          <a:cs typeface="Arial"/>
                        </a:rPr>
                        <a:t> </a:t>
                      </a:r>
                      <a:r>
                        <a:rPr sz="1000" spc="-5" dirty="0">
                          <a:solidFill>
                            <a:srgbClr val="363636"/>
                          </a:solidFill>
                          <a:latin typeface="Arial"/>
                          <a:cs typeface="Arial"/>
                        </a:rPr>
                        <a:t>av ledtider </a:t>
                      </a:r>
                      <a:r>
                        <a:rPr sz="1000" dirty="0">
                          <a:solidFill>
                            <a:srgbClr val="363636"/>
                          </a:solidFill>
                          <a:latin typeface="Arial"/>
                          <a:cs typeface="Arial"/>
                        </a:rPr>
                        <a:t>för</a:t>
                      </a:r>
                      <a:r>
                        <a:rPr sz="1000" spc="-20" dirty="0">
                          <a:solidFill>
                            <a:srgbClr val="363636"/>
                          </a:solidFill>
                          <a:latin typeface="Arial"/>
                          <a:cs typeface="Arial"/>
                        </a:rPr>
                        <a:t> </a:t>
                      </a:r>
                      <a:r>
                        <a:rPr sz="1000" spc="-5" dirty="0">
                          <a:solidFill>
                            <a:srgbClr val="363636"/>
                          </a:solidFill>
                          <a:latin typeface="Arial"/>
                          <a:cs typeface="Arial"/>
                        </a:rPr>
                        <a:t>patologi.</a:t>
                      </a:r>
                      <a:endParaRPr sz="1000">
                        <a:latin typeface="Arial"/>
                        <a:cs typeface="Arial"/>
                      </a:endParaRPr>
                    </a:p>
                    <a:p>
                      <a:pPr marL="266700">
                        <a:lnSpc>
                          <a:spcPct val="100000"/>
                        </a:lnSpc>
                        <a:spcBef>
                          <a:spcPts val="5"/>
                        </a:spcBef>
                      </a:pPr>
                      <a:r>
                        <a:rPr sz="1000" spc="-5" dirty="0">
                          <a:solidFill>
                            <a:srgbClr val="363636"/>
                          </a:solidFill>
                          <a:latin typeface="Arial"/>
                          <a:cs typeface="Arial"/>
                        </a:rPr>
                        <a:t>-Benchmarking</a:t>
                      </a:r>
                      <a:r>
                        <a:rPr sz="1000" spc="-35" dirty="0">
                          <a:solidFill>
                            <a:srgbClr val="363636"/>
                          </a:solidFill>
                          <a:latin typeface="Arial"/>
                          <a:cs typeface="Arial"/>
                        </a:rPr>
                        <a:t> </a:t>
                      </a:r>
                      <a:r>
                        <a:rPr sz="1000" spc="-5" dirty="0">
                          <a:solidFill>
                            <a:srgbClr val="363636"/>
                          </a:solidFill>
                          <a:latin typeface="Arial"/>
                          <a:cs typeface="Arial"/>
                        </a:rPr>
                        <a:t>av</a:t>
                      </a:r>
                      <a:r>
                        <a:rPr sz="1000" spc="-10" dirty="0">
                          <a:solidFill>
                            <a:srgbClr val="363636"/>
                          </a:solidFill>
                          <a:latin typeface="Arial"/>
                          <a:cs typeface="Arial"/>
                        </a:rPr>
                        <a:t> ledtider</a:t>
                      </a:r>
                      <a:r>
                        <a:rPr sz="1000" spc="10" dirty="0">
                          <a:solidFill>
                            <a:srgbClr val="363636"/>
                          </a:solidFill>
                          <a:latin typeface="Arial"/>
                          <a:cs typeface="Arial"/>
                        </a:rPr>
                        <a:t> </a:t>
                      </a:r>
                      <a:r>
                        <a:rPr sz="1000" dirty="0">
                          <a:solidFill>
                            <a:srgbClr val="363636"/>
                          </a:solidFill>
                          <a:latin typeface="Arial"/>
                          <a:cs typeface="Arial"/>
                        </a:rPr>
                        <a:t>för</a:t>
                      </a:r>
                      <a:r>
                        <a:rPr sz="1000" spc="-15" dirty="0">
                          <a:solidFill>
                            <a:srgbClr val="363636"/>
                          </a:solidFill>
                          <a:latin typeface="Arial"/>
                          <a:cs typeface="Arial"/>
                        </a:rPr>
                        <a:t> </a:t>
                      </a:r>
                      <a:r>
                        <a:rPr sz="1000" spc="-5" dirty="0">
                          <a:solidFill>
                            <a:srgbClr val="363636"/>
                          </a:solidFill>
                          <a:latin typeface="Arial"/>
                          <a:cs typeface="Arial"/>
                        </a:rPr>
                        <a:t>radiologi.</a:t>
                      </a:r>
                      <a:endParaRPr sz="1000">
                        <a:latin typeface="Arial"/>
                        <a:cs typeface="Arial"/>
                      </a:endParaRPr>
                    </a:p>
                    <a:p>
                      <a:pPr marL="263525" marR="737870" indent="-172720">
                        <a:lnSpc>
                          <a:spcPct val="100000"/>
                        </a:lnSpc>
                        <a:buChar char="•"/>
                        <a:tabLst>
                          <a:tab pos="263525" algn="l"/>
                          <a:tab pos="264160" algn="l"/>
                        </a:tabLst>
                      </a:pPr>
                      <a:r>
                        <a:rPr sz="1000" dirty="0">
                          <a:solidFill>
                            <a:srgbClr val="363636"/>
                          </a:solidFill>
                          <a:latin typeface="Arial"/>
                          <a:cs typeface="Arial"/>
                        </a:rPr>
                        <a:t>Workshops för </a:t>
                      </a:r>
                      <a:r>
                        <a:rPr sz="1000" spc="-5" dirty="0">
                          <a:solidFill>
                            <a:srgbClr val="363636"/>
                          </a:solidFill>
                          <a:latin typeface="Arial"/>
                          <a:cs typeface="Arial"/>
                        </a:rPr>
                        <a:t>utvalda diagnoser </a:t>
                      </a:r>
                      <a:r>
                        <a:rPr sz="1000" dirty="0">
                          <a:solidFill>
                            <a:srgbClr val="363636"/>
                          </a:solidFill>
                          <a:latin typeface="Arial"/>
                          <a:cs typeface="Arial"/>
                        </a:rPr>
                        <a:t>för </a:t>
                      </a:r>
                      <a:r>
                        <a:rPr sz="1000" spc="-5" dirty="0">
                          <a:solidFill>
                            <a:srgbClr val="363636"/>
                          </a:solidFill>
                          <a:latin typeface="Arial"/>
                          <a:cs typeface="Arial"/>
                        </a:rPr>
                        <a:t>att förbättra registrering, benchmarking och </a:t>
                      </a:r>
                      <a:r>
                        <a:rPr sz="1000" spc="-265" dirty="0">
                          <a:solidFill>
                            <a:srgbClr val="363636"/>
                          </a:solidFill>
                          <a:latin typeface="Arial"/>
                          <a:cs typeface="Arial"/>
                        </a:rPr>
                        <a:t> </a:t>
                      </a:r>
                      <a:r>
                        <a:rPr sz="1000" spc="-5" dirty="0">
                          <a:solidFill>
                            <a:srgbClr val="363636"/>
                          </a:solidFill>
                          <a:latin typeface="Arial"/>
                          <a:cs typeface="Arial"/>
                        </a:rPr>
                        <a:t>uppföljning.</a:t>
                      </a:r>
                      <a:endParaRPr sz="1000">
                        <a:latin typeface="Arial"/>
                        <a:cs typeface="Arial"/>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381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1"/>
                  </a:ext>
                </a:extLst>
              </a:tr>
              <a:tr h="852805">
                <a:tc>
                  <a:txBody>
                    <a:bodyPr/>
                    <a:lstStyle/>
                    <a:p>
                      <a:pPr marL="91440" marR="141605">
                        <a:lnSpc>
                          <a:spcPct val="100000"/>
                        </a:lnSpc>
                        <a:spcBef>
                          <a:spcPts val="335"/>
                        </a:spcBef>
                      </a:pPr>
                      <a:r>
                        <a:rPr sz="1000" b="1" spc="-5" dirty="0">
                          <a:solidFill>
                            <a:srgbClr val="363636"/>
                          </a:solidFill>
                          <a:latin typeface="Arial"/>
                          <a:cs typeface="Arial"/>
                        </a:rPr>
                        <a:t>Utrotning</a:t>
                      </a:r>
                      <a:r>
                        <a:rPr sz="1000" b="1" spc="5" dirty="0">
                          <a:solidFill>
                            <a:srgbClr val="363636"/>
                          </a:solidFill>
                          <a:latin typeface="Arial"/>
                          <a:cs typeface="Arial"/>
                        </a:rPr>
                        <a:t> </a:t>
                      </a:r>
                      <a:r>
                        <a:rPr sz="1000" b="1" spc="-5" dirty="0">
                          <a:solidFill>
                            <a:srgbClr val="363636"/>
                          </a:solidFill>
                          <a:latin typeface="Arial"/>
                          <a:cs typeface="Arial"/>
                        </a:rPr>
                        <a:t>livmoderhalscancer </a:t>
                      </a:r>
                      <a:r>
                        <a:rPr sz="1000" b="1" dirty="0">
                          <a:solidFill>
                            <a:srgbClr val="363636"/>
                          </a:solidFill>
                          <a:latin typeface="Arial"/>
                          <a:cs typeface="Arial"/>
                        </a:rPr>
                        <a:t> </a:t>
                      </a:r>
                      <a:r>
                        <a:rPr sz="1000" b="1" spc="-5" dirty="0">
                          <a:solidFill>
                            <a:srgbClr val="363636"/>
                          </a:solidFill>
                          <a:latin typeface="Arial"/>
                          <a:cs typeface="Arial"/>
                        </a:rPr>
                        <a:t>Catch-up vaccination + screening </a:t>
                      </a:r>
                      <a:r>
                        <a:rPr sz="1000" b="1" dirty="0">
                          <a:solidFill>
                            <a:srgbClr val="363636"/>
                          </a:solidFill>
                          <a:latin typeface="Arial"/>
                          <a:cs typeface="Arial"/>
                        </a:rPr>
                        <a:t> </a:t>
                      </a:r>
                      <a:r>
                        <a:rPr sz="1000" b="1" spc="-5" dirty="0">
                          <a:solidFill>
                            <a:srgbClr val="363636"/>
                          </a:solidFill>
                          <a:latin typeface="Arial"/>
                          <a:cs typeface="Arial"/>
                        </a:rPr>
                        <a:t>av HPV för kvinnor födda1994-1998 </a:t>
                      </a:r>
                      <a:r>
                        <a:rPr sz="1000" b="1" spc="-265" dirty="0">
                          <a:solidFill>
                            <a:srgbClr val="363636"/>
                          </a:solidFill>
                          <a:latin typeface="Arial"/>
                          <a:cs typeface="Arial"/>
                        </a:rPr>
                        <a:t> </a:t>
                      </a:r>
                      <a:r>
                        <a:rPr sz="1000" b="1" spc="-5" dirty="0">
                          <a:solidFill>
                            <a:srgbClr val="363636"/>
                          </a:solidFill>
                          <a:latin typeface="Arial"/>
                          <a:cs typeface="Arial"/>
                        </a:rPr>
                        <a:t>inom</a:t>
                      </a:r>
                      <a:r>
                        <a:rPr sz="1000" b="1" spc="-10" dirty="0">
                          <a:solidFill>
                            <a:srgbClr val="363636"/>
                          </a:solidFill>
                          <a:latin typeface="Arial"/>
                          <a:cs typeface="Arial"/>
                        </a:rPr>
                        <a:t> </a:t>
                      </a:r>
                      <a:r>
                        <a:rPr sz="1000" b="1" spc="-5" dirty="0">
                          <a:solidFill>
                            <a:srgbClr val="363636"/>
                          </a:solidFill>
                          <a:latin typeface="Arial"/>
                          <a:cs typeface="Arial"/>
                        </a:rPr>
                        <a:t>ramen</a:t>
                      </a:r>
                      <a:r>
                        <a:rPr sz="1000" b="1" dirty="0">
                          <a:solidFill>
                            <a:srgbClr val="363636"/>
                          </a:solidFill>
                          <a:latin typeface="Arial"/>
                          <a:cs typeface="Arial"/>
                        </a:rPr>
                        <a:t> </a:t>
                      </a:r>
                      <a:r>
                        <a:rPr sz="1000" b="1" spc="-5" dirty="0">
                          <a:solidFill>
                            <a:srgbClr val="363636"/>
                          </a:solidFill>
                          <a:latin typeface="Arial"/>
                          <a:cs typeface="Arial"/>
                        </a:rPr>
                        <a:t>för nationell</a:t>
                      </a:r>
                      <a:r>
                        <a:rPr sz="1000" b="1" spc="-10" dirty="0">
                          <a:solidFill>
                            <a:srgbClr val="363636"/>
                          </a:solidFill>
                          <a:latin typeface="Arial"/>
                          <a:cs typeface="Arial"/>
                        </a:rPr>
                        <a:t> </a:t>
                      </a:r>
                      <a:r>
                        <a:rPr sz="1000" b="1" spc="-5" dirty="0">
                          <a:solidFill>
                            <a:srgbClr val="363636"/>
                          </a:solidFill>
                          <a:latin typeface="Arial"/>
                          <a:cs typeface="Arial"/>
                        </a:rPr>
                        <a:t>studie</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marL="263525" indent="-172720">
                        <a:lnSpc>
                          <a:spcPct val="100000"/>
                        </a:lnSpc>
                        <a:spcBef>
                          <a:spcPts val="335"/>
                        </a:spcBef>
                        <a:buChar char="•"/>
                        <a:tabLst>
                          <a:tab pos="263525" algn="l"/>
                          <a:tab pos="264160" algn="l"/>
                        </a:tabLst>
                      </a:pPr>
                      <a:r>
                        <a:rPr sz="1000" spc="-5" dirty="0">
                          <a:solidFill>
                            <a:srgbClr val="363636"/>
                          </a:solidFill>
                          <a:latin typeface="Arial"/>
                          <a:cs typeface="Arial"/>
                        </a:rPr>
                        <a:t>Initiera</a:t>
                      </a:r>
                      <a:r>
                        <a:rPr sz="1000" spc="5" dirty="0">
                          <a:solidFill>
                            <a:srgbClr val="363636"/>
                          </a:solidFill>
                          <a:latin typeface="Arial"/>
                          <a:cs typeface="Arial"/>
                        </a:rPr>
                        <a:t> </a:t>
                      </a:r>
                      <a:r>
                        <a:rPr sz="1000" dirty="0">
                          <a:solidFill>
                            <a:srgbClr val="363636"/>
                          </a:solidFill>
                          <a:latin typeface="Arial"/>
                          <a:cs typeface="Arial"/>
                        </a:rPr>
                        <a:t>samarbete</a:t>
                      </a:r>
                      <a:r>
                        <a:rPr sz="1000" spc="-50" dirty="0">
                          <a:solidFill>
                            <a:srgbClr val="363636"/>
                          </a:solidFill>
                          <a:latin typeface="Arial"/>
                          <a:cs typeface="Arial"/>
                        </a:rPr>
                        <a:t> </a:t>
                      </a:r>
                      <a:r>
                        <a:rPr sz="1000" dirty="0">
                          <a:solidFill>
                            <a:srgbClr val="363636"/>
                          </a:solidFill>
                          <a:latin typeface="Arial"/>
                          <a:cs typeface="Arial"/>
                        </a:rPr>
                        <a:t>med</a:t>
                      </a:r>
                      <a:r>
                        <a:rPr sz="1000" spc="-20" dirty="0">
                          <a:solidFill>
                            <a:srgbClr val="363636"/>
                          </a:solidFill>
                          <a:latin typeface="Arial"/>
                          <a:cs typeface="Arial"/>
                        </a:rPr>
                        <a:t> </a:t>
                      </a:r>
                      <a:r>
                        <a:rPr sz="1000" spc="-10" dirty="0">
                          <a:solidFill>
                            <a:srgbClr val="363636"/>
                          </a:solidFill>
                          <a:latin typeface="Arial"/>
                          <a:cs typeface="Arial"/>
                        </a:rPr>
                        <a:t>nationella</a:t>
                      </a:r>
                      <a:r>
                        <a:rPr sz="1000" dirty="0">
                          <a:solidFill>
                            <a:srgbClr val="363636"/>
                          </a:solidFill>
                          <a:latin typeface="Arial"/>
                          <a:cs typeface="Arial"/>
                        </a:rPr>
                        <a:t> </a:t>
                      </a:r>
                      <a:r>
                        <a:rPr sz="1000" spc="-5" dirty="0">
                          <a:solidFill>
                            <a:srgbClr val="363636"/>
                          </a:solidFill>
                          <a:latin typeface="Arial"/>
                          <a:cs typeface="Arial"/>
                        </a:rPr>
                        <a:t>gruppen.</a:t>
                      </a:r>
                      <a:endParaRPr sz="1000">
                        <a:latin typeface="Arial"/>
                        <a:cs typeface="Arial"/>
                      </a:endParaRPr>
                    </a:p>
                    <a:p>
                      <a:pPr marL="263525" indent="-172720">
                        <a:lnSpc>
                          <a:spcPct val="100000"/>
                        </a:lnSpc>
                        <a:buChar char="•"/>
                        <a:tabLst>
                          <a:tab pos="263525" algn="l"/>
                          <a:tab pos="264160" algn="l"/>
                        </a:tabLst>
                      </a:pPr>
                      <a:r>
                        <a:rPr sz="1000" spc="-5" dirty="0">
                          <a:solidFill>
                            <a:srgbClr val="363636"/>
                          </a:solidFill>
                          <a:latin typeface="Arial"/>
                          <a:cs typeface="Arial"/>
                        </a:rPr>
                        <a:t>Organisera</a:t>
                      </a:r>
                      <a:r>
                        <a:rPr sz="1000" spc="-20" dirty="0">
                          <a:solidFill>
                            <a:srgbClr val="363636"/>
                          </a:solidFill>
                          <a:latin typeface="Arial"/>
                          <a:cs typeface="Arial"/>
                        </a:rPr>
                        <a:t> </a:t>
                      </a:r>
                      <a:r>
                        <a:rPr sz="1000" spc="-5" dirty="0">
                          <a:solidFill>
                            <a:srgbClr val="363636"/>
                          </a:solidFill>
                          <a:latin typeface="Arial"/>
                          <a:cs typeface="Arial"/>
                        </a:rPr>
                        <a:t>införande</a:t>
                      </a:r>
                      <a:r>
                        <a:rPr sz="1000" spc="-20" dirty="0">
                          <a:solidFill>
                            <a:srgbClr val="363636"/>
                          </a:solidFill>
                          <a:latin typeface="Arial"/>
                          <a:cs typeface="Arial"/>
                        </a:rPr>
                        <a:t> </a:t>
                      </a:r>
                      <a:r>
                        <a:rPr sz="1000" spc="-5" dirty="0">
                          <a:solidFill>
                            <a:srgbClr val="363636"/>
                          </a:solidFill>
                          <a:latin typeface="Arial"/>
                          <a:cs typeface="Arial"/>
                        </a:rPr>
                        <a:t>av</a:t>
                      </a:r>
                      <a:r>
                        <a:rPr sz="1000" spc="-10" dirty="0">
                          <a:solidFill>
                            <a:srgbClr val="363636"/>
                          </a:solidFill>
                          <a:latin typeface="Arial"/>
                          <a:cs typeface="Arial"/>
                        </a:rPr>
                        <a:t> </a:t>
                      </a:r>
                      <a:r>
                        <a:rPr sz="1000" spc="-5" dirty="0">
                          <a:solidFill>
                            <a:srgbClr val="363636"/>
                          </a:solidFill>
                          <a:latin typeface="Arial"/>
                          <a:cs typeface="Arial"/>
                        </a:rPr>
                        <a:t>studie i</a:t>
                      </a:r>
                      <a:r>
                        <a:rPr sz="1000" dirty="0">
                          <a:solidFill>
                            <a:srgbClr val="363636"/>
                          </a:solidFill>
                          <a:latin typeface="Arial"/>
                          <a:cs typeface="Arial"/>
                        </a:rPr>
                        <a:t> </a:t>
                      </a:r>
                      <a:r>
                        <a:rPr sz="1000" spc="-5" dirty="0">
                          <a:solidFill>
                            <a:srgbClr val="363636"/>
                          </a:solidFill>
                          <a:latin typeface="Arial"/>
                          <a:cs typeface="Arial"/>
                        </a:rPr>
                        <a:t>de</a:t>
                      </a:r>
                      <a:r>
                        <a:rPr sz="1000" spc="-20" dirty="0">
                          <a:solidFill>
                            <a:srgbClr val="363636"/>
                          </a:solidFill>
                          <a:latin typeface="Arial"/>
                          <a:cs typeface="Arial"/>
                        </a:rPr>
                        <a:t> </a:t>
                      </a:r>
                      <a:r>
                        <a:rPr sz="1000" spc="-5" dirty="0">
                          <a:solidFill>
                            <a:srgbClr val="363636"/>
                          </a:solidFill>
                          <a:latin typeface="Arial"/>
                          <a:cs typeface="Arial"/>
                        </a:rPr>
                        <a:t>tre regionerna</a:t>
                      </a:r>
                      <a:endParaRPr sz="1000">
                        <a:latin typeface="Arial"/>
                        <a:cs typeface="Arial"/>
                      </a:endParaRPr>
                    </a:p>
                    <a:p>
                      <a:pPr marL="263525" indent="-172720">
                        <a:lnSpc>
                          <a:spcPct val="100000"/>
                        </a:lnSpc>
                        <a:buChar char="•"/>
                        <a:tabLst>
                          <a:tab pos="263525" algn="l"/>
                          <a:tab pos="264160" algn="l"/>
                        </a:tabLst>
                      </a:pPr>
                      <a:r>
                        <a:rPr sz="1000" spc="-5" dirty="0">
                          <a:solidFill>
                            <a:srgbClr val="363636"/>
                          </a:solidFill>
                          <a:latin typeface="Arial"/>
                          <a:cs typeface="Arial"/>
                        </a:rPr>
                        <a:t>Kartlägga behov</a:t>
                      </a:r>
                      <a:r>
                        <a:rPr sz="1000" spc="-10" dirty="0">
                          <a:solidFill>
                            <a:srgbClr val="363636"/>
                          </a:solidFill>
                          <a:latin typeface="Arial"/>
                          <a:cs typeface="Arial"/>
                        </a:rPr>
                        <a:t> </a:t>
                      </a:r>
                      <a:r>
                        <a:rPr sz="1000" spc="-5" dirty="0">
                          <a:solidFill>
                            <a:srgbClr val="363636"/>
                          </a:solidFill>
                          <a:latin typeface="Arial"/>
                          <a:cs typeface="Arial"/>
                        </a:rPr>
                        <a:t>av</a:t>
                      </a:r>
                      <a:r>
                        <a:rPr sz="1000" spc="-10" dirty="0">
                          <a:solidFill>
                            <a:srgbClr val="363636"/>
                          </a:solidFill>
                          <a:latin typeface="Arial"/>
                          <a:cs typeface="Arial"/>
                        </a:rPr>
                        <a:t> </a:t>
                      </a:r>
                      <a:r>
                        <a:rPr sz="1000" spc="-5" dirty="0">
                          <a:solidFill>
                            <a:srgbClr val="363636"/>
                          </a:solidFill>
                          <a:latin typeface="Arial"/>
                          <a:cs typeface="Arial"/>
                        </a:rPr>
                        <a:t>resurs,</a:t>
                      </a:r>
                      <a:r>
                        <a:rPr sz="1000" spc="-15" dirty="0">
                          <a:solidFill>
                            <a:srgbClr val="363636"/>
                          </a:solidFill>
                          <a:latin typeface="Arial"/>
                          <a:cs typeface="Arial"/>
                        </a:rPr>
                        <a:t> </a:t>
                      </a:r>
                      <a:r>
                        <a:rPr sz="1000" spc="-5" dirty="0">
                          <a:solidFill>
                            <a:srgbClr val="363636"/>
                          </a:solidFill>
                          <a:latin typeface="Arial"/>
                          <a:cs typeface="Arial"/>
                        </a:rPr>
                        <a:t>utbildning,</a:t>
                      </a:r>
                      <a:r>
                        <a:rPr sz="1000" spc="25" dirty="0">
                          <a:solidFill>
                            <a:srgbClr val="363636"/>
                          </a:solidFill>
                          <a:latin typeface="Arial"/>
                          <a:cs typeface="Arial"/>
                        </a:rPr>
                        <a:t> </a:t>
                      </a:r>
                      <a:r>
                        <a:rPr sz="1000" spc="-5" dirty="0">
                          <a:solidFill>
                            <a:srgbClr val="363636"/>
                          </a:solidFill>
                          <a:latin typeface="Arial"/>
                          <a:cs typeface="Arial"/>
                        </a:rPr>
                        <a:t>lokaler,</a:t>
                      </a:r>
                      <a:r>
                        <a:rPr sz="1000" spc="-15" dirty="0">
                          <a:solidFill>
                            <a:srgbClr val="363636"/>
                          </a:solidFill>
                          <a:latin typeface="Arial"/>
                          <a:cs typeface="Arial"/>
                        </a:rPr>
                        <a:t> </a:t>
                      </a:r>
                      <a:r>
                        <a:rPr sz="1000" spc="5" dirty="0">
                          <a:solidFill>
                            <a:srgbClr val="363636"/>
                          </a:solidFill>
                          <a:latin typeface="Arial"/>
                          <a:cs typeface="Arial"/>
                        </a:rPr>
                        <a:t>mm</a:t>
                      </a:r>
                      <a:r>
                        <a:rPr sz="1000" spc="-5" dirty="0">
                          <a:solidFill>
                            <a:srgbClr val="363636"/>
                          </a:solidFill>
                          <a:latin typeface="Arial"/>
                          <a:cs typeface="Arial"/>
                        </a:rPr>
                        <a:t> i</a:t>
                      </a:r>
                      <a:r>
                        <a:rPr sz="1000" spc="-10" dirty="0">
                          <a:solidFill>
                            <a:srgbClr val="363636"/>
                          </a:solidFill>
                          <a:latin typeface="Arial"/>
                          <a:cs typeface="Arial"/>
                        </a:rPr>
                        <a:t> </a:t>
                      </a:r>
                      <a:r>
                        <a:rPr sz="1000" spc="-5" dirty="0">
                          <a:solidFill>
                            <a:srgbClr val="363636"/>
                          </a:solidFill>
                          <a:latin typeface="Arial"/>
                          <a:cs typeface="Arial"/>
                        </a:rPr>
                        <a:t>de</a:t>
                      </a:r>
                      <a:r>
                        <a:rPr sz="1000" dirty="0">
                          <a:solidFill>
                            <a:srgbClr val="363636"/>
                          </a:solidFill>
                          <a:latin typeface="Arial"/>
                          <a:cs typeface="Arial"/>
                        </a:rPr>
                        <a:t> </a:t>
                      </a:r>
                      <a:r>
                        <a:rPr sz="1000" spc="-5" dirty="0">
                          <a:solidFill>
                            <a:srgbClr val="363636"/>
                          </a:solidFill>
                          <a:latin typeface="Arial"/>
                          <a:cs typeface="Arial"/>
                        </a:rPr>
                        <a:t>tre regionerna</a:t>
                      </a:r>
                      <a:endParaRPr sz="1000">
                        <a:latin typeface="Arial"/>
                        <a:cs typeface="Arial"/>
                      </a:endParaRPr>
                    </a:p>
                    <a:p>
                      <a:pPr marL="263525" indent="-172720">
                        <a:lnSpc>
                          <a:spcPct val="100000"/>
                        </a:lnSpc>
                        <a:buChar char="•"/>
                        <a:tabLst>
                          <a:tab pos="263525" algn="l"/>
                          <a:tab pos="264160" algn="l"/>
                        </a:tabLst>
                      </a:pPr>
                      <a:r>
                        <a:rPr sz="1000" dirty="0">
                          <a:solidFill>
                            <a:srgbClr val="363636"/>
                          </a:solidFill>
                          <a:latin typeface="Arial"/>
                          <a:cs typeface="Arial"/>
                        </a:rPr>
                        <a:t>Ta</a:t>
                      </a:r>
                      <a:r>
                        <a:rPr sz="1000" spc="-30" dirty="0">
                          <a:solidFill>
                            <a:srgbClr val="363636"/>
                          </a:solidFill>
                          <a:latin typeface="Arial"/>
                          <a:cs typeface="Arial"/>
                        </a:rPr>
                        <a:t> </a:t>
                      </a:r>
                      <a:r>
                        <a:rPr sz="1000" dirty="0">
                          <a:solidFill>
                            <a:srgbClr val="363636"/>
                          </a:solidFill>
                          <a:latin typeface="Arial"/>
                          <a:cs typeface="Arial"/>
                        </a:rPr>
                        <a:t>fram</a:t>
                      </a:r>
                      <a:r>
                        <a:rPr sz="1000" spc="-25" dirty="0">
                          <a:solidFill>
                            <a:srgbClr val="363636"/>
                          </a:solidFill>
                          <a:latin typeface="Arial"/>
                          <a:cs typeface="Arial"/>
                        </a:rPr>
                        <a:t> </a:t>
                      </a:r>
                      <a:r>
                        <a:rPr sz="1000" spc="-5" dirty="0">
                          <a:solidFill>
                            <a:srgbClr val="363636"/>
                          </a:solidFill>
                          <a:latin typeface="Arial"/>
                          <a:cs typeface="Arial"/>
                        </a:rPr>
                        <a:t>och</a:t>
                      </a:r>
                      <a:r>
                        <a:rPr sz="1000" spc="-10" dirty="0">
                          <a:solidFill>
                            <a:srgbClr val="363636"/>
                          </a:solidFill>
                          <a:latin typeface="Arial"/>
                          <a:cs typeface="Arial"/>
                        </a:rPr>
                        <a:t> </a:t>
                      </a:r>
                      <a:r>
                        <a:rPr sz="1000" spc="-5" dirty="0">
                          <a:solidFill>
                            <a:srgbClr val="363636"/>
                          </a:solidFill>
                          <a:latin typeface="Arial"/>
                          <a:cs typeface="Arial"/>
                        </a:rPr>
                        <a:t>genomföra</a:t>
                      </a:r>
                      <a:r>
                        <a:rPr sz="1000" spc="-45" dirty="0">
                          <a:solidFill>
                            <a:srgbClr val="363636"/>
                          </a:solidFill>
                          <a:latin typeface="Arial"/>
                          <a:cs typeface="Arial"/>
                        </a:rPr>
                        <a:t> </a:t>
                      </a:r>
                      <a:r>
                        <a:rPr sz="1000" spc="-10" dirty="0">
                          <a:solidFill>
                            <a:srgbClr val="363636"/>
                          </a:solidFill>
                          <a:latin typeface="Arial"/>
                          <a:cs typeface="Arial"/>
                        </a:rPr>
                        <a:t>ev.</a:t>
                      </a:r>
                      <a:r>
                        <a:rPr sz="1000" spc="-5" dirty="0">
                          <a:solidFill>
                            <a:srgbClr val="363636"/>
                          </a:solidFill>
                          <a:latin typeface="Arial"/>
                          <a:cs typeface="Arial"/>
                        </a:rPr>
                        <a:t> utbildning</a:t>
                      </a:r>
                      <a:endParaRPr sz="1000">
                        <a:latin typeface="Arial"/>
                        <a:cs typeface="Arial"/>
                      </a:endParaRPr>
                    </a:p>
                    <a:p>
                      <a:pPr marL="263525" indent="-172720">
                        <a:lnSpc>
                          <a:spcPct val="100000"/>
                        </a:lnSpc>
                        <a:buChar char="•"/>
                        <a:tabLst>
                          <a:tab pos="263525" algn="l"/>
                          <a:tab pos="264160" algn="l"/>
                        </a:tabLst>
                      </a:pPr>
                      <a:r>
                        <a:rPr sz="1000" dirty="0">
                          <a:solidFill>
                            <a:srgbClr val="363636"/>
                          </a:solidFill>
                          <a:latin typeface="Arial"/>
                          <a:cs typeface="Arial"/>
                        </a:rPr>
                        <a:t>.</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2"/>
                  </a:ext>
                </a:extLst>
              </a:tr>
              <a:tr h="702310">
                <a:tc>
                  <a:txBody>
                    <a:bodyPr/>
                    <a:lstStyle/>
                    <a:p>
                      <a:pPr marL="91440" marR="391795">
                        <a:lnSpc>
                          <a:spcPct val="100000"/>
                        </a:lnSpc>
                        <a:spcBef>
                          <a:spcPts val="335"/>
                        </a:spcBef>
                      </a:pPr>
                      <a:r>
                        <a:rPr sz="1000" b="1" spc="-5" dirty="0">
                          <a:solidFill>
                            <a:srgbClr val="363636"/>
                          </a:solidFill>
                          <a:latin typeface="Arial"/>
                          <a:cs typeface="Arial"/>
                        </a:rPr>
                        <a:t>Tarmcancerscreening</a:t>
                      </a:r>
                      <a:r>
                        <a:rPr sz="1000" b="1" spc="-65" dirty="0">
                          <a:solidFill>
                            <a:srgbClr val="363636"/>
                          </a:solidFill>
                          <a:latin typeface="Arial"/>
                          <a:cs typeface="Arial"/>
                        </a:rPr>
                        <a:t> </a:t>
                      </a:r>
                      <a:r>
                        <a:rPr sz="1000" b="1" spc="-5" dirty="0">
                          <a:solidFill>
                            <a:srgbClr val="363636"/>
                          </a:solidFill>
                          <a:latin typeface="Arial"/>
                          <a:cs typeface="Arial"/>
                        </a:rPr>
                        <a:t>planeras </a:t>
                      </a:r>
                      <a:r>
                        <a:rPr sz="1000" b="1" spc="-260" dirty="0">
                          <a:solidFill>
                            <a:srgbClr val="363636"/>
                          </a:solidFill>
                          <a:latin typeface="Arial"/>
                          <a:cs typeface="Arial"/>
                        </a:rPr>
                        <a:t> </a:t>
                      </a:r>
                      <a:r>
                        <a:rPr sz="1000" b="1" spc="-5" dirty="0">
                          <a:solidFill>
                            <a:srgbClr val="363636"/>
                          </a:solidFill>
                          <a:latin typeface="Arial"/>
                          <a:cs typeface="Arial"/>
                        </a:rPr>
                        <a:t>starta</a:t>
                      </a:r>
                      <a:r>
                        <a:rPr sz="1000" b="1" spc="-10" dirty="0">
                          <a:solidFill>
                            <a:srgbClr val="363636"/>
                          </a:solidFill>
                          <a:latin typeface="Arial"/>
                          <a:cs typeface="Arial"/>
                        </a:rPr>
                        <a:t> </a:t>
                      </a:r>
                      <a:r>
                        <a:rPr sz="1000" b="1" spc="-5" dirty="0">
                          <a:solidFill>
                            <a:srgbClr val="363636"/>
                          </a:solidFill>
                          <a:latin typeface="Arial"/>
                          <a:cs typeface="Arial"/>
                        </a:rPr>
                        <a:t>i </a:t>
                      </a:r>
                      <a:r>
                        <a:rPr sz="1000" b="1" spc="-10" dirty="0">
                          <a:solidFill>
                            <a:srgbClr val="363636"/>
                          </a:solidFill>
                          <a:latin typeface="Arial"/>
                          <a:cs typeface="Arial"/>
                        </a:rPr>
                        <a:t>SÖSR</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marL="263525" indent="-172720">
                        <a:lnSpc>
                          <a:spcPct val="100000"/>
                        </a:lnSpc>
                        <a:spcBef>
                          <a:spcPts val="335"/>
                        </a:spcBef>
                        <a:buChar char="•"/>
                        <a:tabLst>
                          <a:tab pos="263525" algn="l"/>
                          <a:tab pos="264160" algn="l"/>
                        </a:tabLst>
                      </a:pPr>
                      <a:r>
                        <a:rPr sz="1000" spc="-5" dirty="0">
                          <a:solidFill>
                            <a:srgbClr val="363636"/>
                          </a:solidFill>
                          <a:latin typeface="Arial"/>
                          <a:cs typeface="Arial"/>
                        </a:rPr>
                        <a:t>RÖ</a:t>
                      </a:r>
                      <a:r>
                        <a:rPr sz="1000" spc="-10" dirty="0">
                          <a:solidFill>
                            <a:srgbClr val="363636"/>
                          </a:solidFill>
                          <a:latin typeface="Arial"/>
                          <a:cs typeface="Arial"/>
                        </a:rPr>
                        <a:t> </a:t>
                      </a:r>
                      <a:r>
                        <a:rPr sz="1000" spc="-5" dirty="0">
                          <a:solidFill>
                            <a:srgbClr val="363636"/>
                          </a:solidFill>
                          <a:latin typeface="Arial"/>
                          <a:cs typeface="Arial"/>
                        </a:rPr>
                        <a:t>startar</a:t>
                      </a:r>
                      <a:r>
                        <a:rPr sz="1000" spc="-20" dirty="0">
                          <a:solidFill>
                            <a:srgbClr val="363636"/>
                          </a:solidFill>
                          <a:latin typeface="Arial"/>
                          <a:cs typeface="Arial"/>
                        </a:rPr>
                        <a:t> </a:t>
                      </a:r>
                      <a:r>
                        <a:rPr sz="1000" spc="-5" dirty="0">
                          <a:solidFill>
                            <a:srgbClr val="363636"/>
                          </a:solidFill>
                          <a:latin typeface="Arial"/>
                          <a:cs typeface="Arial"/>
                        </a:rPr>
                        <a:t>i</a:t>
                      </a:r>
                      <a:r>
                        <a:rPr sz="1000" dirty="0">
                          <a:solidFill>
                            <a:srgbClr val="363636"/>
                          </a:solidFill>
                          <a:latin typeface="Arial"/>
                          <a:cs typeface="Arial"/>
                        </a:rPr>
                        <a:t> </a:t>
                      </a:r>
                      <a:r>
                        <a:rPr sz="1000" spc="-5" dirty="0">
                          <a:solidFill>
                            <a:srgbClr val="363636"/>
                          </a:solidFill>
                          <a:latin typeface="Arial"/>
                          <a:cs typeface="Arial"/>
                        </a:rPr>
                        <a:t>sept/okt</a:t>
                      </a:r>
                      <a:r>
                        <a:rPr sz="1000" spc="-45" dirty="0">
                          <a:solidFill>
                            <a:srgbClr val="363636"/>
                          </a:solidFill>
                          <a:latin typeface="Arial"/>
                          <a:cs typeface="Arial"/>
                        </a:rPr>
                        <a:t> </a:t>
                      </a:r>
                      <a:r>
                        <a:rPr sz="1000" spc="-5" dirty="0">
                          <a:solidFill>
                            <a:srgbClr val="363636"/>
                          </a:solidFill>
                          <a:latin typeface="Arial"/>
                          <a:cs typeface="Arial"/>
                        </a:rPr>
                        <a:t>2021</a:t>
                      </a:r>
                      <a:endParaRPr sz="1000">
                        <a:latin typeface="Arial"/>
                        <a:cs typeface="Arial"/>
                      </a:endParaRPr>
                    </a:p>
                    <a:p>
                      <a:pPr marL="263525" indent="-172720">
                        <a:lnSpc>
                          <a:spcPct val="100000"/>
                        </a:lnSpc>
                        <a:buChar char="•"/>
                        <a:tabLst>
                          <a:tab pos="263525" algn="l"/>
                          <a:tab pos="264160" algn="l"/>
                        </a:tabLst>
                      </a:pPr>
                      <a:r>
                        <a:rPr sz="1000" spc="-5" dirty="0">
                          <a:solidFill>
                            <a:srgbClr val="363636"/>
                          </a:solidFill>
                          <a:latin typeface="Arial"/>
                          <a:cs typeface="Arial"/>
                        </a:rPr>
                        <a:t>RJL</a:t>
                      </a:r>
                      <a:r>
                        <a:rPr sz="1000" spc="-10" dirty="0">
                          <a:solidFill>
                            <a:srgbClr val="363636"/>
                          </a:solidFill>
                          <a:latin typeface="Arial"/>
                          <a:cs typeface="Arial"/>
                        </a:rPr>
                        <a:t> </a:t>
                      </a:r>
                      <a:r>
                        <a:rPr sz="1000" spc="-5" dirty="0">
                          <a:solidFill>
                            <a:srgbClr val="363636"/>
                          </a:solidFill>
                          <a:latin typeface="Arial"/>
                          <a:cs typeface="Arial"/>
                        </a:rPr>
                        <a:t>start</a:t>
                      </a:r>
                      <a:r>
                        <a:rPr sz="1000" spc="-15" dirty="0">
                          <a:solidFill>
                            <a:srgbClr val="363636"/>
                          </a:solidFill>
                          <a:latin typeface="Arial"/>
                          <a:cs typeface="Arial"/>
                        </a:rPr>
                        <a:t> </a:t>
                      </a:r>
                      <a:r>
                        <a:rPr sz="1000" dirty="0">
                          <a:solidFill>
                            <a:srgbClr val="363636"/>
                          </a:solidFill>
                          <a:latin typeface="Arial"/>
                          <a:cs typeface="Arial"/>
                        </a:rPr>
                        <a:t>feb</a:t>
                      </a:r>
                      <a:r>
                        <a:rPr sz="1000" spc="-25" dirty="0">
                          <a:solidFill>
                            <a:srgbClr val="363636"/>
                          </a:solidFill>
                          <a:latin typeface="Arial"/>
                          <a:cs typeface="Arial"/>
                        </a:rPr>
                        <a:t> </a:t>
                      </a:r>
                      <a:r>
                        <a:rPr sz="1000" spc="-5" dirty="0">
                          <a:solidFill>
                            <a:srgbClr val="363636"/>
                          </a:solidFill>
                          <a:latin typeface="Arial"/>
                          <a:cs typeface="Arial"/>
                        </a:rPr>
                        <a:t>2022,</a:t>
                      </a:r>
                      <a:r>
                        <a:rPr sz="1000" spc="-15" dirty="0">
                          <a:solidFill>
                            <a:srgbClr val="363636"/>
                          </a:solidFill>
                          <a:latin typeface="Arial"/>
                          <a:cs typeface="Arial"/>
                        </a:rPr>
                        <a:t> </a:t>
                      </a:r>
                      <a:r>
                        <a:rPr sz="1000" spc="-5" dirty="0">
                          <a:solidFill>
                            <a:srgbClr val="363636"/>
                          </a:solidFill>
                          <a:latin typeface="Arial"/>
                          <a:cs typeface="Arial"/>
                        </a:rPr>
                        <a:t>RKL</a:t>
                      </a:r>
                      <a:r>
                        <a:rPr sz="1000" spc="-10" dirty="0">
                          <a:solidFill>
                            <a:srgbClr val="363636"/>
                          </a:solidFill>
                          <a:latin typeface="Arial"/>
                          <a:cs typeface="Arial"/>
                        </a:rPr>
                        <a:t> </a:t>
                      </a:r>
                      <a:r>
                        <a:rPr sz="1000" spc="-5" dirty="0">
                          <a:solidFill>
                            <a:srgbClr val="363636"/>
                          </a:solidFill>
                          <a:latin typeface="Arial"/>
                          <a:cs typeface="Arial"/>
                        </a:rPr>
                        <a:t>start</a:t>
                      </a:r>
                      <a:r>
                        <a:rPr sz="1000" spc="5" dirty="0">
                          <a:solidFill>
                            <a:srgbClr val="363636"/>
                          </a:solidFill>
                          <a:latin typeface="Arial"/>
                          <a:cs typeface="Arial"/>
                        </a:rPr>
                        <a:t> </a:t>
                      </a:r>
                      <a:r>
                        <a:rPr sz="1000" spc="-5" dirty="0">
                          <a:solidFill>
                            <a:srgbClr val="363636"/>
                          </a:solidFill>
                          <a:latin typeface="Arial"/>
                          <a:cs typeface="Arial"/>
                        </a:rPr>
                        <a:t>sept</a:t>
                      </a:r>
                      <a:r>
                        <a:rPr sz="1000" spc="-15" dirty="0">
                          <a:solidFill>
                            <a:srgbClr val="363636"/>
                          </a:solidFill>
                          <a:latin typeface="Arial"/>
                          <a:cs typeface="Arial"/>
                        </a:rPr>
                        <a:t> </a:t>
                      </a:r>
                      <a:r>
                        <a:rPr sz="1000" spc="-10" dirty="0">
                          <a:solidFill>
                            <a:srgbClr val="363636"/>
                          </a:solidFill>
                          <a:latin typeface="Arial"/>
                          <a:cs typeface="Arial"/>
                        </a:rPr>
                        <a:t>202.</a:t>
                      </a:r>
                      <a:endParaRPr sz="1000">
                        <a:latin typeface="Arial"/>
                        <a:cs typeface="Arial"/>
                      </a:endParaRPr>
                    </a:p>
                    <a:p>
                      <a:pPr marL="263525" marR="132715" indent="-172720">
                        <a:lnSpc>
                          <a:spcPct val="100000"/>
                        </a:lnSpc>
                        <a:buChar char="•"/>
                        <a:tabLst>
                          <a:tab pos="263525" algn="l"/>
                          <a:tab pos="264160" algn="l"/>
                        </a:tabLst>
                      </a:pPr>
                      <a:r>
                        <a:rPr sz="1000" spc="-5" dirty="0">
                          <a:solidFill>
                            <a:srgbClr val="363636"/>
                          </a:solidFill>
                          <a:latin typeface="Arial"/>
                          <a:cs typeface="Arial"/>
                        </a:rPr>
                        <a:t>Fortsatt arbete i sjukvårdsregionalgrupp </a:t>
                      </a:r>
                      <a:r>
                        <a:rPr sz="1000" dirty="0">
                          <a:solidFill>
                            <a:srgbClr val="363636"/>
                          </a:solidFill>
                          <a:latin typeface="Arial"/>
                          <a:cs typeface="Arial"/>
                        </a:rPr>
                        <a:t>med </a:t>
                      </a:r>
                      <a:r>
                        <a:rPr sz="1000" spc="-10" dirty="0">
                          <a:solidFill>
                            <a:srgbClr val="363636"/>
                          </a:solidFill>
                          <a:latin typeface="Arial"/>
                          <a:cs typeface="Arial"/>
                        </a:rPr>
                        <a:t>ev. </a:t>
                      </a:r>
                      <a:r>
                        <a:rPr sz="1000" dirty="0">
                          <a:solidFill>
                            <a:srgbClr val="363636"/>
                          </a:solidFill>
                          <a:latin typeface="Arial"/>
                          <a:cs typeface="Arial"/>
                        </a:rPr>
                        <a:t>task-shifting, </a:t>
                      </a:r>
                      <a:r>
                        <a:rPr sz="1000" spc="-5" dirty="0">
                          <a:solidFill>
                            <a:srgbClr val="363636"/>
                          </a:solidFill>
                          <a:latin typeface="Arial"/>
                          <a:cs typeface="Arial"/>
                        </a:rPr>
                        <a:t>utbildning och inkludering av </a:t>
                      </a:r>
                      <a:r>
                        <a:rPr sz="1000" spc="-265" dirty="0">
                          <a:solidFill>
                            <a:srgbClr val="363636"/>
                          </a:solidFill>
                          <a:latin typeface="Arial"/>
                          <a:cs typeface="Arial"/>
                        </a:rPr>
                        <a:t> </a:t>
                      </a:r>
                      <a:r>
                        <a:rPr sz="1000" spc="-5" dirty="0">
                          <a:solidFill>
                            <a:srgbClr val="363636"/>
                          </a:solidFill>
                          <a:latin typeface="Arial"/>
                          <a:cs typeface="Arial"/>
                        </a:rPr>
                        <a:t>flera</a:t>
                      </a:r>
                      <a:r>
                        <a:rPr sz="1000" spc="-20" dirty="0">
                          <a:solidFill>
                            <a:srgbClr val="363636"/>
                          </a:solidFill>
                          <a:latin typeface="Arial"/>
                          <a:cs typeface="Arial"/>
                        </a:rPr>
                        <a:t> </a:t>
                      </a:r>
                      <a:r>
                        <a:rPr sz="1000" spc="-5" dirty="0">
                          <a:solidFill>
                            <a:srgbClr val="363636"/>
                          </a:solidFill>
                          <a:latin typeface="Arial"/>
                          <a:cs typeface="Arial"/>
                        </a:rPr>
                        <a:t>kohorter</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3"/>
                  </a:ext>
                </a:extLst>
              </a:tr>
              <a:tr h="529590">
                <a:tc>
                  <a:txBody>
                    <a:bodyPr/>
                    <a:lstStyle/>
                    <a:p>
                      <a:pPr marL="91440" marR="726440">
                        <a:lnSpc>
                          <a:spcPct val="100000"/>
                        </a:lnSpc>
                        <a:spcBef>
                          <a:spcPts val="340"/>
                        </a:spcBef>
                      </a:pPr>
                      <a:r>
                        <a:rPr sz="1000" b="1" spc="-5" dirty="0">
                          <a:solidFill>
                            <a:srgbClr val="363636"/>
                          </a:solidFill>
                          <a:latin typeface="Arial"/>
                          <a:cs typeface="Arial"/>
                        </a:rPr>
                        <a:t>Införande</a:t>
                      </a:r>
                      <a:r>
                        <a:rPr sz="1000" b="1" spc="-30" dirty="0">
                          <a:solidFill>
                            <a:srgbClr val="363636"/>
                          </a:solidFill>
                          <a:latin typeface="Arial"/>
                          <a:cs typeface="Arial"/>
                        </a:rPr>
                        <a:t> </a:t>
                      </a:r>
                      <a:r>
                        <a:rPr sz="1000" b="1" spc="-5" dirty="0">
                          <a:solidFill>
                            <a:srgbClr val="363636"/>
                          </a:solidFill>
                          <a:latin typeface="Arial"/>
                          <a:cs typeface="Arial"/>
                        </a:rPr>
                        <a:t>av</a:t>
                      </a:r>
                      <a:r>
                        <a:rPr sz="1000" b="1" spc="-35" dirty="0">
                          <a:solidFill>
                            <a:srgbClr val="363636"/>
                          </a:solidFill>
                          <a:latin typeface="Arial"/>
                          <a:cs typeface="Arial"/>
                        </a:rPr>
                        <a:t> </a:t>
                      </a:r>
                      <a:r>
                        <a:rPr sz="1000" b="1" spc="-5" dirty="0">
                          <a:solidFill>
                            <a:srgbClr val="363636"/>
                          </a:solidFill>
                          <a:latin typeface="Arial"/>
                          <a:cs typeface="Arial"/>
                        </a:rPr>
                        <a:t>Organiserad </a:t>
                      </a:r>
                      <a:r>
                        <a:rPr sz="1000" b="1" spc="-265" dirty="0">
                          <a:solidFill>
                            <a:srgbClr val="363636"/>
                          </a:solidFill>
                          <a:latin typeface="Arial"/>
                          <a:cs typeface="Arial"/>
                        </a:rPr>
                        <a:t> </a:t>
                      </a:r>
                      <a:r>
                        <a:rPr sz="1000" b="1" spc="-5" dirty="0">
                          <a:solidFill>
                            <a:srgbClr val="363636"/>
                          </a:solidFill>
                          <a:latin typeface="Arial"/>
                          <a:cs typeface="Arial"/>
                        </a:rPr>
                        <a:t>prostatatestning</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marL="263525" indent="-172720">
                        <a:lnSpc>
                          <a:spcPct val="100000"/>
                        </a:lnSpc>
                        <a:spcBef>
                          <a:spcPts val="340"/>
                        </a:spcBef>
                        <a:buChar char="•"/>
                        <a:tabLst>
                          <a:tab pos="263525" algn="l"/>
                          <a:tab pos="264160" algn="l"/>
                        </a:tabLst>
                      </a:pPr>
                      <a:r>
                        <a:rPr sz="1000" spc="-5" dirty="0">
                          <a:solidFill>
                            <a:srgbClr val="363636"/>
                          </a:solidFill>
                          <a:latin typeface="Arial"/>
                          <a:cs typeface="Arial"/>
                        </a:rPr>
                        <a:t>Pilot</a:t>
                      </a:r>
                      <a:r>
                        <a:rPr sz="1000" dirty="0">
                          <a:solidFill>
                            <a:srgbClr val="363636"/>
                          </a:solidFill>
                          <a:latin typeface="Arial"/>
                          <a:cs typeface="Arial"/>
                        </a:rPr>
                        <a:t> </a:t>
                      </a:r>
                      <a:r>
                        <a:rPr sz="1000" spc="-5" dirty="0">
                          <a:solidFill>
                            <a:srgbClr val="363636"/>
                          </a:solidFill>
                          <a:latin typeface="Arial"/>
                          <a:cs typeface="Arial"/>
                        </a:rPr>
                        <a:t>startar i</a:t>
                      </a:r>
                      <a:r>
                        <a:rPr sz="1000" spc="-15" dirty="0">
                          <a:solidFill>
                            <a:srgbClr val="363636"/>
                          </a:solidFill>
                          <a:latin typeface="Arial"/>
                          <a:cs typeface="Arial"/>
                        </a:rPr>
                        <a:t> </a:t>
                      </a:r>
                      <a:r>
                        <a:rPr sz="1000" spc="-5" dirty="0">
                          <a:solidFill>
                            <a:srgbClr val="363636"/>
                          </a:solidFill>
                          <a:latin typeface="Arial"/>
                          <a:cs typeface="Arial"/>
                        </a:rPr>
                        <a:t>Jönköping</a:t>
                      </a:r>
                      <a:r>
                        <a:rPr sz="1000" spc="-35" dirty="0">
                          <a:solidFill>
                            <a:srgbClr val="363636"/>
                          </a:solidFill>
                          <a:latin typeface="Arial"/>
                          <a:cs typeface="Arial"/>
                        </a:rPr>
                        <a:t> </a:t>
                      </a:r>
                      <a:r>
                        <a:rPr sz="1000" spc="-5" dirty="0">
                          <a:solidFill>
                            <a:srgbClr val="363636"/>
                          </a:solidFill>
                          <a:latin typeface="Arial"/>
                          <a:cs typeface="Arial"/>
                        </a:rPr>
                        <a:t>våren</a:t>
                      </a:r>
                      <a:r>
                        <a:rPr sz="1000" dirty="0">
                          <a:solidFill>
                            <a:srgbClr val="363636"/>
                          </a:solidFill>
                          <a:latin typeface="Arial"/>
                          <a:cs typeface="Arial"/>
                        </a:rPr>
                        <a:t> </a:t>
                      </a:r>
                      <a:r>
                        <a:rPr sz="1000" spc="-5" dirty="0">
                          <a:solidFill>
                            <a:srgbClr val="363636"/>
                          </a:solidFill>
                          <a:latin typeface="Arial"/>
                          <a:cs typeface="Arial"/>
                        </a:rPr>
                        <a:t>2022</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4"/>
                  </a:ext>
                </a:extLst>
              </a:tr>
              <a:tr h="1564005">
                <a:tc>
                  <a:txBody>
                    <a:bodyPr/>
                    <a:lstStyle/>
                    <a:p>
                      <a:pPr marL="91440">
                        <a:lnSpc>
                          <a:spcPct val="100000"/>
                        </a:lnSpc>
                        <a:spcBef>
                          <a:spcPts val="340"/>
                        </a:spcBef>
                      </a:pPr>
                      <a:r>
                        <a:rPr sz="1000" b="1" spc="-5" dirty="0">
                          <a:solidFill>
                            <a:srgbClr val="363636"/>
                          </a:solidFill>
                          <a:latin typeface="Arial"/>
                          <a:cs typeface="Arial"/>
                        </a:rPr>
                        <a:t>Barncancersatsning</a:t>
                      </a:r>
                      <a:r>
                        <a:rPr sz="1000" b="1" spc="-20" dirty="0">
                          <a:solidFill>
                            <a:srgbClr val="363636"/>
                          </a:solidFill>
                          <a:latin typeface="Arial"/>
                          <a:cs typeface="Arial"/>
                        </a:rPr>
                        <a:t> </a:t>
                      </a:r>
                      <a:r>
                        <a:rPr sz="1000" b="1" spc="-5" dirty="0">
                          <a:solidFill>
                            <a:srgbClr val="363636"/>
                          </a:solidFill>
                          <a:latin typeface="Arial"/>
                          <a:cs typeface="Arial"/>
                        </a:rPr>
                        <a:t>i</a:t>
                      </a:r>
                      <a:r>
                        <a:rPr sz="1000" b="1" spc="-20" dirty="0">
                          <a:solidFill>
                            <a:srgbClr val="363636"/>
                          </a:solidFill>
                          <a:latin typeface="Arial"/>
                          <a:cs typeface="Arial"/>
                        </a:rPr>
                        <a:t> </a:t>
                      </a:r>
                      <a:r>
                        <a:rPr sz="1000" b="1" spc="-10" dirty="0">
                          <a:solidFill>
                            <a:srgbClr val="363636"/>
                          </a:solidFill>
                          <a:latin typeface="Arial"/>
                          <a:cs typeface="Arial"/>
                        </a:rPr>
                        <a:t>SÖRS</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solidFill>
                      <a:srgbClr val="FBD9DA"/>
                    </a:solidFill>
                  </a:tcPr>
                </a:tc>
                <a:tc>
                  <a:txBody>
                    <a:bodyPr/>
                    <a:lstStyle/>
                    <a:p>
                      <a:pPr marL="263525" indent="-172720">
                        <a:lnSpc>
                          <a:spcPct val="100000"/>
                        </a:lnSpc>
                        <a:spcBef>
                          <a:spcPts val="340"/>
                        </a:spcBef>
                        <a:buChar char="•"/>
                        <a:tabLst>
                          <a:tab pos="263525" algn="l"/>
                          <a:tab pos="264160" algn="l"/>
                        </a:tabLst>
                      </a:pPr>
                      <a:r>
                        <a:rPr sz="1000" spc="-5" dirty="0">
                          <a:solidFill>
                            <a:srgbClr val="363636"/>
                          </a:solidFill>
                          <a:latin typeface="Arial"/>
                          <a:cs typeface="Arial"/>
                        </a:rPr>
                        <a:t>Utveckling av</a:t>
                      </a:r>
                      <a:r>
                        <a:rPr sz="1000" spc="5" dirty="0">
                          <a:solidFill>
                            <a:srgbClr val="363636"/>
                          </a:solidFill>
                          <a:latin typeface="Arial"/>
                          <a:cs typeface="Arial"/>
                        </a:rPr>
                        <a:t> </a:t>
                      </a:r>
                      <a:r>
                        <a:rPr sz="1000" spc="-5" dirty="0">
                          <a:solidFill>
                            <a:srgbClr val="363636"/>
                          </a:solidFill>
                          <a:latin typeface="Arial"/>
                          <a:cs typeface="Arial"/>
                        </a:rPr>
                        <a:t>kontaktsjuksköterskefunktion</a:t>
                      </a:r>
                      <a:r>
                        <a:rPr sz="1000" spc="-40" dirty="0">
                          <a:solidFill>
                            <a:srgbClr val="363636"/>
                          </a:solidFill>
                          <a:latin typeface="Arial"/>
                          <a:cs typeface="Arial"/>
                        </a:rPr>
                        <a:t> </a:t>
                      </a:r>
                      <a:r>
                        <a:rPr sz="1000" dirty="0">
                          <a:solidFill>
                            <a:srgbClr val="363636"/>
                          </a:solidFill>
                          <a:latin typeface="Arial"/>
                          <a:cs typeface="Arial"/>
                        </a:rPr>
                        <a:t>för</a:t>
                      </a:r>
                      <a:r>
                        <a:rPr sz="1000" spc="10" dirty="0">
                          <a:solidFill>
                            <a:srgbClr val="363636"/>
                          </a:solidFill>
                          <a:latin typeface="Arial"/>
                          <a:cs typeface="Arial"/>
                        </a:rPr>
                        <a:t> </a:t>
                      </a:r>
                      <a:r>
                        <a:rPr sz="1000" spc="-5" dirty="0">
                          <a:solidFill>
                            <a:srgbClr val="363636"/>
                          </a:solidFill>
                          <a:latin typeface="Arial"/>
                          <a:cs typeface="Arial"/>
                        </a:rPr>
                        <a:t>barnca</a:t>
                      </a:r>
                      <a:r>
                        <a:rPr sz="1000" spc="-10" dirty="0">
                          <a:solidFill>
                            <a:srgbClr val="363636"/>
                          </a:solidFill>
                          <a:latin typeface="Arial"/>
                          <a:cs typeface="Arial"/>
                        </a:rPr>
                        <a:t> </a:t>
                      </a:r>
                      <a:r>
                        <a:rPr sz="1000" spc="-5" dirty="0">
                          <a:solidFill>
                            <a:srgbClr val="363636"/>
                          </a:solidFill>
                          <a:latin typeface="Arial"/>
                          <a:cs typeface="Arial"/>
                        </a:rPr>
                        <a:t>i</a:t>
                      </a:r>
                      <a:r>
                        <a:rPr sz="1000" spc="-10" dirty="0">
                          <a:solidFill>
                            <a:srgbClr val="363636"/>
                          </a:solidFill>
                          <a:latin typeface="Arial"/>
                          <a:cs typeface="Arial"/>
                        </a:rPr>
                        <a:t> </a:t>
                      </a:r>
                      <a:r>
                        <a:rPr sz="1000" spc="-5" dirty="0">
                          <a:solidFill>
                            <a:srgbClr val="363636"/>
                          </a:solidFill>
                          <a:latin typeface="Arial"/>
                          <a:cs typeface="Arial"/>
                        </a:rPr>
                        <a:t>SÖRS</a:t>
                      </a:r>
                      <a:endParaRPr sz="1000">
                        <a:latin typeface="Arial"/>
                        <a:cs typeface="Arial"/>
                      </a:endParaRPr>
                    </a:p>
                    <a:p>
                      <a:pPr marL="263525" indent="-172720">
                        <a:lnSpc>
                          <a:spcPct val="100000"/>
                        </a:lnSpc>
                        <a:buChar char="•"/>
                        <a:tabLst>
                          <a:tab pos="263525" algn="l"/>
                          <a:tab pos="264160" algn="l"/>
                        </a:tabLst>
                      </a:pPr>
                      <a:r>
                        <a:rPr sz="1000" spc="-5" dirty="0">
                          <a:solidFill>
                            <a:srgbClr val="363636"/>
                          </a:solidFill>
                          <a:latin typeface="Arial"/>
                          <a:cs typeface="Arial"/>
                        </a:rPr>
                        <a:t>Resursförstärkning</a:t>
                      </a:r>
                      <a:r>
                        <a:rPr sz="1000" spc="-25" dirty="0">
                          <a:solidFill>
                            <a:srgbClr val="363636"/>
                          </a:solidFill>
                          <a:latin typeface="Arial"/>
                          <a:cs typeface="Arial"/>
                        </a:rPr>
                        <a:t> </a:t>
                      </a:r>
                      <a:r>
                        <a:rPr sz="1000" spc="-5" dirty="0">
                          <a:solidFill>
                            <a:srgbClr val="363636"/>
                          </a:solidFill>
                          <a:latin typeface="Arial"/>
                          <a:cs typeface="Arial"/>
                        </a:rPr>
                        <a:t>inom</a:t>
                      </a:r>
                      <a:r>
                        <a:rPr sz="1000" spc="10" dirty="0">
                          <a:solidFill>
                            <a:srgbClr val="363636"/>
                          </a:solidFill>
                          <a:latin typeface="Arial"/>
                          <a:cs typeface="Arial"/>
                        </a:rPr>
                        <a:t> </a:t>
                      </a:r>
                      <a:r>
                        <a:rPr sz="1000" spc="-5" dirty="0">
                          <a:solidFill>
                            <a:srgbClr val="363636"/>
                          </a:solidFill>
                          <a:latin typeface="Arial"/>
                          <a:cs typeface="Arial"/>
                        </a:rPr>
                        <a:t>paramedicin</a:t>
                      </a:r>
                      <a:r>
                        <a:rPr sz="1000" spc="-15" dirty="0">
                          <a:solidFill>
                            <a:srgbClr val="363636"/>
                          </a:solidFill>
                          <a:latin typeface="Arial"/>
                          <a:cs typeface="Arial"/>
                        </a:rPr>
                        <a:t> </a:t>
                      </a:r>
                      <a:r>
                        <a:rPr sz="1000" spc="-5" dirty="0">
                          <a:solidFill>
                            <a:srgbClr val="363636"/>
                          </a:solidFill>
                          <a:latin typeface="Arial"/>
                          <a:cs typeface="Arial"/>
                        </a:rPr>
                        <a:t>BOND,</a:t>
                      </a:r>
                      <a:r>
                        <a:rPr sz="1000" spc="5" dirty="0">
                          <a:solidFill>
                            <a:srgbClr val="363636"/>
                          </a:solidFill>
                          <a:latin typeface="Arial"/>
                          <a:cs typeface="Arial"/>
                        </a:rPr>
                        <a:t> </a:t>
                      </a:r>
                      <a:r>
                        <a:rPr sz="1000" spc="-5" dirty="0">
                          <a:solidFill>
                            <a:srgbClr val="363636"/>
                          </a:solidFill>
                          <a:latin typeface="Arial"/>
                          <a:cs typeface="Arial"/>
                        </a:rPr>
                        <a:t>klargöra</a:t>
                      </a:r>
                      <a:r>
                        <a:rPr sz="1000" spc="-15" dirty="0">
                          <a:solidFill>
                            <a:srgbClr val="363636"/>
                          </a:solidFill>
                          <a:latin typeface="Arial"/>
                          <a:cs typeface="Arial"/>
                        </a:rPr>
                        <a:t> </a:t>
                      </a:r>
                      <a:r>
                        <a:rPr sz="1000" dirty="0">
                          <a:solidFill>
                            <a:srgbClr val="363636"/>
                          </a:solidFill>
                          <a:latin typeface="Arial"/>
                          <a:cs typeface="Arial"/>
                        </a:rPr>
                        <a:t>struktur</a:t>
                      </a:r>
                      <a:r>
                        <a:rPr sz="1000" spc="-20" dirty="0">
                          <a:solidFill>
                            <a:srgbClr val="363636"/>
                          </a:solidFill>
                          <a:latin typeface="Arial"/>
                          <a:cs typeface="Arial"/>
                        </a:rPr>
                        <a:t> </a:t>
                      </a:r>
                      <a:r>
                        <a:rPr sz="1000" dirty="0">
                          <a:solidFill>
                            <a:srgbClr val="363636"/>
                          </a:solidFill>
                          <a:latin typeface="Arial"/>
                          <a:cs typeface="Arial"/>
                        </a:rPr>
                        <a:t>för</a:t>
                      </a:r>
                      <a:r>
                        <a:rPr sz="1000" spc="-10" dirty="0">
                          <a:solidFill>
                            <a:srgbClr val="363636"/>
                          </a:solidFill>
                          <a:latin typeface="Arial"/>
                          <a:cs typeface="Arial"/>
                        </a:rPr>
                        <a:t> </a:t>
                      </a:r>
                      <a:r>
                        <a:rPr sz="1000" dirty="0">
                          <a:solidFill>
                            <a:srgbClr val="363636"/>
                          </a:solidFill>
                          <a:latin typeface="Arial"/>
                          <a:cs typeface="Arial"/>
                        </a:rPr>
                        <a:t>teamsamverkan</a:t>
                      </a:r>
                      <a:endParaRPr sz="1000">
                        <a:latin typeface="Arial"/>
                        <a:cs typeface="Arial"/>
                      </a:endParaRPr>
                    </a:p>
                    <a:p>
                      <a:pPr marL="263525" indent="-172720">
                        <a:lnSpc>
                          <a:spcPct val="100000"/>
                        </a:lnSpc>
                        <a:buChar char="•"/>
                        <a:tabLst>
                          <a:tab pos="263525" algn="l"/>
                          <a:tab pos="264160" algn="l"/>
                        </a:tabLst>
                      </a:pPr>
                      <a:r>
                        <a:rPr sz="1000" spc="-5" dirty="0">
                          <a:solidFill>
                            <a:srgbClr val="363636"/>
                          </a:solidFill>
                          <a:latin typeface="Arial"/>
                          <a:cs typeface="Arial"/>
                        </a:rPr>
                        <a:t>Regionala</a:t>
                      </a:r>
                      <a:r>
                        <a:rPr sz="1000" spc="10" dirty="0">
                          <a:solidFill>
                            <a:srgbClr val="363636"/>
                          </a:solidFill>
                          <a:latin typeface="Arial"/>
                          <a:cs typeface="Arial"/>
                        </a:rPr>
                        <a:t> </a:t>
                      </a:r>
                      <a:r>
                        <a:rPr sz="1000" spc="-5" dirty="0">
                          <a:solidFill>
                            <a:srgbClr val="363636"/>
                          </a:solidFill>
                          <a:latin typeface="Arial"/>
                          <a:cs typeface="Arial"/>
                        </a:rPr>
                        <a:t>utvecklingsprojekt</a:t>
                      </a:r>
                      <a:r>
                        <a:rPr sz="1000" spc="-20" dirty="0">
                          <a:solidFill>
                            <a:srgbClr val="363636"/>
                          </a:solidFill>
                          <a:latin typeface="Arial"/>
                          <a:cs typeface="Arial"/>
                        </a:rPr>
                        <a:t> </a:t>
                      </a:r>
                      <a:r>
                        <a:rPr sz="1000" spc="-5" dirty="0">
                          <a:solidFill>
                            <a:srgbClr val="363636"/>
                          </a:solidFill>
                          <a:latin typeface="Arial"/>
                          <a:cs typeface="Arial"/>
                        </a:rPr>
                        <a:t>–stimulansmedel</a:t>
                      </a:r>
                      <a:endParaRPr sz="1000">
                        <a:latin typeface="Arial"/>
                        <a:cs typeface="Arial"/>
                      </a:endParaRPr>
                    </a:p>
                    <a:p>
                      <a:pPr marL="263525" indent="-172720">
                        <a:lnSpc>
                          <a:spcPct val="100000"/>
                        </a:lnSpc>
                        <a:buChar char="•"/>
                        <a:tabLst>
                          <a:tab pos="263525" algn="l"/>
                          <a:tab pos="264160" algn="l"/>
                        </a:tabLst>
                      </a:pPr>
                      <a:r>
                        <a:rPr sz="1000" spc="-5" dirty="0">
                          <a:solidFill>
                            <a:srgbClr val="363636"/>
                          </a:solidFill>
                          <a:latin typeface="Arial"/>
                          <a:cs typeface="Arial"/>
                        </a:rPr>
                        <a:t>Implementering</a:t>
                      </a:r>
                      <a:r>
                        <a:rPr sz="1000" spc="-25" dirty="0">
                          <a:solidFill>
                            <a:srgbClr val="363636"/>
                          </a:solidFill>
                          <a:latin typeface="Arial"/>
                          <a:cs typeface="Arial"/>
                        </a:rPr>
                        <a:t> </a:t>
                      </a:r>
                      <a:r>
                        <a:rPr sz="1000" spc="-5" dirty="0">
                          <a:solidFill>
                            <a:srgbClr val="363636"/>
                          </a:solidFill>
                          <a:latin typeface="Arial"/>
                          <a:cs typeface="Arial"/>
                        </a:rPr>
                        <a:t>av </a:t>
                      </a:r>
                      <a:r>
                        <a:rPr sz="1000" spc="-10" dirty="0">
                          <a:solidFill>
                            <a:srgbClr val="363636"/>
                          </a:solidFill>
                          <a:latin typeface="Arial"/>
                          <a:cs typeface="Arial"/>
                        </a:rPr>
                        <a:t>nationella</a:t>
                      </a:r>
                      <a:r>
                        <a:rPr sz="1000" spc="10" dirty="0">
                          <a:solidFill>
                            <a:srgbClr val="363636"/>
                          </a:solidFill>
                          <a:latin typeface="Arial"/>
                          <a:cs typeface="Arial"/>
                        </a:rPr>
                        <a:t> </a:t>
                      </a:r>
                      <a:r>
                        <a:rPr sz="1000" spc="-5" dirty="0">
                          <a:solidFill>
                            <a:srgbClr val="363636"/>
                          </a:solidFill>
                          <a:latin typeface="Arial"/>
                          <a:cs typeface="Arial"/>
                        </a:rPr>
                        <a:t>rutiner</a:t>
                      </a:r>
                      <a:r>
                        <a:rPr sz="1000" spc="15" dirty="0">
                          <a:solidFill>
                            <a:srgbClr val="363636"/>
                          </a:solidFill>
                          <a:latin typeface="Arial"/>
                          <a:cs typeface="Arial"/>
                        </a:rPr>
                        <a:t> </a:t>
                      </a:r>
                      <a:r>
                        <a:rPr sz="1000" dirty="0">
                          <a:solidFill>
                            <a:srgbClr val="363636"/>
                          </a:solidFill>
                          <a:latin typeface="Arial"/>
                          <a:cs typeface="Arial"/>
                        </a:rPr>
                        <a:t>kring</a:t>
                      </a:r>
                      <a:r>
                        <a:rPr sz="1000" spc="-15" dirty="0">
                          <a:solidFill>
                            <a:srgbClr val="363636"/>
                          </a:solidFill>
                          <a:latin typeface="Arial"/>
                          <a:cs typeface="Arial"/>
                        </a:rPr>
                        <a:t> </a:t>
                      </a:r>
                      <a:r>
                        <a:rPr sz="1000" spc="-5" dirty="0">
                          <a:solidFill>
                            <a:srgbClr val="363636"/>
                          </a:solidFill>
                          <a:latin typeface="Arial"/>
                          <a:cs typeface="Arial"/>
                        </a:rPr>
                        <a:t>uppföljning</a:t>
                      </a:r>
                      <a:r>
                        <a:rPr sz="1000" spc="-15" dirty="0">
                          <a:solidFill>
                            <a:srgbClr val="363636"/>
                          </a:solidFill>
                          <a:latin typeface="Arial"/>
                          <a:cs typeface="Arial"/>
                        </a:rPr>
                        <a:t> </a:t>
                      </a:r>
                      <a:r>
                        <a:rPr sz="1000" spc="-5" dirty="0">
                          <a:solidFill>
                            <a:srgbClr val="363636"/>
                          </a:solidFill>
                          <a:latin typeface="Arial"/>
                          <a:cs typeface="Arial"/>
                        </a:rPr>
                        <a:t>och</a:t>
                      </a:r>
                      <a:r>
                        <a:rPr sz="1000" spc="-15" dirty="0">
                          <a:solidFill>
                            <a:srgbClr val="363636"/>
                          </a:solidFill>
                          <a:latin typeface="Arial"/>
                          <a:cs typeface="Arial"/>
                        </a:rPr>
                        <a:t> </a:t>
                      </a:r>
                      <a:r>
                        <a:rPr sz="1000" spc="-5" dirty="0">
                          <a:solidFill>
                            <a:srgbClr val="363636"/>
                          </a:solidFill>
                          <a:latin typeface="Arial"/>
                          <a:cs typeface="Arial"/>
                        </a:rPr>
                        <a:t>övergång</a:t>
                      </a:r>
                      <a:r>
                        <a:rPr sz="1000" dirty="0">
                          <a:solidFill>
                            <a:srgbClr val="363636"/>
                          </a:solidFill>
                          <a:latin typeface="Arial"/>
                          <a:cs typeface="Arial"/>
                        </a:rPr>
                        <a:t> </a:t>
                      </a:r>
                      <a:r>
                        <a:rPr sz="1000" spc="-5" dirty="0">
                          <a:solidFill>
                            <a:srgbClr val="363636"/>
                          </a:solidFill>
                          <a:latin typeface="Arial"/>
                          <a:cs typeface="Arial"/>
                        </a:rPr>
                        <a:t>till</a:t>
                      </a:r>
                      <a:r>
                        <a:rPr sz="1000" spc="40" dirty="0">
                          <a:solidFill>
                            <a:srgbClr val="363636"/>
                          </a:solidFill>
                          <a:latin typeface="Arial"/>
                          <a:cs typeface="Arial"/>
                        </a:rPr>
                        <a:t> </a:t>
                      </a:r>
                      <a:r>
                        <a:rPr sz="1000" spc="-5" dirty="0">
                          <a:solidFill>
                            <a:srgbClr val="363636"/>
                          </a:solidFill>
                          <a:latin typeface="Arial"/>
                          <a:cs typeface="Arial"/>
                        </a:rPr>
                        <a:t>vuxenvård</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solidFill>
                      <a:srgbClr val="FBD9DA"/>
                    </a:solidFill>
                  </a:tcPr>
                </a:tc>
                <a:extLst>
                  <a:ext uri="{0D108BD9-81ED-4DB2-BD59-A6C34878D82A}">
                    <a16:rowId xmlns:a16="http://schemas.microsoft.com/office/drawing/2014/main" val="10005"/>
                  </a:ext>
                </a:extLst>
              </a:tr>
            </a:tbl>
          </a:graphicData>
        </a:graphic>
      </p:graphicFrame>
      <p:pic>
        <p:nvPicPr>
          <p:cNvPr id="6" name="object 6"/>
          <p:cNvPicPr/>
          <p:nvPr/>
        </p:nvPicPr>
        <p:blipFill>
          <a:blip r:embed="rId2" cstate="print"/>
          <a:stretch>
            <a:fillRect/>
          </a:stretch>
        </p:blipFill>
        <p:spPr>
          <a:xfrm>
            <a:off x="8244840" y="2378964"/>
            <a:ext cx="164591" cy="160019"/>
          </a:xfrm>
          <a:prstGeom prst="rect">
            <a:avLst/>
          </a:prstGeom>
        </p:spPr>
      </p:pic>
      <p:pic>
        <p:nvPicPr>
          <p:cNvPr id="7" name="object 7"/>
          <p:cNvPicPr/>
          <p:nvPr/>
        </p:nvPicPr>
        <p:blipFill>
          <a:blip r:embed="rId3" cstate="print"/>
          <a:stretch>
            <a:fillRect/>
          </a:stretch>
        </p:blipFill>
        <p:spPr>
          <a:xfrm>
            <a:off x="8244840" y="3165348"/>
            <a:ext cx="164591" cy="176783"/>
          </a:xfrm>
          <a:prstGeom prst="rect">
            <a:avLst/>
          </a:prstGeom>
        </p:spPr>
      </p:pic>
      <p:pic>
        <p:nvPicPr>
          <p:cNvPr id="8" name="object 8"/>
          <p:cNvPicPr/>
          <p:nvPr/>
        </p:nvPicPr>
        <p:blipFill>
          <a:blip r:embed="rId4" cstate="print"/>
          <a:stretch>
            <a:fillRect/>
          </a:stretch>
        </p:blipFill>
        <p:spPr>
          <a:xfrm>
            <a:off x="8244840" y="940308"/>
            <a:ext cx="181355" cy="150875"/>
          </a:xfrm>
          <a:prstGeom prst="rect">
            <a:avLst/>
          </a:prstGeom>
        </p:spPr>
      </p:pic>
      <p:grpSp>
        <p:nvGrpSpPr>
          <p:cNvPr id="9" name="object 9"/>
          <p:cNvGrpSpPr/>
          <p:nvPr/>
        </p:nvGrpSpPr>
        <p:grpSpPr>
          <a:xfrm>
            <a:off x="8244840" y="1502663"/>
            <a:ext cx="165100" cy="760730"/>
            <a:chOff x="8244840" y="1502663"/>
            <a:chExt cx="165100" cy="760730"/>
          </a:xfrm>
        </p:grpSpPr>
        <p:pic>
          <p:nvPicPr>
            <p:cNvPr id="10" name="object 10"/>
            <p:cNvPicPr/>
            <p:nvPr/>
          </p:nvPicPr>
          <p:blipFill>
            <a:blip r:embed="rId5" cstate="print"/>
            <a:stretch>
              <a:fillRect/>
            </a:stretch>
          </p:blipFill>
          <p:spPr>
            <a:xfrm>
              <a:off x="8244840" y="1923287"/>
              <a:ext cx="164591" cy="146304"/>
            </a:xfrm>
            <a:prstGeom prst="rect">
              <a:avLst/>
            </a:prstGeom>
          </p:spPr>
        </p:pic>
        <p:pic>
          <p:nvPicPr>
            <p:cNvPr id="11" name="object 11"/>
            <p:cNvPicPr/>
            <p:nvPr/>
          </p:nvPicPr>
          <p:blipFill>
            <a:blip r:embed="rId6" cstate="print"/>
            <a:stretch>
              <a:fillRect/>
            </a:stretch>
          </p:blipFill>
          <p:spPr>
            <a:xfrm>
              <a:off x="8244840" y="1502663"/>
              <a:ext cx="164591" cy="178308"/>
            </a:xfrm>
            <a:prstGeom prst="rect">
              <a:avLst/>
            </a:prstGeom>
          </p:spPr>
        </p:pic>
        <p:pic>
          <p:nvPicPr>
            <p:cNvPr id="12" name="object 12"/>
            <p:cNvPicPr/>
            <p:nvPr/>
          </p:nvPicPr>
          <p:blipFill>
            <a:blip r:embed="rId3" cstate="print"/>
            <a:stretch>
              <a:fillRect/>
            </a:stretch>
          </p:blipFill>
          <p:spPr>
            <a:xfrm>
              <a:off x="8244840" y="1719072"/>
              <a:ext cx="164591" cy="176783"/>
            </a:xfrm>
            <a:prstGeom prst="rect">
              <a:avLst/>
            </a:prstGeom>
          </p:spPr>
        </p:pic>
        <p:pic>
          <p:nvPicPr>
            <p:cNvPr id="13" name="object 13"/>
            <p:cNvPicPr/>
            <p:nvPr/>
          </p:nvPicPr>
          <p:blipFill>
            <a:blip r:embed="rId7" cstate="print"/>
            <a:stretch>
              <a:fillRect/>
            </a:stretch>
          </p:blipFill>
          <p:spPr>
            <a:xfrm>
              <a:off x="8244840" y="2109215"/>
              <a:ext cx="164591" cy="153923"/>
            </a:xfrm>
            <a:prstGeom prst="rect">
              <a:avLst/>
            </a:prstGeom>
          </p:spPr>
        </p:pic>
      </p:grpSp>
      <p:grpSp>
        <p:nvGrpSpPr>
          <p:cNvPr id="14" name="object 14"/>
          <p:cNvGrpSpPr/>
          <p:nvPr/>
        </p:nvGrpSpPr>
        <p:grpSpPr>
          <a:xfrm>
            <a:off x="8244840" y="2610611"/>
            <a:ext cx="165100" cy="393700"/>
            <a:chOff x="8244840" y="2610611"/>
            <a:chExt cx="165100" cy="393700"/>
          </a:xfrm>
        </p:grpSpPr>
        <p:pic>
          <p:nvPicPr>
            <p:cNvPr id="15" name="object 15"/>
            <p:cNvPicPr/>
            <p:nvPr/>
          </p:nvPicPr>
          <p:blipFill>
            <a:blip r:embed="rId3" cstate="print"/>
            <a:stretch>
              <a:fillRect/>
            </a:stretch>
          </p:blipFill>
          <p:spPr>
            <a:xfrm>
              <a:off x="8244840" y="2610611"/>
              <a:ext cx="164591" cy="176783"/>
            </a:xfrm>
            <a:prstGeom prst="rect">
              <a:avLst/>
            </a:prstGeom>
          </p:spPr>
        </p:pic>
        <p:pic>
          <p:nvPicPr>
            <p:cNvPr id="16" name="object 16"/>
            <p:cNvPicPr/>
            <p:nvPr/>
          </p:nvPicPr>
          <p:blipFill>
            <a:blip r:embed="rId3" cstate="print"/>
            <a:stretch>
              <a:fillRect/>
            </a:stretch>
          </p:blipFill>
          <p:spPr>
            <a:xfrm>
              <a:off x="8244840" y="2827019"/>
              <a:ext cx="164591" cy="176784"/>
            </a:xfrm>
            <a:prstGeom prst="rect">
              <a:avLst/>
            </a:prstGeom>
          </p:spPr>
        </p:pic>
      </p:grpSp>
      <p:grpSp>
        <p:nvGrpSpPr>
          <p:cNvPr id="17" name="object 17"/>
          <p:cNvGrpSpPr/>
          <p:nvPr/>
        </p:nvGrpSpPr>
        <p:grpSpPr>
          <a:xfrm>
            <a:off x="8244840" y="566927"/>
            <a:ext cx="170815" cy="302260"/>
            <a:chOff x="8244840" y="566927"/>
            <a:chExt cx="170815" cy="302260"/>
          </a:xfrm>
        </p:grpSpPr>
        <p:pic>
          <p:nvPicPr>
            <p:cNvPr id="18" name="object 18"/>
            <p:cNvPicPr/>
            <p:nvPr/>
          </p:nvPicPr>
          <p:blipFill>
            <a:blip r:embed="rId8" cstate="print"/>
            <a:stretch>
              <a:fillRect/>
            </a:stretch>
          </p:blipFill>
          <p:spPr>
            <a:xfrm>
              <a:off x="8255508" y="566927"/>
              <a:ext cx="153924" cy="132587"/>
            </a:xfrm>
            <a:prstGeom prst="rect">
              <a:avLst/>
            </a:prstGeom>
          </p:spPr>
        </p:pic>
        <p:pic>
          <p:nvPicPr>
            <p:cNvPr id="19" name="object 19"/>
            <p:cNvPicPr/>
            <p:nvPr/>
          </p:nvPicPr>
          <p:blipFill>
            <a:blip r:embed="rId9" cstate="print"/>
            <a:stretch>
              <a:fillRect/>
            </a:stretch>
          </p:blipFill>
          <p:spPr>
            <a:xfrm>
              <a:off x="8244840" y="734567"/>
              <a:ext cx="170687" cy="134112"/>
            </a:xfrm>
            <a:prstGeom prst="rect">
              <a:avLst/>
            </a:prstGeom>
          </p:spPr>
        </p:pic>
      </p:grpSp>
      <p:grpSp>
        <p:nvGrpSpPr>
          <p:cNvPr id="20" name="object 20"/>
          <p:cNvGrpSpPr/>
          <p:nvPr/>
        </p:nvGrpSpPr>
        <p:grpSpPr>
          <a:xfrm>
            <a:off x="8244840" y="3589020"/>
            <a:ext cx="165100" cy="375285"/>
            <a:chOff x="8244840" y="3589020"/>
            <a:chExt cx="165100" cy="375285"/>
          </a:xfrm>
        </p:grpSpPr>
        <p:pic>
          <p:nvPicPr>
            <p:cNvPr id="21" name="object 21"/>
            <p:cNvPicPr/>
            <p:nvPr/>
          </p:nvPicPr>
          <p:blipFill>
            <a:blip r:embed="rId3" cstate="print"/>
            <a:stretch>
              <a:fillRect/>
            </a:stretch>
          </p:blipFill>
          <p:spPr>
            <a:xfrm>
              <a:off x="8244840" y="3589020"/>
              <a:ext cx="164591" cy="176784"/>
            </a:xfrm>
            <a:prstGeom prst="rect">
              <a:avLst/>
            </a:prstGeom>
          </p:spPr>
        </p:pic>
        <p:pic>
          <p:nvPicPr>
            <p:cNvPr id="22" name="object 22"/>
            <p:cNvPicPr/>
            <p:nvPr/>
          </p:nvPicPr>
          <p:blipFill>
            <a:blip r:embed="rId10" cstate="print"/>
            <a:stretch>
              <a:fillRect/>
            </a:stretch>
          </p:blipFill>
          <p:spPr>
            <a:xfrm>
              <a:off x="8244840" y="3794760"/>
              <a:ext cx="164591" cy="169164"/>
            </a:xfrm>
            <a:prstGeom prst="rect">
              <a:avLst/>
            </a:prstGeom>
          </p:spPr>
        </p:pic>
      </p:grpSp>
      <p:pic>
        <p:nvPicPr>
          <p:cNvPr id="23" name="object 23"/>
          <p:cNvPicPr/>
          <p:nvPr/>
        </p:nvPicPr>
        <p:blipFill>
          <a:blip r:embed="rId11" cstate="print"/>
          <a:stretch>
            <a:fillRect/>
          </a:stretch>
        </p:blipFill>
        <p:spPr>
          <a:xfrm>
            <a:off x="8261604" y="4012691"/>
            <a:ext cx="147827" cy="143256"/>
          </a:xfrm>
          <a:prstGeom prst="rect">
            <a:avLst/>
          </a:prstGeom>
        </p:spPr>
      </p:pic>
      <p:pic>
        <p:nvPicPr>
          <p:cNvPr id="24" name="object 24"/>
          <p:cNvPicPr/>
          <p:nvPr/>
        </p:nvPicPr>
        <p:blipFill>
          <a:blip r:embed="rId12" cstate="print"/>
          <a:stretch>
            <a:fillRect/>
          </a:stretch>
        </p:blipFill>
        <p:spPr>
          <a:xfrm>
            <a:off x="8244840" y="4216908"/>
            <a:ext cx="164591" cy="155447"/>
          </a:xfrm>
          <a:prstGeom prst="rect">
            <a:avLst/>
          </a:prstGeom>
        </p:spPr>
      </p:pic>
    </p:spTree>
    <p:extLst>
      <p:ext uri="{BB962C8B-B14F-4D97-AF65-F5344CB8AC3E}">
        <p14:creationId xmlns:p14="http://schemas.microsoft.com/office/powerpoint/2010/main" val="1143600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0715" y="4829955"/>
            <a:ext cx="1561465" cy="141605"/>
          </a:xfrm>
          <a:prstGeom prst="rect">
            <a:avLst/>
          </a:prstGeom>
        </p:spPr>
        <p:txBody>
          <a:bodyPr vert="horz" wrap="square" lIns="0" tIns="0" rIns="0" bIns="0" rtlCol="0">
            <a:spAutoFit/>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0" sz="1000" b="0" i="0" u="none" strike="noStrike" kern="1200" cap="none" spc="-10" normalizeH="0" baseline="0" noProof="0" dirty="0">
                <a:ln>
                  <a:noFill/>
                </a:ln>
                <a:solidFill>
                  <a:srgbClr val="363636"/>
                </a:solidFill>
                <a:effectLst/>
                <a:uLnTx/>
                <a:uFillTx/>
                <a:latin typeface="Arial"/>
                <a:ea typeface="+mn-ea"/>
                <a:cs typeface="Arial"/>
              </a:rPr>
              <a:t>Sydöstra</a:t>
            </a:r>
            <a:r>
              <a:rPr kumimoji="0" sz="1000" b="0" i="0" u="none" strike="noStrike" kern="1200" cap="none" spc="20" normalizeH="0" baseline="0" noProof="0" dirty="0">
                <a:ln>
                  <a:noFill/>
                </a:ln>
                <a:solidFill>
                  <a:srgbClr val="363636"/>
                </a:solidFill>
                <a:effectLst/>
                <a:uLnTx/>
                <a:uFillTx/>
                <a:latin typeface="Arial"/>
                <a:ea typeface="+mn-ea"/>
                <a:cs typeface="Arial"/>
              </a:rPr>
              <a:t> </a:t>
            </a:r>
            <a:r>
              <a:rPr kumimoji="0" sz="1000" b="0" i="0" u="none" strike="noStrike" kern="1200" cap="none" spc="-5" normalizeH="0" baseline="0" noProof="0" dirty="0">
                <a:ln>
                  <a:noFill/>
                </a:ln>
                <a:solidFill>
                  <a:srgbClr val="363636"/>
                </a:solidFill>
                <a:effectLst/>
                <a:uLnTx/>
                <a:uFillTx/>
                <a:latin typeface="Arial"/>
                <a:ea typeface="+mn-ea"/>
                <a:cs typeface="Arial"/>
              </a:rPr>
              <a:t>sjukvårdsregionen</a:t>
            </a:r>
            <a:endParaRPr kumimoji="0" sz="10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p:nvPr/>
        </p:nvSpPr>
        <p:spPr>
          <a:xfrm>
            <a:off x="101154" y="4911204"/>
            <a:ext cx="9043035" cy="12700"/>
          </a:xfrm>
          <a:custGeom>
            <a:avLst/>
            <a:gdLst/>
            <a:ahLst/>
            <a:cxnLst/>
            <a:rect l="l" t="t" r="r" b="b"/>
            <a:pathLst>
              <a:path w="9043035" h="12700">
                <a:moveTo>
                  <a:pt x="0" y="12699"/>
                </a:moveTo>
                <a:lnTo>
                  <a:pt x="9042845" y="12699"/>
                </a:lnTo>
                <a:lnTo>
                  <a:pt x="9042845" y="0"/>
                </a:lnTo>
                <a:lnTo>
                  <a:pt x="0" y="0"/>
                </a:lnTo>
                <a:lnTo>
                  <a:pt x="0" y="12699"/>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graphicFrame>
        <p:nvGraphicFramePr>
          <p:cNvPr id="4" name="object 4"/>
          <p:cNvGraphicFramePr>
            <a:graphicFrameLocks noGrp="1"/>
          </p:cNvGraphicFramePr>
          <p:nvPr/>
        </p:nvGraphicFramePr>
        <p:xfrm>
          <a:off x="101154" y="0"/>
          <a:ext cx="9036684" cy="5138420"/>
        </p:xfrm>
        <a:graphic>
          <a:graphicData uri="http://schemas.openxmlformats.org/drawingml/2006/table">
            <a:tbl>
              <a:tblPr firstRow="1" bandRow="1">
                <a:tableStyleId>{2D5ABB26-0587-4C30-8999-92F81FD0307C}</a:tableStyleId>
              </a:tblPr>
              <a:tblGrid>
                <a:gridCol w="2339975">
                  <a:extLst>
                    <a:ext uri="{9D8B030D-6E8A-4147-A177-3AD203B41FA5}">
                      <a16:colId xmlns:a16="http://schemas.microsoft.com/office/drawing/2014/main" val="20000"/>
                    </a:ext>
                  </a:extLst>
                </a:gridCol>
                <a:gridCol w="5443855">
                  <a:extLst>
                    <a:ext uri="{9D8B030D-6E8A-4147-A177-3AD203B41FA5}">
                      <a16:colId xmlns:a16="http://schemas.microsoft.com/office/drawing/2014/main" val="20001"/>
                    </a:ext>
                  </a:extLst>
                </a:gridCol>
                <a:gridCol w="1252854">
                  <a:extLst>
                    <a:ext uri="{9D8B030D-6E8A-4147-A177-3AD203B41FA5}">
                      <a16:colId xmlns:a16="http://schemas.microsoft.com/office/drawing/2014/main" val="20002"/>
                    </a:ext>
                  </a:extLst>
                </a:gridCol>
              </a:tblGrid>
              <a:tr h="408940">
                <a:tc>
                  <a:txBody>
                    <a:bodyPr/>
                    <a:lstStyle/>
                    <a:p>
                      <a:pPr marL="91440">
                        <a:lnSpc>
                          <a:spcPct val="100000"/>
                        </a:lnSpc>
                        <a:spcBef>
                          <a:spcPts val="295"/>
                        </a:spcBef>
                      </a:pPr>
                      <a:r>
                        <a:rPr sz="1000" b="1" spc="-5" dirty="0">
                          <a:solidFill>
                            <a:srgbClr val="FFFFFF"/>
                          </a:solidFill>
                          <a:latin typeface="Arial"/>
                          <a:cs typeface="Arial"/>
                        </a:rPr>
                        <a:t>Förbättringsområde/patientlöfte</a:t>
                      </a:r>
                      <a:endParaRPr sz="1000">
                        <a:latin typeface="Arial"/>
                        <a:cs typeface="Arial"/>
                      </a:endParaRPr>
                    </a:p>
                  </a:txBody>
                  <a:tcPr marL="0" marR="0" marT="37465" marB="0">
                    <a:lnL w="12700">
                      <a:solidFill>
                        <a:srgbClr val="FFFFFF"/>
                      </a:solidFill>
                      <a:prstDash val="solid"/>
                    </a:lnL>
                    <a:lnR w="12700">
                      <a:solidFill>
                        <a:srgbClr val="FFFFFF"/>
                      </a:solidFill>
                      <a:prstDash val="solid"/>
                    </a:lnR>
                    <a:lnT w="6350">
                      <a:solidFill>
                        <a:srgbClr val="FFFFFF"/>
                      </a:solidFill>
                      <a:prstDash val="solid"/>
                    </a:lnT>
                    <a:lnB w="38100">
                      <a:solidFill>
                        <a:srgbClr val="FFFFFF"/>
                      </a:solidFill>
                      <a:prstDash val="solid"/>
                    </a:lnB>
                    <a:solidFill>
                      <a:srgbClr val="B0001E"/>
                    </a:solidFill>
                  </a:tcPr>
                </a:tc>
                <a:tc>
                  <a:txBody>
                    <a:bodyPr/>
                    <a:lstStyle/>
                    <a:p>
                      <a:pPr marL="91440">
                        <a:lnSpc>
                          <a:spcPct val="100000"/>
                        </a:lnSpc>
                        <a:spcBef>
                          <a:spcPts val="295"/>
                        </a:spcBef>
                      </a:pPr>
                      <a:r>
                        <a:rPr sz="1000" b="1" spc="-5" dirty="0">
                          <a:solidFill>
                            <a:srgbClr val="FFFFFF"/>
                          </a:solidFill>
                          <a:latin typeface="Arial"/>
                          <a:cs typeface="Arial"/>
                        </a:rPr>
                        <a:t>Aktiviteter</a:t>
                      </a:r>
                      <a:endParaRPr sz="1000">
                        <a:latin typeface="Arial"/>
                        <a:cs typeface="Arial"/>
                      </a:endParaRPr>
                    </a:p>
                  </a:txBody>
                  <a:tcPr marL="0" marR="0" marT="37465" marB="0">
                    <a:lnL w="12700">
                      <a:solidFill>
                        <a:srgbClr val="FFFFFF"/>
                      </a:solidFill>
                      <a:prstDash val="solid"/>
                    </a:lnL>
                    <a:lnR w="12700">
                      <a:solidFill>
                        <a:srgbClr val="FFFFFF"/>
                      </a:solidFill>
                      <a:prstDash val="solid"/>
                    </a:lnR>
                    <a:lnT w="6350">
                      <a:solidFill>
                        <a:srgbClr val="FFFFFF"/>
                      </a:solidFill>
                      <a:prstDash val="solid"/>
                    </a:lnT>
                    <a:lnB w="38100">
                      <a:solidFill>
                        <a:srgbClr val="FFFFFF"/>
                      </a:solidFill>
                      <a:prstDash val="solid"/>
                    </a:lnB>
                    <a:solidFill>
                      <a:srgbClr val="B0001E"/>
                    </a:solidFill>
                  </a:tcPr>
                </a:tc>
                <a:tc>
                  <a:txBody>
                    <a:bodyPr/>
                    <a:lstStyle/>
                    <a:p>
                      <a:pPr marL="92075">
                        <a:lnSpc>
                          <a:spcPct val="100000"/>
                        </a:lnSpc>
                        <a:spcBef>
                          <a:spcPts val="295"/>
                        </a:spcBef>
                      </a:pPr>
                      <a:r>
                        <a:rPr sz="1000" b="1" spc="-5" dirty="0">
                          <a:solidFill>
                            <a:srgbClr val="FFFFFF"/>
                          </a:solidFill>
                          <a:latin typeface="Arial"/>
                          <a:cs typeface="Arial"/>
                        </a:rPr>
                        <a:t>Status</a:t>
                      </a:r>
                      <a:endParaRPr sz="1000">
                        <a:latin typeface="Arial"/>
                        <a:cs typeface="Arial"/>
                      </a:endParaRPr>
                    </a:p>
                  </a:txBody>
                  <a:tcPr marL="0" marR="0" marT="37465" marB="0">
                    <a:lnL w="12700">
                      <a:solidFill>
                        <a:srgbClr val="FFFFFF"/>
                      </a:solidFill>
                      <a:prstDash val="solid"/>
                    </a:lnL>
                    <a:lnT w="6350">
                      <a:solidFill>
                        <a:srgbClr val="FFFFFF"/>
                      </a:solidFill>
                      <a:prstDash val="solid"/>
                    </a:lnT>
                    <a:lnB w="38100">
                      <a:solidFill>
                        <a:srgbClr val="FFFFFF"/>
                      </a:solidFill>
                      <a:prstDash val="solid"/>
                    </a:lnB>
                    <a:solidFill>
                      <a:srgbClr val="B0001E"/>
                    </a:solidFill>
                  </a:tcPr>
                </a:tc>
                <a:extLst>
                  <a:ext uri="{0D108BD9-81ED-4DB2-BD59-A6C34878D82A}">
                    <a16:rowId xmlns:a16="http://schemas.microsoft.com/office/drawing/2014/main" val="10000"/>
                  </a:ext>
                </a:extLst>
              </a:tr>
              <a:tr h="1005205">
                <a:tc>
                  <a:txBody>
                    <a:bodyPr/>
                    <a:lstStyle/>
                    <a:p>
                      <a:pPr marL="91440" marR="196215">
                        <a:lnSpc>
                          <a:spcPct val="100000"/>
                        </a:lnSpc>
                        <a:spcBef>
                          <a:spcPts val="330"/>
                        </a:spcBef>
                      </a:pPr>
                      <a:r>
                        <a:rPr sz="1000" b="1" spc="-5" dirty="0">
                          <a:solidFill>
                            <a:srgbClr val="363636"/>
                          </a:solidFill>
                          <a:latin typeface="Arial"/>
                          <a:cs typeface="Arial"/>
                        </a:rPr>
                        <a:t>Införande</a:t>
                      </a:r>
                      <a:r>
                        <a:rPr sz="1000" b="1" spc="-15" dirty="0">
                          <a:solidFill>
                            <a:srgbClr val="363636"/>
                          </a:solidFill>
                          <a:latin typeface="Arial"/>
                          <a:cs typeface="Arial"/>
                        </a:rPr>
                        <a:t> </a:t>
                      </a:r>
                      <a:r>
                        <a:rPr sz="1000" b="1" spc="-5" dirty="0">
                          <a:solidFill>
                            <a:srgbClr val="363636"/>
                          </a:solidFill>
                          <a:latin typeface="Arial"/>
                          <a:cs typeface="Arial"/>
                        </a:rPr>
                        <a:t>av</a:t>
                      </a:r>
                      <a:r>
                        <a:rPr sz="1000" b="1" spc="-15" dirty="0">
                          <a:solidFill>
                            <a:srgbClr val="363636"/>
                          </a:solidFill>
                          <a:latin typeface="Arial"/>
                          <a:cs typeface="Arial"/>
                        </a:rPr>
                        <a:t> </a:t>
                      </a:r>
                      <a:r>
                        <a:rPr sz="1000" b="1" dirty="0">
                          <a:solidFill>
                            <a:srgbClr val="363636"/>
                          </a:solidFill>
                          <a:latin typeface="Arial"/>
                          <a:cs typeface="Arial"/>
                        </a:rPr>
                        <a:t>Min</a:t>
                      </a:r>
                      <a:r>
                        <a:rPr sz="1000" b="1" spc="-30" dirty="0">
                          <a:solidFill>
                            <a:srgbClr val="363636"/>
                          </a:solidFill>
                          <a:latin typeface="Arial"/>
                          <a:cs typeface="Arial"/>
                        </a:rPr>
                        <a:t> </a:t>
                      </a:r>
                      <a:r>
                        <a:rPr sz="1000" b="1" spc="-5" dirty="0">
                          <a:solidFill>
                            <a:srgbClr val="363636"/>
                          </a:solidFill>
                          <a:latin typeface="Arial"/>
                          <a:cs typeface="Arial"/>
                        </a:rPr>
                        <a:t>vårdplan</a:t>
                      </a:r>
                      <a:r>
                        <a:rPr sz="1000" b="1" spc="-25" dirty="0">
                          <a:solidFill>
                            <a:srgbClr val="363636"/>
                          </a:solidFill>
                          <a:latin typeface="Arial"/>
                          <a:cs typeface="Arial"/>
                        </a:rPr>
                        <a:t> </a:t>
                      </a:r>
                      <a:r>
                        <a:rPr sz="1000" b="1" spc="-5" dirty="0">
                          <a:solidFill>
                            <a:srgbClr val="363636"/>
                          </a:solidFill>
                          <a:latin typeface="Arial"/>
                          <a:cs typeface="Arial"/>
                        </a:rPr>
                        <a:t>cancer, </a:t>
                      </a:r>
                      <a:r>
                        <a:rPr sz="1000" b="1" spc="-260" dirty="0">
                          <a:solidFill>
                            <a:srgbClr val="363636"/>
                          </a:solidFill>
                          <a:latin typeface="Arial"/>
                          <a:cs typeface="Arial"/>
                        </a:rPr>
                        <a:t> </a:t>
                      </a:r>
                      <a:r>
                        <a:rPr sz="1000" b="1" spc="-5" dirty="0">
                          <a:solidFill>
                            <a:srgbClr val="363636"/>
                          </a:solidFill>
                          <a:latin typeface="Arial"/>
                          <a:cs typeface="Arial"/>
                        </a:rPr>
                        <a:t>digitalt via</a:t>
                      </a:r>
                      <a:r>
                        <a:rPr sz="1000" b="1" spc="-30" dirty="0">
                          <a:solidFill>
                            <a:srgbClr val="363636"/>
                          </a:solidFill>
                          <a:latin typeface="Arial"/>
                          <a:cs typeface="Arial"/>
                        </a:rPr>
                        <a:t> </a:t>
                      </a:r>
                      <a:r>
                        <a:rPr sz="1000" b="1" spc="-5" dirty="0">
                          <a:solidFill>
                            <a:srgbClr val="363636"/>
                          </a:solidFill>
                          <a:latin typeface="Arial"/>
                          <a:cs typeface="Arial"/>
                        </a:rPr>
                        <a:t>1177</a:t>
                      </a:r>
                      <a:endParaRPr sz="1000">
                        <a:latin typeface="Arial"/>
                        <a:cs typeface="Arial"/>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38100">
                      <a:solidFill>
                        <a:srgbClr val="FFFFFF"/>
                      </a:solidFill>
                      <a:prstDash val="solid"/>
                    </a:lnB>
                    <a:solidFill>
                      <a:srgbClr val="FBD9DA"/>
                    </a:solidFill>
                  </a:tcPr>
                </a:tc>
                <a:tc>
                  <a:txBody>
                    <a:bodyPr/>
                    <a:lstStyle/>
                    <a:p>
                      <a:pPr marL="264160" marR="403860" indent="-172720">
                        <a:lnSpc>
                          <a:spcPct val="100000"/>
                        </a:lnSpc>
                        <a:spcBef>
                          <a:spcPts val="330"/>
                        </a:spcBef>
                        <a:buChar char="•"/>
                        <a:tabLst>
                          <a:tab pos="263525" algn="l"/>
                          <a:tab pos="264160" algn="l"/>
                        </a:tabLst>
                      </a:pPr>
                      <a:r>
                        <a:rPr sz="1000" spc="-5" dirty="0">
                          <a:solidFill>
                            <a:srgbClr val="363636"/>
                          </a:solidFill>
                          <a:latin typeface="Arial"/>
                          <a:cs typeface="Arial"/>
                        </a:rPr>
                        <a:t>Systematiskt införande </a:t>
                      </a:r>
                      <a:r>
                        <a:rPr sz="1000" dirty="0">
                          <a:solidFill>
                            <a:srgbClr val="363636"/>
                          </a:solidFill>
                          <a:latin typeface="Arial"/>
                          <a:cs typeface="Arial"/>
                        </a:rPr>
                        <a:t>med samverkan </a:t>
                      </a:r>
                      <a:r>
                        <a:rPr sz="1000" spc="-5" dirty="0">
                          <a:solidFill>
                            <a:srgbClr val="363636"/>
                          </a:solidFill>
                          <a:latin typeface="Arial"/>
                          <a:cs typeface="Arial"/>
                        </a:rPr>
                        <a:t>i SÖRS enligt </a:t>
                      </a:r>
                      <a:r>
                        <a:rPr sz="1000" spc="-10" dirty="0">
                          <a:solidFill>
                            <a:srgbClr val="363636"/>
                          </a:solidFill>
                          <a:latin typeface="Arial"/>
                          <a:cs typeface="Arial"/>
                        </a:rPr>
                        <a:t>nationell </a:t>
                      </a:r>
                      <a:r>
                        <a:rPr sz="1000" spc="-5" dirty="0">
                          <a:solidFill>
                            <a:srgbClr val="363636"/>
                          </a:solidFill>
                          <a:latin typeface="Arial"/>
                          <a:cs typeface="Arial"/>
                        </a:rPr>
                        <a:t>och sjukvårdsregional </a:t>
                      </a:r>
                      <a:r>
                        <a:rPr sz="1000" spc="-265" dirty="0">
                          <a:solidFill>
                            <a:srgbClr val="363636"/>
                          </a:solidFill>
                          <a:latin typeface="Arial"/>
                          <a:cs typeface="Arial"/>
                        </a:rPr>
                        <a:t> </a:t>
                      </a:r>
                      <a:r>
                        <a:rPr sz="1000" spc="-5" dirty="0">
                          <a:solidFill>
                            <a:srgbClr val="363636"/>
                          </a:solidFill>
                          <a:latin typeface="Arial"/>
                          <a:cs typeface="Arial"/>
                        </a:rPr>
                        <a:t>implementeringsplan</a:t>
                      </a:r>
                      <a:endParaRPr sz="1000">
                        <a:latin typeface="Arial"/>
                        <a:cs typeface="Arial"/>
                      </a:endParaRPr>
                    </a:p>
                    <a:p>
                      <a:pPr marL="264160" marR="243840" indent="-172720">
                        <a:lnSpc>
                          <a:spcPct val="100000"/>
                        </a:lnSpc>
                        <a:buChar char="•"/>
                        <a:tabLst>
                          <a:tab pos="263525" algn="l"/>
                          <a:tab pos="264160" algn="l"/>
                        </a:tabLst>
                      </a:pPr>
                      <a:r>
                        <a:rPr sz="1000" spc="-5" dirty="0">
                          <a:solidFill>
                            <a:srgbClr val="363636"/>
                          </a:solidFill>
                          <a:latin typeface="Arial"/>
                          <a:cs typeface="Arial"/>
                        </a:rPr>
                        <a:t>Regionala och lokala arbetsgrupper i respektive diagnos </a:t>
                      </a:r>
                      <a:r>
                        <a:rPr sz="1000" dirty="0">
                          <a:solidFill>
                            <a:srgbClr val="363636"/>
                          </a:solidFill>
                          <a:latin typeface="Arial"/>
                          <a:cs typeface="Arial"/>
                        </a:rPr>
                        <a:t>skapas </a:t>
                      </a:r>
                      <a:r>
                        <a:rPr sz="1000" spc="-5" dirty="0">
                          <a:solidFill>
                            <a:srgbClr val="363636"/>
                          </a:solidFill>
                          <a:latin typeface="Arial"/>
                          <a:cs typeface="Arial"/>
                        </a:rPr>
                        <a:t>succecivt (urologi CNS, </a:t>
                      </a:r>
                      <a:r>
                        <a:rPr sz="1000" spc="-265" dirty="0">
                          <a:solidFill>
                            <a:srgbClr val="363636"/>
                          </a:solidFill>
                          <a:latin typeface="Arial"/>
                          <a:cs typeface="Arial"/>
                        </a:rPr>
                        <a:t> </a:t>
                      </a:r>
                      <a:r>
                        <a:rPr sz="1000" spc="-15" dirty="0">
                          <a:solidFill>
                            <a:srgbClr val="363636"/>
                          </a:solidFill>
                          <a:latin typeface="Arial"/>
                          <a:cs typeface="Arial"/>
                        </a:rPr>
                        <a:t>gyn,</a:t>
                      </a:r>
                      <a:r>
                        <a:rPr sz="1000" spc="20" dirty="0">
                          <a:solidFill>
                            <a:srgbClr val="363636"/>
                          </a:solidFill>
                          <a:latin typeface="Arial"/>
                          <a:cs typeface="Arial"/>
                        </a:rPr>
                        <a:t> </a:t>
                      </a:r>
                      <a:r>
                        <a:rPr sz="1000" spc="-5" dirty="0">
                          <a:solidFill>
                            <a:srgbClr val="363636"/>
                          </a:solidFill>
                          <a:latin typeface="Arial"/>
                          <a:cs typeface="Arial"/>
                        </a:rPr>
                        <a:t>kolorektal,</a:t>
                      </a:r>
                      <a:r>
                        <a:rPr sz="1000" spc="-25" dirty="0">
                          <a:solidFill>
                            <a:srgbClr val="363636"/>
                          </a:solidFill>
                          <a:latin typeface="Arial"/>
                          <a:cs typeface="Arial"/>
                        </a:rPr>
                        <a:t> </a:t>
                      </a:r>
                      <a:r>
                        <a:rPr sz="1000" spc="-10" dirty="0">
                          <a:solidFill>
                            <a:srgbClr val="363636"/>
                          </a:solidFill>
                          <a:latin typeface="Arial"/>
                          <a:cs typeface="Arial"/>
                        </a:rPr>
                        <a:t>huvud-</a:t>
                      </a:r>
                      <a:r>
                        <a:rPr sz="1000" spc="5" dirty="0">
                          <a:solidFill>
                            <a:srgbClr val="363636"/>
                          </a:solidFill>
                          <a:latin typeface="Arial"/>
                          <a:cs typeface="Arial"/>
                        </a:rPr>
                        <a:t> </a:t>
                      </a:r>
                      <a:r>
                        <a:rPr sz="1000" spc="-5" dirty="0">
                          <a:solidFill>
                            <a:srgbClr val="363636"/>
                          </a:solidFill>
                          <a:latin typeface="Arial"/>
                          <a:cs typeface="Arial"/>
                        </a:rPr>
                        <a:t>och</a:t>
                      </a:r>
                      <a:r>
                        <a:rPr sz="1000" spc="-10" dirty="0">
                          <a:solidFill>
                            <a:srgbClr val="363636"/>
                          </a:solidFill>
                          <a:latin typeface="Arial"/>
                          <a:cs typeface="Arial"/>
                        </a:rPr>
                        <a:t> </a:t>
                      </a:r>
                      <a:r>
                        <a:rPr sz="1000" spc="-5" dirty="0">
                          <a:solidFill>
                            <a:srgbClr val="363636"/>
                          </a:solidFill>
                          <a:latin typeface="Arial"/>
                          <a:cs typeface="Arial"/>
                        </a:rPr>
                        <a:t>hals)</a:t>
                      </a:r>
                      <a:r>
                        <a:rPr sz="1000" spc="15" dirty="0">
                          <a:solidFill>
                            <a:srgbClr val="363636"/>
                          </a:solidFill>
                          <a:latin typeface="Arial"/>
                          <a:cs typeface="Arial"/>
                        </a:rPr>
                        <a:t> </a:t>
                      </a:r>
                      <a:r>
                        <a:rPr sz="1000" dirty="0">
                          <a:solidFill>
                            <a:srgbClr val="363636"/>
                          </a:solidFill>
                          <a:latin typeface="Arial"/>
                          <a:cs typeface="Arial"/>
                        </a:rPr>
                        <a:t>för</a:t>
                      </a:r>
                      <a:r>
                        <a:rPr sz="1000" spc="-20" dirty="0">
                          <a:solidFill>
                            <a:srgbClr val="363636"/>
                          </a:solidFill>
                          <a:latin typeface="Arial"/>
                          <a:cs typeface="Arial"/>
                        </a:rPr>
                        <a:t> </a:t>
                      </a:r>
                      <a:r>
                        <a:rPr sz="1000" spc="-5" dirty="0">
                          <a:solidFill>
                            <a:srgbClr val="363636"/>
                          </a:solidFill>
                          <a:latin typeface="Arial"/>
                          <a:cs typeface="Arial"/>
                        </a:rPr>
                        <a:t>att</a:t>
                      </a:r>
                      <a:r>
                        <a:rPr sz="1000" spc="5" dirty="0">
                          <a:solidFill>
                            <a:srgbClr val="363636"/>
                          </a:solidFill>
                          <a:latin typeface="Arial"/>
                          <a:cs typeface="Arial"/>
                        </a:rPr>
                        <a:t> </a:t>
                      </a:r>
                      <a:r>
                        <a:rPr sz="1000" spc="-5" dirty="0">
                          <a:solidFill>
                            <a:srgbClr val="363636"/>
                          </a:solidFill>
                          <a:latin typeface="Arial"/>
                          <a:cs typeface="Arial"/>
                        </a:rPr>
                        <a:t>införa</a:t>
                      </a:r>
                      <a:r>
                        <a:rPr sz="1000" spc="-10" dirty="0">
                          <a:solidFill>
                            <a:srgbClr val="363636"/>
                          </a:solidFill>
                          <a:latin typeface="Arial"/>
                          <a:cs typeface="Arial"/>
                        </a:rPr>
                        <a:t> </a:t>
                      </a:r>
                      <a:r>
                        <a:rPr sz="1000" spc="-5" dirty="0">
                          <a:solidFill>
                            <a:srgbClr val="363636"/>
                          </a:solidFill>
                          <a:latin typeface="Arial"/>
                          <a:cs typeface="Arial"/>
                        </a:rPr>
                        <a:t>den</a:t>
                      </a:r>
                      <a:r>
                        <a:rPr sz="1000" dirty="0">
                          <a:solidFill>
                            <a:srgbClr val="363636"/>
                          </a:solidFill>
                          <a:latin typeface="Arial"/>
                          <a:cs typeface="Arial"/>
                        </a:rPr>
                        <a:t> </a:t>
                      </a:r>
                      <a:r>
                        <a:rPr sz="1000" spc="-10" dirty="0">
                          <a:solidFill>
                            <a:srgbClr val="363636"/>
                          </a:solidFill>
                          <a:latin typeface="Arial"/>
                          <a:cs typeface="Arial"/>
                        </a:rPr>
                        <a:t>digitala</a:t>
                      </a:r>
                      <a:r>
                        <a:rPr sz="1000" spc="15" dirty="0">
                          <a:solidFill>
                            <a:srgbClr val="363636"/>
                          </a:solidFill>
                          <a:latin typeface="Arial"/>
                          <a:cs typeface="Arial"/>
                        </a:rPr>
                        <a:t> </a:t>
                      </a:r>
                      <a:r>
                        <a:rPr sz="1000" spc="-10" dirty="0">
                          <a:solidFill>
                            <a:srgbClr val="363636"/>
                          </a:solidFill>
                          <a:latin typeface="Arial"/>
                          <a:cs typeface="Arial"/>
                        </a:rPr>
                        <a:t>Min</a:t>
                      </a:r>
                      <a:r>
                        <a:rPr sz="1000" spc="10" dirty="0">
                          <a:solidFill>
                            <a:srgbClr val="363636"/>
                          </a:solidFill>
                          <a:latin typeface="Arial"/>
                          <a:cs typeface="Arial"/>
                        </a:rPr>
                        <a:t> </a:t>
                      </a:r>
                      <a:r>
                        <a:rPr sz="1000" spc="-5" dirty="0">
                          <a:solidFill>
                            <a:srgbClr val="363636"/>
                          </a:solidFill>
                          <a:latin typeface="Arial"/>
                          <a:cs typeface="Arial"/>
                        </a:rPr>
                        <a:t>vårdplan</a:t>
                      </a:r>
                      <a:r>
                        <a:rPr sz="1000" spc="10" dirty="0">
                          <a:solidFill>
                            <a:srgbClr val="363636"/>
                          </a:solidFill>
                          <a:latin typeface="Arial"/>
                          <a:cs typeface="Arial"/>
                        </a:rPr>
                        <a:t> </a:t>
                      </a:r>
                      <a:r>
                        <a:rPr sz="1000" spc="-5" dirty="0">
                          <a:solidFill>
                            <a:srgbClr val="363636"/>
                          </a:solidFill>
                          <a:latin typeface="Arial"/>
                          <a:cs typeface="Arial"/>
                        </a:rPr>
                        <a:t>på</a:t>
                      </a:r>
                      <a:r>
                        <a:rPr sz="1000" spc="5" dirty="0">
                          <a:solidFill>
                            <a:srgbClr val="363636"/>
                          </a:solidFill>
                          <a:latin typeface="Arial"/>
                          <a:cs typeface="Arial"/>
                        </a:rPr>
                        <a:t> </a:t>
                      </a:r>
                      <a:r>
                        <a:rPr sz="1000" spc="-5" dirty="0">
                          <a:solidFill>
                            <a:srgbClr val="363636"/>
                          </a:solidFill>
                          <a:latin typeface="Arial"/>
                          <a:cs typeface="Arial"/>
                        </a:rPr>
                        <a:t>respektive </a:t>
                      </a:r>
                      <a:r>
                        <a:rPr sz="1000" dirty="0">
                          <a:solidFill>
                            <a:srgbClr val="363636"/>
                          </a:solidFill>
                          <a:latin typeface="Arial"/>
                          <a:cs typeface="Arial"/>
                        </a:rPr>
                        <a:t> </a:t>
                      </a:r>
                      <a:r>
                        <a:rPr sz="1000" spc="-5" dirty="0">
                          <a:solidFill>
                            <a:srgbClr val="363636"/>
                          </a:solidFill>
                          <a:latin typeface="Arial"/>
                          <a:cs typeface="Arial"/>
                        </a:rPr>
                        <a:t>klinik.</a:t>
                      </a:r>
                      <a:endParaRPr sz="1000">
                        <a:latin typeface="Arial"/>
                        <a:cs typeface="Arial"/>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381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38100">
                      <a:solidFill>
                        <a:srgbClr val="FFFFFF"/>
                      </a:solidFill>
                      <a:prstDash val="solid"/>
                    </a:lnT>
                    <a:lnB w="38100">
                      <a:solidFill>
                        <a:srgbClr val="FFFFFF"/>
                      </a:solidFill>
                      <a:prstDash val="solid"/>
                    </a:lnB>
                    <a:solidFill>
                      <a:srgbClr val="FBD9DA"/>
                    </a:solidFill>
                  </a:tcPr>
                </a:tc>
                <a:extLst>
                  <a:ext uri="{0D108BD9-81ED-4DB2-BD59-A6C34878D82A}">
                    <a16:rowId xmlns:a16="http://schemas.microsoft.com/office/drawing/2014/main" val="10001"/>
                  </a:ext>
                </a:extLst>
              </a:tr>
              <a:tr h="700405">
                <a:tc>
                  <a:txBody>
                    <a:bodyPr/>
                    <a:lstStyle/>
                    <a:p>
                      <a:pPr marL="91440" marR="546100">
                        <a:lnSpc>
                          <a:spcPct val="100000"/>
                        </a:lnSpc>
                        <a:spcBef>
                          <a:spcPts val="335"/>
                        </a:spcBef>
                      </a:pPr>
                      <a:r>
                        <a:rPr sz="1000" b="1" spc="-5" dirty="0">
                          <a:solidFill>
                            <a:srgbClr val="363636"/>
                          </a:solidFill>
                          <a:latin typeface="Arial"/>
                          <a:cs typeface="Arial"/>
                        </a:rPr>
                        <a:t>Införande</a:t>
                      </a:r>
                      <a:r>
                        <a:rPr sz="1000" b="1" spc="-25" dirty="0">
                          <a:solidFill>
                            <a:srgbClr val="363636"/>
                          </a:solidFill>
                          <a:latin typeface="Arial"/>
                          <a:cs typeface="Arial"/>
                        </a:rPr>
                        <a:t> </a:t>
                      </a:r>
                      <a:r>
                        <a:rPr sz="1000" b="1" spc="-5" dirty="0">
                          <a:solidFill>
                            <a:srgbClr val="363636"/>
                          </a:solidFill>
                          <a:latin typeface="Arial"/>
                          <a:cs typeface="Arial"/>
                        </a:rPr>
                        <a:t>av</a:t>
                      </a:r>
                      <a:r>
                        <a:rPr sz="1000" b="1" spc="-25" dirty="0">
                          <a:solidFill>
                            <a:srgbClr val="363636"/>
                          </a:solidFill>
                          <a:latin typeface="Arial"/>
                          <a:cs typeface="Arial"/>
                        </a:rPr>
                        <a:t> </a:t>
                      </a:r>
                      <a:r>
                        <a:rPr sz="1000" b="1" spc="-5" dirty="0">
                          <a:solidFill>
                            <a:srgbClr val="363636"/>
                          </a:solidFill>
                          <a:latin typeface="Arial"/>
                          <a:cs typeface="Arial"/>
                        </a:rPr>
                        <a:t>Patientöversikt </a:t>
                      </a:r>
                      <a:r>
                        <a:rPr sz="1000" b="1" spc="-260" dirty="0">
                          <a:solidFill>
                            <a:srgbClr val="363636"/>
                          </a:solidFill>
                          <a:latin typeface="Arial"/>
                          <a:cs typeface="Arial"/>
                        </a:rPr>
                        <a:t> </a:t>
                      </a:r>
                      <a:r>
                        <a:rPr sz="1000" b="1" spc="-5" dirty="0">
                          <a:solidFill>
                            <a:srgbClr val="363636"/>
                          </a:solidFill>
                          <a:latin typeface="Arial"/>
                          <a:cs typeface="Arial"/>
                        </a:rPr>
                        <a:t>Cancer</a:t>
                      </a:r>
                      <a:r>
                        <a:rPr sz="1000" b="1" spc="-10" dirty="0">
                          <a:solidFill>
                            <a:srgbClr val="363636"/>
                          </a:solidFill>
                          <a:latin typeface="Arial"/>
                          <a:cs typeface="Arial"/>
                        </a:rPr>
                        <a:t> </a:t>
                      </a:r>
                      <a:r>
                        <a:rPr sz="1000" b="1" spc="-5" dirty="0">
                          <a:solidFill>
                            <a:srgbClr val="363636"/>
                          </a:solidFill>
                          <a:latin typeface="Arial"/>
                          <a:cs typeface="Arial"/>
                        </a:rPr>
                        <a:t>(IPÖ)</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BD9DA"/>
                    </a:solidFill>
                  </a:tcPr>
                </a:tc>
                <a:tc>
                  <a:txBody>
                    <a:bodyPr/>
                    <a:lstStyle/>
                    <a:p>
                      <a:pPr marL="264160" indent="-172720">
                        <a:lnSpc>
                          <a:spcPct val="100000"/>
                        </a:lnSpc>
                        <a:spcBef>
                          <a:spcPts val="335"/>
                        </a:spcBef>
                        <a:buChar char="•"/>
                        <a:tabLst>
                          <a:tab pos="263525" algn="l"/>
                          <a:tab pos="264160" algn="l"/>
                        </a:tabLst>
                      </a:pPr>
                      <a:r>
                        <a:rPr sz="1000" spc="-5" dirty="0">
                          <a:solidFill>
                            <a:srgbClr val="363636"/>
                          </a:solidFill>
                          <a:latin typeface="Arial"/>
                          <a:cs typeface="Arial"/>
                        </a:rPr>
                        <a:t>Nationella</a:t>
                      </a:r>
                      <a:r>
                        <a:rPr sz="1000" spc="25" dirty="0">
                          <a:solidFill>
                            <a:srgbClr val="363636"/>
                          </a:solidFill>
                          <a:latin typeface="Arial"/>
                          <a:cs typeface="Arial"/>
                        </a:rPr>
                        <a:t> </a:t>
                      </a:r>
                      <a:r>
                        <a:rPr sz="1000" spc="-5" dirty="0">
                          <a:solidFill>
                            <a:srgbClr val="363636"/>
                          </a:solidFill>
                          <a:latin typeface="Arial"/>
                          <a:cs typeface="Arial"/>
                        </a:rPr>
                        <a:t>diagnoskoordinatorer stöttar</a:t>
                      </a:r>
                      <a:r>
                        <a:rPr sz="1000" dirty="0">
                          <a:solidFill>
                            <a:srgbClr val="363636"/>
                          </a:solidFill>
                          <a:latin typeface="Arial"/>
                          <a:cs typeface="Arial"/>
                        </a:rPr>
                        <a:t> </a:t>
                      </a:r>
                      <a:r>
                        <a:rPr sz="1000" spc="-5" dirty="0">
                          <a:solidFill>
                            <a:srgbClr val="363636"/>
                          </a:solidFill>
                          <a:latin typeface="Arial"/>
                          <a:cs typeface="Arial"/>
                        </a:rPr>
                        <a:t>implementering</a:t>
                      </a:r>
                      <a:r>
                        <a:rPr sz="1000" spc="-20" dirty="0">
                          <a:solidFill>
                            <a:srgbClr val="363636"/>
                          </a:solidFill>
                          <a:latin typeface="Arial"/>
                          <a:cs typeface="Arial"/>
                        </a:rPr>
                        <a:t> </a:t>
                      </a:r>
                      <a:r>
                        <a:rPr sz="1000" spc="-5" dirty="0">
                          <a:solidFill>
                            <a:srgbClr val="363636"/>
                          </a:solidFill>
                          <a:latin typeface="Arial"/>
                          <a:cs typeface="Arial"/>
                        </a:rPr>
                        <a:t>,</a:t>
                      </a:r>
                      <a:r>
                        <a:rPr sz="1000" spc="5" dirty="0">
                          <a:solidFill>
                            <a:srgbClr val="363636"/>
                          </a:solidFill>
                          <a:latin typeface="Arial"/>
                          <a:cs typeface="Arial"/>
                        </a:rPr>
                        <a:t> </a:t>
                      </a:r>
                      <a:r>
                        <a:rPr sz="1000" spc="-5" dirty="0">
                          <a:solidFill>
                            <a:srgbClr val="363636"/>
                          </a:solidFill>
                          <a:latin typeface="Arial"/>
                          <a:cs typeface="Arial"/>
                        </a:rPr>
                        <a:t>klinikbesök.</a:t>
                      </a:r>
                      <a:endParaRPr sz="1000">
                        <a:latin typeface="Arial"/>
                        <a:cs typeface="Arial"/>
                      </a:endParaRPr>
                    </a:p>
                    <a:p>
                      <a:pPr marL="264160" indent="-172720">
                        <a:lnSpc>
                          <a:spcPct val="100000"/>
                        </a:lnSpc>
                        <a:buChar char="•"/>
                        <a:tabLst>
                          <a:tab pos="263525" algn="l"/>
                          <a:tab pos="264160" algn="l"/>
                        </a:tabLst>
                      </a:pPr>
                      <a:r>
                        <a:rPr sz="1000" spc="-5" dirty="0">
                          <a:solidFill>
                            <a:srgbClr val="363636"/>
                          </a:solidFill>
                          <a:latin typeface="Arial"/>
                          <a:cs typeface="Arial"/>
                        </a:rPr>
                        <a:t>Arbetsgrupper</a:t>
                      </a:r>
                      <a:r>
                        <a:rPr sz="1000" spc="-10" dirty="0">
                          <a:solidFill>
                            <a:srgbClr val="363636"/>
                          </a:solidFill>
                          <a:latin typeface="Arial"/>
                          <a:cs typeface="Arial"/>
                        </a:rPr>
                        <a:t> bildas</a:t>
                      </a:r>
                      <a:r>
                        <a:rPr sz="1000" spc="10" dirty="0">
                          <a:solidFill>
                            <a:srgbClr val="363636"/>
                          </a:solidFill>
                          <a:latin typeface="Arial"/>
                          <a:cs typeface="Arial"/>
                        </a:rPr>
                        <a:t> </a:t>
                      </a:r>
                      <a:r>
                        <a:rPr sz="1000" spc="-5" dirty="0">
                          <a:solidFill>
                            <a:srgbClr val="363636"/>
                          </a:solidFill>
                          <a:latin typeface="Arial"/>
                          <a:cs typeface="Arial"/>
                        </a:rPr>
                        <a:t>på</a:t>
                      </a:r>
                      <a:r>
                        <a:rPr sz="1000" dirty="0">
                          <a:solidFill>
                            <a:srgbClr val="363636"/>
                          </a:solidFill>
                          <a:latin typeface="Arial"/>
                          <a:cs typeface="Arial"/>
                        </a:rPr>
                        <a:t> </a:t>
                      </a:r>
                      <a:r>
                        <a:rPr sz="1000" spc="-5" dirty="0">
                          <a:solidFill>
                            <a:srgbClr val="363636"/>
                          </a:solidFill>
                          <a:latin typeface="Arial"/>
                          <a:cs typeface="Arial"/>
                        </a:rPr>
                        <a:t>kliniker </a:t>
                      </a:r>
                      <a:r>
                        <a:rPr sz="1000" dirty="0">
                          <a:solidFill>
                            <a:srgbClr val="363636"/>
                          </a:solidFill>
                          <a:latin typeface="Arial"/>
                          <a:cs typeface="Arial"/>
                        </a:rPr>
                        <a:t>för</a:t>
                      </a:r>
                      <a:r>
                        <a:rPr sz="1000" spc="-5" dirty="0">
                          <a:solidFill>
                            <a:srgbClr val="363636"/>
                          </a:solidFill>
                          <a:latin typeface="Arial"/>
                          <a:cs typeface="Arial"/>
                        </a:rPr>
                        <a:t> implementering</a:t>
                      </a:r>
                      <a:endParaRPr sz="1000">
                        <a:latin typeface="Arial"/>
                        <a:cs typeface="Arial"/>
                      </a:endParaRPr>
                    </a:p>
                    <a:p>
                      <a:pPr marL="91440">
                        <a:lnSpc>
                          <a:spcPct val="100000"/>
                        </a:lnSpc>
                      </a:pPr>
                      <a:r>
                        <a:rPr sz="1000" spc="-5" dirty="0">
                          <a:solidFill>
                            <a:srgbClr val="363636"/>
                          </a:solidFill>
                          <a:latin typeface="Arial"/>
                          <a:cs typeface="Arial"/>
                        </a:rPr>
                        <a:t>Följande diagnoser</a:t>
                      </a:r>
                      <a:r>
                        <a:rPr sz="1000" spc="275" dirty="0">
                          <a:solidFill>
                            <a:srgbClr val="363636"/>
                          </a:solidFill>
                          <a:latin typeface="Arial"/>
                          <a:cs typeface="Arial"/>
                        </a:rPr>
                        <a:t> </a:t>
                      </a:r>
                      <a:r>
                        <a:rPr sz="1000" spc="-5" dirty="0">
                          <a:solidFill>
                            <a:srgbClr val="363636"/>
                          </a:solidFill>
                          <a:latin typeface="Arial"/>
                          <a:cs typeface="Arial"/>
                        </a:rPr>
                        <a:t>Melanom,</a:t>
                      </a:r>
                      <a:r>
                        <a:rPr sz="1000" dirty="0">
                          <a:solidFill>
                            <a:srgbClr val="363636"/>
                          </a:solidFill>
                          <a:latin typeface="Arial"/>
                          <a:cs typeface="Arial"/>
                        </a:rPr>
                        <a:t> </a:t>
                      </a:r>
                      <a:r>
                        <a:rPr sz="1000" spc="-5" dirty="0">
                          <a:solidFill>
                            <a:srgbClr val="363636"/>
                          </a:solidFill>
                          <a:latin typeface="Arial"/>
                          <a:cs typeface="Arial"/>
                        </a:rPr>
                        <a:t>Njure,</a:t>
                      </a:r>
                      <a:r>
                        <a:rPr sz="1000" spc="-15" dirty="0">
                          <a:solidFill>
                            <a:srgbClr val="363636"/>
                          </a:solidFill>
                          <a:latin typeface="Arial"/>
                          <a:cs typeface="Arial"/>
                        </a:rPr>
                        <a:t> </a:t>
                      </a:r>
                      <a:r>
                        <a:rPr sz="1000" spc="-5" dirty="0">
                          <a:solidFill>
                            <a:srgbClr val="363636"/>
                          </a:solidFill>
                          <a:latin typeface="Arial"/>
                          <a:cs typeface="Arial"/>
                        </a:rPr>
                        <a:t>Bröst,</a:t>
                      </a:r>
                      <a:r>
                        <a:rPr sz="1000" dirty="0">
                          <a:solidFill>
                            <a:srgbClr val="363636"/>
                          </a:solidFill>
                          <a:latin typeface="Arial"/>
                          <a:cs typeface="Arial"/>
                        </a:rPr>
                        <a:t> </a:t>
                      </a:r>
                      <a:r>
                        <a:rPr sz="1000" spc="-5" dirty="0">
                          <a:solidFill>
                            <a:srgbClr val="363636"/>
                          </a:solidFill>
                          <a:latin typeface="Arial"/>
                          <a:cs typeface="Arial"/>
                        </a:rPr>
                        <a:t>Lunga,</a:t>
                      </a:r>
                      <a:r>
                        <a:rPr sz="1000" spc="-10" dirty="0">
                          <a:solidFill>
                            <a:srgbClr val="363636"/>
                          </a:solidFill>
                          <a:latin typeface="Arial"/>
                          <a:cs typeface="Arial"/>
                        </a:rPr>
                        <a:t> </a:t>
                      </a:r>
                      <a:r>
                        <a:rPr sz="1000" spc="-5" dirty="0">
                          <a:solidFill>
                            <a:srgbClr val="363636"/>
                          </a:solidFill>
                          <a:latin typeface="Arial"/>
                          <a:cs typeface="Arial"/>
                        </a:rPr>
                        <a:t>Prostata, </a:t>
                      </a:r>
                      <a:r>
                        <a:rPr sz="1000" spc="-10" dirty="0">
                          <a:solidFill>
                            <a:srgbClr val="363636"/>
                          </a:solidFill>
                          <a:latin typeface="Arial"/>
                          <a:cs typeface="Arial"/>
                        </a:rPr>
                        <a:t>Myelom,</a:t>
                      </a:r>
                      <a:r>
                        <a:rPr sz="1000" spc="35" dirty="0">
                          <a:solidFill>
                            <a:srgbClr val="363636"/>
                          </a:solidFill>
                          <a:latin typeface="Arial"/>
                          <a:cs typeface="Arial"/>
                        </a:rPr>
                        <a:t> </a:t>
                      </a:r>
                      <a:r>
                        <a:rPr sz="1000" spc="-5" dirty="0">
                          <a:solidFill>
                            <a:srgbClr val="363636"/>
                          </a:solidFill>
                          <a:latin typeface="Arial"/>
                          <a:cs typeface="Arial"/>
                        </a:rPr>
                        <a:t>CNS</a:t>
                      </a:r>
                      <a:r>
                        <a:rPr sz="1000" spc="10" dirty="0">
                          <a:solidFill>
                            <a:srgbClr val="363636"/>
                          </a:solidFill>
                          <a:latin typeface="Arial"/>
                          <a:cs typeface="Arial"/>
                        </a:rPr>
                        <a:t> </a:t>
                      </a:r>
                      <a:r>
                        <a:rPr sz="1000" spc="-5" dirty="0">
                          <a:solidFill>
                            <a:srgbClr val="363636"/>
                          </a:solidFill>
                          <a:latin typeface="Arial"/>
                          <a:cs typeface="Arial"/>
                        </a:rPr>
                        <a:t>och</a:t>
                      </a:r>
                      <a:r>
                        <a:rPr sz="1000" spc="-15" dirty="0">
                          <a:solidFill>
                            <a:srgbClr val="363636"/>
                          </a:solidFill>
                          <a:latin typeface="Arial"/>
                          <a:cs typeface="Arial"/>
                        </a:rPr>
                        <a:t> </a:t>
                      </a:r>
                      <a:r>
                        <a:rPr sz="1000" spc="-5" dirty="0">
                          <a:solidFill>
                            <a:srgbClr val="363636"/>
                          </a:solidFill>
                          <a:latin typeface="Arial"/>
                          <a:cs typeface="Arial"/>
                        </a:rPr>
                        <a:t>Ovarial</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381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2"/>
                  </a:ext>
                </a:extLst>
              </a:tr>
              <a:tr h="613410">
                <a:tc>
                  <a:txBody>
                    <a:bodyPr/>
                    <a:lstStyle/>
                    <a:p>
                      <a:pPr marL="91440" marR="354965">
                        <a:lnSpc>
                          <a:spcPct val="100000"/>
                        </a:lnSpc>
                        <a:spcBef>
                          <a:spcPts val="335"/>
                        </a:spcBef>
                      </a:pPr>
                      <a:r>
                        <a:rPr sz="1000" b="1" spc="-5" dirty="0">
                          <a:solidFill>
                            <a:srgbClr val="363636"/>
                          </a:solidFill>
                          <a:latin typeface="Arial"/>
                          <a:cs typeface="Arial"/>
                        </a:rPr>
                        <a:t>Stödja driftsättning av Svenska </a:t>
                      </a:r>
                      <a:r>
                        <a:rPr sz="1000" b="1" spc="-265" dirty="0">
                          <a:solidFill>
                            <a:srgbClr val="363636"/>
                          </a:solidFill>
                          <a:latin typeface="Arial"/>
                          <a:cs typeface="Arial"/>
                        </a:rPr>
                        <a:t> </a:t>
                      </a:r>
                      <a:r>
                        <a:rPr sz="1000" b="1" spc="-5" dirty="0">
                          <a:solidFill>
                            <a:srgbClr val="363636"/>
                          </a:solidFill>
                          <a:latin typeface="Arial"/>
                          <a:cs typeface="Arial"/>
                        </a:rPr>
                        <a:t>strålterapiregistret i</a:t>
                      </a:r>
                      <a:r>
                        <a:rPr sz="1000" b="1" spc="-10" dirty="0">
                          <a:solidFill>
                            <a:srgbClr val="363636"/>
                          </a:solidFill>
                          <a:latin typeface="Arial"/>
                          <a:cs typeface="Arial"/>
                        </a:rPr>
                        <a:t> Sydöst</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marL="91440">
                        <a:lnSpc>
                          <a:spcPct val="100000"/>
                        </a:lnSpc>
                        <a:spcBef>
                          <a:spcPts val="335"/>
                        </a:spcBef>
                      </a:pPr>
                      <a:r>
                        <a:rPr sz="1000" spc="-5" dirty="0">
                          <a:solidFill>
                            <a:srgbClr val="363636"/>
                          </a:solidFill>
                          <a:latin typeface="Arial"/>
                          <a:cs typeface="Arial"/>
                        </a:rPr>
                        <a:t>Förankra</a:t>
                      </a:r>
                      <a:r>
                        <a:rPr sz="1000" spc="-30" dirty="0">
                          <a:solidFill>
                            <a:srgbClr val="363636"/>
                          </a:solidFill>
                          <a:latin typeface="Arial"/>
                          <a:cs typeface="Arial"/>
                        </a:rPr>
                        <a:t> </a:t>
                      </a:r>
                      <a:r>
                        <a:rPr sz="1000" spc="-5" dirty="0">
                          <a:solidFill>
                            <a:srgbClr val="363636"/>
                          </a:solidFill>
                          <a:latin typeface="Arial"/>
                          <a:cs typeface="Arial"/>
                        </a:rPr>
                        <a:t>och</a:t>
                      </a:r>
                      <a:r>
                        <a:rPr sz="1000" spc="-20" dirty="0">
                          <a:solidFill>
                            <a:srgbClr val="363636"/>
                          </a:solidFill>
                          <a:latin typeface="Arial"/>
                          <a:cs typeface="Arial"/>
                        </a:rPr>
                        <a:t> </a:t>
                      </a:r>
                      <a:r>
                        <a:rPr sz="1000" spc="-10" dirty="0">
                          <a:solidFill>
                            <a:srgbClr val="363636"/>
                          </a:solidFill>
                          <a:latin typeface="Arial"/>
                          <a:cs typeface="Arial"/>
                        </a:rPr>
                        <a:t>vid</a:t>
                      </a:r>
                      <a:r>
                        <a:rPr sz="1000" spc="15" dirty="0">
                          <a:solidFill>
                            <a:srgbClr val="363636"/>
                          </a:solidFill>
                          <a:latin typeface="Arial"/>
                          <a:cs typeface="Arial"/>
                        </a:rPr>
                        <a:t> </a:t>
                      </a:r>
                      <a:r>
                        <a:rPr sz="1000" spc="-5" dirty="0">
                          <a:solidFill>
                            <a:srgbClr val="363636"/>
                          </a:solidFill>
                          <a:latin typeface="Arial"/>
                          <a:cs typeface="Arial"/>
                        </a:rPr>
                        <a:t>behov</a:t>
                      </a:r>
                      <a:r>
                        <a:rPr sz="1000" spc="-10" dirty="0">
                          <a:solidFill>
                            <a:srgbClr val="363636"/>
                          </a:solidFill>
                          <a:latin typeface="Arial"/>
                          <a:cs typeface="Arial"/>
                        </a:rPr>
                        <a:t> </a:t>
                      </a:r>
                      <a:r>
                        <a:rPr sz="1000" spc="-5" dirty="0">
                          <a:solidFill>
                            <a:srgbClr val="363636"/>
                          </a:solidFill>
                          <a:latin typeface="Arial"/>
                          <a:cs typeface="Arial"/>
                        </a:rPr>
                        <a:t>ta</a:t>
                      </a:r>
                      <a:r>
                        <a:rPr sz="1000" spc="-20" dirty="0">
                          <a:solidFill>
                            <a:srgbClr val="363636"/>
                          </a:solidFill>
                          <a:latin typeface="Arial"/>
                          <a:cs typeface="Arial"/>
                        </a:rPr>
                        <a:t> </a:t>
                      </a:r>
                      <a:r>
                        <a:rPr sz="1000" dirty="0">
                          <a:solidFill>
                            <a:srgbClr val="363636"/>
                          </a:solidFill>
                          <a:latin typeface="Arial"/>
                          <a:cs typeface="Arial"/>
                        </a:rPr>
                        <a:t>fram</a:t>
                      </a:r>
                      <a:r>
                        <a:rPr sz="1000" spc="-10" dirty="0">
                          <a:solidFill>
                            <a:srgbClr val="363636"/>
                          </a:solidFill>
                          <a:latin typeface="Arial"/>
                          <a:cs typeface="Arial"/>
                        </a:rPr>
                        <a:t> </a:t>
                      </a:r>
                      <a:r>
                        <a:rPr sz="1000" spc="-5" dirty="0">
                          <a:solidFill>
                            <a:srgbClr val="363636"/>
                          </a:solidFill>
                          <a:latin typeface="Arial"/>
                          <a:cs typeface="Arial"/>
                        </a:rPr>
                        <a:t>regional</a:t>
                      </a:r>
                      <a:r>
                        <a:rPr sz="1000" dirty="0">
                          <a:solidFill>
                            <a:srgbClr val="363636"/>
                          </a:solidFill>
                          <a:latin typeface="Arial"/>
                          <a:cs typeface="Arial"/>
                        </a:rPr>
                        <a:t> struktur</a:t>
                      </a:r>
                      <a:r>
                        <a:rPr sz="1000" spc="-25" dirty="0">
                          <a:solidFill>
                            <a:srgbClr val="363636"/>
                          </a:solidFill>
                          <a:latin typeface="Arial"/>
                          <a:cs typeface="Arial"/>
                        </a:rPr>
                        <a:t> </a:t>
                      </a:r>
                      <a:r>
                        <a:rPr sz="1000" dirty="0">
                          <a:solidFill>
                            <a:srgbClr val="363636"/>
                          </a:solidFill>
                          <a:latin typeface="Arial"/>
                          <a:cs typeface="Arial"/>
                        </a:rPr>
                        <a:t>för</a:t>
                      </a:r>
                      <a:r>
                        <a:rPr sz="1000" spc="-25" dirty="0">
                          <a:solidFill>
                            <a:srgbClr val="363636"/>
                          </a:solidFill>
                          <a:latin typeface="Arial"/>
                          <a:cs typeface="Arial"/>
                        </a:rPr>
                        <a:t> </a:t>
                      </a:r>
                      <a:r>
                        <a:rPr sz="1000" spc="-10" dirty="0">
                          <a:solidFill>
                            <a:srgbClr val="363636"/>
                          </a:solidFill>
                          <a:latin typeface="Arial"/>
                          <a:cs typeface="Arial"/>
                        </a:rPr>
                        <a:t>SÖSR</a:t>
                      </a:r>
                      <a:endParaRPr sz="1000">
                        <a:latin typeface="Arial"/>
                        <a:cs typeface="Arial"/>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3"/>
                  </a:ext>
                </a:extLst>
              </a:tr>
              <a:tr h="575945">
                <a:tc>
                  <a:txBody>
                    <a:bodyPr/>
                    <a:lstStyle/>
                    <a:p>
                      <a:pPr marL="91440" marR="463550">
                        <a:lnSpc>
                          <a:spcPct val="100000"/>
                        </a:lnSpc>
                        <a:spcBef>
                          <a:spcPts val="340"/>
                        </a:spcBef>
                      </a:pPr>
                      <a:r>
                        <a:rPr sz="1000" b="1" spc="-5" dirty="0">
                          <a:solidFill>
                            <a:srgbClr val="363636"/>
                          </a:solidFill>
                          <a:latin typeface="Arial"/>
                          <a:cs typeface="Arial"/>
                        </a:rPr>
                        <a:t>Stödja driftsättning av </a:t>
                      </a:r>
                      <a:r>
                        <a:rPr sz="1000" b="1" dirty="0">
                          <a:solidFill>
                            <a:srgbClr val="363636"/>
                          </a:solidFill>
                          <a:latin typeface="Arial"/>
                          <a:cs typeface="Arial"/>
                        </a:rPr>
                        <a:t> </a:t>
                      </a:r>
                      <a:r>
                        <a:rPr sz="1000" b="1" spc="-5" dirty="0">
                          <a:solidFill>
                            <a:srgbClr val="363636"/>
                          </a:solidFill>
                          <a:latin typeface="Arial"/>
                          <a:cs typeface="Arial"/>
                        </a:rPr>
                        <a:t>Mammografiregister</a:t>
                      </a:r>
                      <a:r>
                        <a:rPr sz="1000" b="1" spc="245" dirty="0">
                          <a:solidFill>
                            <a:srgbClr val="363636"/>
                          </a:solidFill>
                          <a:latin typeface="Arial"/>
                          <a:cs typeface="Arial"/>
                        </a:rPr>
                        <a:t> </a:t>
                      </a:r>
                      <a:r>
                        <a:rPr sz="1000" b="1" spc="-5" dirty="0">
                          <a:solidFill>
                            <a:srgbClr val="363636"/>
                          </a:solidFill>
                          <a:latin typeface="Arial"/>
                          <a:cs typeface="Arial"/>
                        </a:rPr>
                        <a:t>i</a:t>
                      </a:r>
                      <a:r>
                        <a:rPr sz="1000" b="1" spc="-10" dirty="0">
                          <a:solidFill>
                            <a:srgbClr val="363636"/>
                          </a:solidFill>
                          <a:latin typeface="Arial"/>
                          <a:cs typeface="Arial"/>
                        </a:rPr>
                        <a:t> Sydöst</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marL="91440" marR="176530">
                        <a:lnSpc>
                          <a:spcPct val="100000"/>
                        </a:lnSpc>
                        <a:spcBef>
                          <a:spcPts val="340"/>
                        </a:spcBef>
                      </a:pPr>
                      <a:r>
                        <a:rPr sz="1000" spc="-5" dirty="0">
                          <a:solidFill>
                            <a:srgbClr val="363636"/>
                          </a:solidFill>
                          <a:latin typeface="Arial"/>
                          <a:cs typeface="Arial"/>
                        </a:rPr>
                        <a:t>Förankrat hos RAG radiologi. Sjukvårdsregionalgrupp </a:t>
                      </a:r>
                      <a:r>
                        <a:rPr sz="1000" dirty="0">
                          <a:solidFill>
                            <a:srgbClr val="363636"/>
                          </a:solidFill>
                          <a:latin typeface="Arial"/>
                          <a:cs typeface="Arial"/>
                        </a:rPr>
                        <a:t>formas för </a:t>
                      </a:r>
                      <a:r>
                        <a:rPr sz="1000" spc="-5" dirty="0">
                          <a:solidFill>
                            <a:srgbClr val="363636"/>
                          </a:solidFill>
                          <a:latin typeface="Arial"/>
                          <a:cs typeface="Arial"/>
                        </a:rPr>
                        <a:t>diskussion/förhandling </a:t>
                      </a:r>
                      <a:r>
                        <a:rPr sz="1000" dirty="0">
                          <a:solidFill>
                            <a:srgbClr val="363636"/>
                          </a:solidFill>
                          <a:latin typeface="Arial"/>
                          <a:cs typeface="Arial"/>
                        </a:rPr>
                        <a:t>med </a:t>
                      </a:r>
                      <a:r>
                        <a:rPr sz="1000" spc="-265" dirty="0">
                          <a:solidFill>
                            <a:srgbClr val="363636"/>
                          </a:solidFill>
                          <a:latin typeface="Arial"/>
                          <a:cs typeface="Arial"/>
                        </a:rPr>
                        <a:t> </a:t>
                      </a:r>
                      <a:r>
                        <a:rPr sz="1000" spc="-5" dirty="0">
                          <a:solidFill>
                            <a:srgbClr val="363636"/>
                          </a:solidFill>
                          <a:latin typeface="Arial"/>
                          <a:cs typeface="Arial"/>
                        </a:rPr>
                        <a:t>Sectra.</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4"/>
                  </a:ext>
                </a:extLst>
              </a:tr>
              <a:tr h="1310640">
                <a:tc>
                  <a:txBody>
                    <a:bodyPr/>
                    <a:lstStyle/>
                    <a:p>
                      <a:pPr marL="91440">
                        <a:lnSpc>
                          <a:spcPct val="100000"/>
                        </a:lnSpc>
                        <a:spcBef>
                          <a:spcPts val="340"/>
                        </a:spcBef>
                      </a:pPr>
                      <a:r>
                        <a:rPr sz="1000" b="1" spc="-5" dirty="0">
                          <a:solidFill>
                            <a:srgbClr val="363636"/>
                          </a:solidFill>
                          <a:latin typeface="Arial"/>
                          <a:cs typeface="Arial"/>
                        </a:rPr>
                        <a:t>Prevention:</a:t>
                      </a:r>
                      <a:endParaRPr sz="1000">
                        <a:latin typeface="Arial"/>
                        <a:cs typeface="Arial"/>
                      </a:endParaRPr>
                    </a:p>
                    <a:p>
                      <a:pPr marL="91440">
                        <a:lnSpc>
                          <a:spcPct val="100000"/>
                        </a:lnSpc>
                      </a:pPr>
                      <a:r>
                        <a:rPr sz="1000" b="1" spc="-5" dirty="0">
                          <a:solidFill>
                            <a:srgbClr val="363636"/>
                          </a:solidFill>
                          <a:latin typeface="Arial"/>
                          <a:cs typeface="Arial"/>
                        </a:rPr>
                        <a:t>-Tobaks</a:t>
                      </a:r>
                      <a:r>
                        <a:rPr sz="1000" b="1" spc="-25" dirty="0">
                          <a:solidFill>
                            <a:srgbClr val="363636"/>
                          </a:solidFill>
                          <a:latin typeface="Arial"/>
                          <a:cs typeface="Arial"/>
                        </a:rPr>
                        <a:t> </a:t>
                      </a:r>
                      <a:r>
                        <a:rPr sz="1000" b="1" spc="-5" dirty="0">
                          <a:solidFill>
                            <a:srgbClr val="363636"/>
                          </a:solidFill>
                          <a:latin typeface="Arial"/>
                          <a:cs typeface="Arial"/>
                        </a:rPr>
                        <a:t>och</a:t>
                      </a:r>
                      <a:r>
                        <a:rPr sz="1000" b="1" spc="-20" dirty="0">
                          <a:solidFill>
                            <a:srgbClr val="363636"/>
                          </a:solidFill>
                          <a:latin typeface="Arial"/>
                          <a:cs typeface="Arial"/>
                        </a:rPr>
                        <a:t> </a:t>
                      </a:r>
                      <a:r>
                        <a:rPr sz="1000" b="1" spc="-5" dirty="0">
                          <a:solidFill>
                            <a:srgbClr val="363636"/>
                          </a:solidFill>
                          <a:latin typeface="Arial"/>
                          <a:cs typeface="Arial"/>
                        </a:rPr>
                        <a:t>alkoholfri</a:t>
                      </a:r>
                      <a:r>
                        <a:rPr sz="1000" b="1" spc="-10" dirty="0">
                          <a:solidFill>
                            <a:srgbClr val="363636"/>
                          </a:solidFill>
                          <a:latin typeface="Arial"/>
                          <a:cs typeface="Arial"/>
                        </a:rPr>
                        <a:t> </a:t>
                      </a:r>
                      <a:r>
                        <a:rPr sz="1000" b="1" spc="-5" dirty="0">
                          <a:solidFill>
                            <a:srgbClr val="363636"/>
                          </a:solidFill>
                          <a:latin typeface="Arial"/>
                          <a:cs typeface="Arial"/>
                        </a:rPr>
                        <a:t>operation</a:t>
                      </a:r>
                      <a:endParaRPr sz="1000">
                        <a:latin typeface="Arial"/>
                        <a:cs typeface="Arial"/>
                      </a:endParaRPr>
                    </a:p>
                    <a:p>
                      <a:pPr marL="91440">
                        <a:lnSpc>
                          <a:spcPct val="100000"/>
                        </a:lnSpc>
                      </a:pPr>
                      <a:r>
                        <a:rPr sz="1000" b="1" spc="-5" dirty="0">
                          <a:solidFill>
                            <a:srgbClr val="363636"/>
                          </a:solidFill>
                          <a:latin typeface="Arial"/>
                          <a:cs typeface="Arial"/>
                        </a:rPr>
                        <a:t>-Öka</a:t>
                      </a:r>
                      <a:r>
                        <a:rPr sz="1000" b="1" spc="-30" dirty="0">
                          <a:solidFill>
                            <a:srgbClr val="363636"/>
                          </a:solidFill>
                          <a:latin typeface="Arial"/>
                          <a:cs typeface="Arial"/>
                        </a:rPr>
                        <a:t> </a:t>
                      </a:r>
                      <a:r>
                        <a:rPr sz="1000" b="1" spc="-5" dirty="0">
                          <a:solidFill>
                            <a:srgbClr val="363636"/>
                          </a:solidFill>
                          <a:latin typeface="Arial"/>
                          <a:cs typeface="Arial"/>
                        </a:rPr>
                        <a:t>följsamheten</a:t>
                      </a:r>
                      <a:r>
                        <a:rPr sz="1000" b="1" spc="-10" dirty="0">
                          <a:solidFill>
                            <a:srgbClr val="363636"/>
                          </a:solidFill>
                          <a:latin typeface="Arial"/>
                          <a:cs typeface="Arial"/>
                        </a:rPr>
                        <a:t> </a:t>
                      </a:r>
                      <a:r>
                        <a:rPr sz="1000" b="1" spc="-5" dirty="0">
                          <a:solidFill>
                            <a:srgbClr val="363636"/>
                          </a:solidFill>
                          <a:latin typeface="Arial"/>
                          <a:cs typeface="Arial"/>
                        </a:rPr>
                        <a:t>till</a:t>
                      </a:r>
                      <a:r>
                        <a:rPr sz="1000" b="1" spc="-25" dirty="0">
                          <a:solidFill>
                            <a:srgbClr val="363636"/>
                          </a:solidFill>
                          <a:latin typeface="Arial"/>
                          <a:cs typeface="Arial"/>
                        </a:rPr>
                        <a:t> </a:t>
                      </a:r>
                      <a:r>
                        <a:rPr sz="1000" b="1" spc="-5" dirty="0">
                          <a:solidFill>
                            <a:srgbClr val="363636"/>
                          </a:solidFill>
                          <a:latin typeface="Arial"/>
                          <a:cs typeface="Arial"/>
                        </a:rPr>
                        <a:t>EU-kodex</a:t>
                      </a:r>
                      <a:endParaRPr sz="1000">
                        <a:latin typeface="Arial"/>
                        <a:cs typeface="Arial"/>
                      </a:endParaRPr>
                    </a:p>
                    <a:p>
                      <a:pPr marL="91440">
                        <a:lnSpc>
                          <a:spcPct val="100000"/>
                        </a:lnSpc>
                      </a:pPr>
                      <a:r>
                        <a:rPr sz="1000" b="1" spc="-5" dirty="0">
                          <a:solidFill>
                            <a:srgbClr val="363636"/>
                          </a:solidFill>
                          <a:latin typeface="Arial"/>
                          <a:cs typeface="Arial"/>
                        </a:rPr>
                        <a:t>mot</a:t>
                      </a:r>
                      <a:r>
                        <a:rPr sz="1000" b="1" spc="-40" dirty="0">
                          <a:solidFill>
                            <a:srgbClr val="363636"/>
                          </a:solidFill>
                          <a:latin typeface="Arial"/>
                          <a:cs typeface="Arial"/>
                        </a:rPr>
                        <a:t> </a:t>
                      </a:r>
                      <a:r>
                        <a:rPr sz="1000" b="1" spc="-5" dirty="0">
                          <a:solidFill>
                            <a:srgbClr val="363636"/>
                          </a:solidFill>
                          <a:latin typeface="Arial"/>
                          <a:cs typeface="Arial"/>
                        </a:rPr>
                        <a:t>cancer</a:t>
                      </a:r>
                      <a:endParaRPr sz="1000">
                        <a:latin typeface="Arial"/>
                        <a:cs typeface="Arial"/>
                      </a:endParaRPr>
                    </a:p>
                    <a:p>
                      <a:pPr marL="91440">
                        <a:lnSpc>
                          <a:spcPct val="100000"/>
                        </a:lnSpc>
                      </a:pPr>
                      <a:r>
                        <a:rPr sz="1000" b="1" spc="-5" dirty="0">
                          <a:solidFill>
                            <a:srgbClr val="363636"/>
                          </a:solidFill>
                          <a:latin typeface="Arial"/>
                          <a:cs typeface="Arial"/>
                        </a:rPr>
                        <a:t>-Ohälsosamma</a:t>
                      </a:r>
                      <a:r>
                        <a:rPr sz="1000" b="1" spc="-40" dirty="0">
                          <a:solidFill>
                            <a:srgbClr val="363636"/>
                          </a:solidFill>
                          <a:latin typeface="Arial"/>
                          <a:cs typeface="Arial"/>
                        </a:rPr>
                        <a:t> </a:t>
                      </a:r>
                      <a:r>
                        <a:rPr sz="1000" b="1" spc="-5" dirty="0">
                          <a:solidFill>
                            <a:srgbClr val="363636"/>
                          </a:solidFill>
                          <a:latin typeface="Arial"/>
                          <a:cs typeface="Arial"/>
                        </a:rPr>
                        <a:t>levnadsvanor</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marL="264160" marR="553720" indent="-172720">
                        <a:lnSpc>
                          <a:spcPct val="100000"/>
                        </a:lnSpc>
                        <a:spcBef>
                          <a:spcPts val="340"/>
                        </a:spcBef>
                        <a:buChar char="•"/>
                        <a:tabLst>
                          <a:tab pos="263525" algn="l"/>
                          <a:tab pos="264160" algn="l"/>
                        </a:tabLst>
                      </a:pPr>
                      <a:r>
                        <a:rPr sz="1000" dirty="0">
                          <a:solidFill>
                            <a:srgbClr val="363636"/>
                          </a:solidFill>
                          <a:latin typeface="Arial"/>
                          <a:cs typeface="Arial"/>
                        </a:rPr>
                        <a:t>Tillsammans med </a:t>
                      </a:r>
                      <a:r>
                        <a:rPr sz="1000" spc="-5" dirty="0">
                          <a:solidFill>
                            <a:srgbClr val="363636"/>
                          </a:solidFill>
                          <a:latin typeface="Arial"/>
                          <a:cs typeface="Arial"/>
                        </a:rPr>
                        <a:t>berörda aktörer i SÖRS följa upp implementering av </a:t>
                      </a:r>
                      <a:r>
                        <a:rPr sz="1000" dirty="0">
                          <a:solidFill>
                            <a:srgbClr val="363636"/>
                          </a:solidFill>
                          <a:latin typeface="Arial"/>
                          <a:cs typeface="Arial"/>
                        </a:rPr>
                        <a:t>tobaks- </a:t>
                      </a:r>
                      <a:r>
                        <a:rPr sz="1000" spc="-5" dirty="0">
                          <a:solidFill>
                            <a:srgbClr val="363636"/>
                          </a:solidFill>
                          <a:latin typeface="Arial"/>
                          <a:cs typeface="Arial"/>
                        </a:rPr>
                        <a:t>och </a:t>
                      </a:r>
                      <a:r>
                        <a:rPr sz="1000" spc="-265" dirty="0">
                          <a:solidFill>
                            <a:srgbClr val="363636"/>
                          </a:solidFill>
                          <a:latin typeface="Arial"/>
                          <a:cs typeface="Arial"/>
                        </a:rPr>
                        <a:t> </a:t>
                      </a:r>
                      <a:r>
                        <a:rPr sz="1000" spc="-5" dirty="0">
                          <a:solidFill>
                            <a:srgbClr val="363636"/>
                          </a:solidFill>
                          <a:latin typeface="Arial"/>
                          <a:cs typeface="Arial"/>
                        </a:rPr>
                        <a:t>alkoholfri</a:t>
                      </a:r>
                      <a:r>
                        <a:rPr sz="1000" spc="-15" dirty="0">
                          <a:solidFill>
                            <a:srgbClr val="363636"/>
                          </a:solidFill>
                          <a:latin typeface="Arial"/>
                          <a:cs typeface="Arial"/>
                        </a:rPr>
                        <a:t> </a:t>
                      </a:r>
                      <a:r>
                        <a:rPr sz="1000" spc="-5" dirty="0">
                          <a:solidFill>
                            <a:srgbClr val="363636"/>
                          </a:solidFill>
                          <a:latin typeface="Arial"/>
                          <a:cs typeface="Arial"/>
                        </a:rPr>
                        <a:t>elektiv</a:t>
                      </a:r>
                      <a:r>
                        <a:rPr sz="1000" spc="5" dirty="0">
                          <a:solidFill>
                            <a:srgbClr val="363636"/>
                          </a:solidFill>
                          <a:latin typeface="Arial"/>
                          <a:cs typeface="Arial"/>
                        </a:rPr>
                        <a:t> </a:t>
                      </a:r>
                      <a:r>
                        <a:rPr sz="1000" spc="-5" dirty="0">
                          <a:solidFill>
                            <a:srgbClr val="363636"/>
                          </a:solidFill>
                          <a:latin typeface="Arial"/>
                          <a:cs typeface="Arial"/>
                        </a:rPr>
                        <a:t>cancer</a:t>
                      </a:r>
                      <a:r>
                        <a:rPr sz="1000" spc="-25" dirty="0">
                          <a:solidFill>
                            <a:srgbClr val="363636"/>
                          </a:solidFill>
                          <a:latin typeface="Arial"/>
                          <a:cs typeface="Arial"/>
                        </a:rPr>
                        <a:t> </a:t>
                      </a:r>
                      <a:r>
                        <a:rPr sz="1000" spc="-5" dirty="0">
                          <a:solidFill>
                            <a:srgbClr val="363636"/>
                          </a:solidFill>
                          <a:latin typeface="Arial"/>
                          <a:cs typeface="Arial"/>
                        </a:rPr>
                        <a:t>operation och</a:t>
                      </a:r>
                      <a:r>
                        <a:rPr sz="1000" spc="-20" dirty="0">
                          <a:solidFill>
                            <a:srgbClr val="363636"/>
                          </a:solidFill>
                          <a:latin typeface="Arial"/>
                          <a:cs typeface="Arial"/>
                        </a:rPr>
                        <a:t> </a:t>
                      </a:r>
                      <a:r>
                        <a:rPr sz="1000" spc="-5" dirty="0">
                          <a:solidFill>
                            <a:srgbClr val="363636"/>
                          </a:solidFill>
                          <a:latin typeface="Arial"/>
                          <a:cs typeface="Arial"/>
                        </a:rPr>
                        <a:t>cancerbehandling.</a:t>
                      </a:r>
                      <a:endParaRPr sz="1000">
                        <a:latin typeface="Arial"/>
                        <a:cs typeface="Arial"/>
                      </a:endParaRPr>
                    </a:p>
                    <a:p>
                      <a:pPr marL="264160" indent="-172720">
                        <a:lnSpc>
                          <a:spcPct val="100000"/>
                        </a:lnSpc>
                        <a:buChar char="•"/>
                        <a:tabLst>
                          <a:tab pos="263525" algn="l"/>
                          <a:tab pos="264160" algn="l"/>
                        </a:tabLst>
                      </a:pPr>
                      <a:r>
                        <a:rPr sz="1000" spc="-5" dirty="0">
                          <a:solidFill>
                            <a:srgbClr val="363636"/>
                          </a:solidFill>
                          <a:latin typeface="Arial"/>
                          <a:cs typeface="Arial"/>
                        </a:rPr>
                        <a:t>Samverka</a:t>
                      </a:r>
                      <a:r>
                        <a:rPr sz="1000" spc="-25" dirty="0">
                          <a:solidFill>
                            <a:srgbClr val="363636"/>
                          </a:solidFill>
                          <a:latin typeface="Arial"/>
                          <a:cs typeface="Arial"/>
                        </a:rPr>
                        <a:t> </a:t>
                      </a:r>
                      <a:r>
                        <a:rPr sz="1000" dirty="0">
                          <a:solidFill>
                            <a:srgbClr val="363636"/>
                          </a:solidFill>
                          <a:latin typeface="Arial"/>
                          <a:cs typeface="Arial"/>
                        </a:rPr>
                        <a:t>med</a:t>
                      </a:r>
                      <a:r>
                        <a:rPr sz="1000" spc="-25" dirty="0">
                          <a:solidFill>
                            <a:srgbClr val="363636"/>
                          </a:solidFill>
                          <a:latin typeface="Arial"/>
                          <a:cs typeface="Arial"/>
                        </a:rPr>
                        <a:t> </a:t>
                      </a:r>
                      <a:r>
                        <a:rPr sz="1000" spc="-5" dirty="0">
                          <a:solidFill>
                            <a:srgbClr val="363636"/>
                          </a:solidFill>
                          <a:latin typeface="Arial"/>
                          <a:cs typeface="Arial"/>
                        </a:rPr>
                        <a:t>tex</a:t>
                      </a:r>
                      <a:r>
                        <a:rPr sz="1000" spc="5" dirty="0">
                          <a:solidFill>
                            <a:srgbClr val="363636"/>
                          </a:solidFill>
                          <a:latin typeface="Arial"/>
                          <a:cs typeface="Arial"/>
                        </a:rPr>
                        <a:t> </a:t>
                      </a:r>
                      <a:r>
                        <a:rPr sz="1000" spc="-5" dirty="0">
                          <a:solidFill>
                            <a:srgbClr val="363636"/>
                          </a:solidFill>
                          <a:latin typeface="Arial"/>
                          <a:cs typeface="Arial"/>
                        </a:rPr>
                        <a:t>hälsokommunikatör</a:t>
                      </a:r>
                      <a:r>
                        <a:rPr sz="1000" spc="-35" dirty="0">
                          <a:solidFill>
                            <a:srgbClr val="363636"/>
                          </a:solidFill>
                          <a:latin typeface="Arial"/>
                          <a:cs typeface="Arial"/>
                        </a:rPr>
                        <a:t> </a:t>
                      </a:r>
                      <a:r>
                        <a:rPr sz="1000" spc="-5" dirty="0">
                          <a:solidFill>
                            <a:srgbClr val="363636"/>
                          </a:solidFill>
                          <a:latin typeface="Arial"/>
                          <a:cs typeface="Arial"/>
                        </a:rPr>
                        <a:t>och</a:t>
                      </a:r>
                      <a:r>
                        <a:rPr sz="1000" dirty="0">
                          <a:solidFill>
                            <a:srgbClr val="363636"/>
                          </a:solidFill>
                          <a:latin typeface="Arial"/>
                          <a:cs typeface="Arial"/>
                        </a:rPr>
                        <a:t> </a:t>
                      </a:r>
                      <a:r>
                        <a:rPr sz="1000" spc="-5" dirty="0">
                          <a:solidFill>
                            <a:srgbClr val="363636"/>
                          </a:solidFill>
                          <a:latin typeface="Arial"/>
                          <a:cs typeface="Arial"/>
                        </a:rPr>
                        <a:t>RPO</a:t>
                      </a:r>
                      <a:r>
                        <a:rPr sz="1000" spc="5" dirty="0">
                          <a:solidFill>
                            <a:srgbClr val="363636"/>
                          </a:solidFill>
                          <a:latin typeface="Arial"/>
                          <a:cs typeface="Arial"/>
                        </a:rPr>
                        <a:t> </a:t>
                      </a:r>
                      <a:r>
                        <a:rPr sz="1000" spc="-5" dirty="0">
                          <a:solidFill>
                            <a:srgbClr val="363636"/>
                          </a:solidFill>
                          <a:latin typeface="Arial"/>
                          <a:cs typeface="Arial"/>
                        </a:rPr>
                        <a:t>hälsofrämjande</a:t>
                      </a:r>
                      <a:r>
                        <a:rPr sz="1000" spc="-50" dirty="0">
                          <a:solidFill>
                            <a:srgbClr val="363636"/>
                          </a:solidFill>
                          <a:latin typeface="Arial"/>
                          <a:cs typeface="Arial"/>
                        </a:rPr>
                        <a:t> </a:t>
                      </a:r>
                      <a:r>
                        <a:rPr sz="1000" spc="-5" dirty="0">
                          <a:solidFill>
                            <a:srgbClr val="363636"/>
                          </a:solidFill>
                          <a:latin typeface="Arial"/>
                          <a:cs typeface="Arial"/>
                        </a:rPr>
                        <a:t>för</a:t>
                      </a:r>
                      <a:r>
                        <a:rPr sz="1000" spc="-10" dirty="0">
                          <a:solidFill>
                            <a:srgbClr val="363636"/>
                          </a:solidFill>
                          <a:latin typeface="Arial"/>
                          <a:cs typeface="Arial"/>
                        </a:rPr>
                        <a:t> </a:t>
                      </a:r>
                      <a:r>
                        <a:rPr sz="1000" spc="-5" dirty="0">
                          <a:solidFill>
                            <a:srgbClr val="363636"/>
                          </a:solidFill>
                          <a:latin typeface="Arial"/>
                          <a:cs typeface="Arial"/>
                        </a:rPr>
                        <a:t>att</a:t>
                      </a:r>
                      <a:r>
                        <a:rPr sz="1000" dirty="0">
                          <a:solidFill>
                            <a:srgbClr val="363636"/>
                          </a:solidFill>
                          <a:latin typeface="Arial"/>
                          <a:cs typeface="Arial"/>
                        </a:rPr>
                        <a:t> </a:t>
                      </a:r>
                      <a:r>
                        <a:rPr sz="1000" spc="-5" dirty="0">
                          <a:solidFill>
                            <a:srgbClr val="363636"/>
                          </a:solidFill>
                          <a:latin typeface="Arial"/>
                          <a:cs typeface="Arial"/>
                        </a:rPr>
                        <a:t>sprida</a:t>
                      </a:r>
                      <a:r>
                        <a:rPr sz="1000" dirty="0">
                          <a:solidFill>
                            <a:srgbClr val="363636"/>
                          </a:solidFill>
                          <a:latin typeface="Arial"/>
                          <a:cs typeface="Arial"/>
                        </a:rPr>
                        <a:t> EU-kodex</a:t>
                      </a:r>
                      <a:endParaRPr sz="1000">
                        <a:latin typeface="Arial"/>
                        <a:cs typeface="Arial"/>
                      </a:endParaRPr>
                    </a:p>
                    <a:p>
                      <a:pPr marL="264160">
                        <a:lnSpc>
                          <a:spcPct val="100000"/>
                        </a:lnSpc>
                      </a:pPr>
                      <a:r>
                        <a:rPr sz="1000" dirty="0">
                          <a:solidFill>
                            <a:srgbClr val="363636"/>
                          </a:solidFill>
                          <a:latin typeface="Arial"/>
                          <a:cs typeface="Arial"/>
                        </a:rPr>
                        <a:t>mot</a:t>
                      </a:r>
                      <a:r>
                        <a:rPr sz="1000" spc="-30" dirty="0">
                          <a:solidFill>
                            <a:srgbClr val="363636"/>
                          </a:solidFill>
                          <a:latin typeface="Arial"/>
                          <a:cs typeface="Arial"/>
                        </a:rPr>
                        <a:t> </a:t>
                      </a:r>
                      <a:r>
                        <a:rPr sz="1000" spc="-5" dirty="0">
                          <a:solidFill>
                            <a:srgbClr val="363636"/>
                          </a:solidFill>
                          <a:latin typeface="Arial"/>
                          <a:cs typeface="Arial"/>
                        </a:rPr>
                        <a:t>cancer</a:t>
                      </a:r>
                      <a:r>
                        <a:rPr sz="1000" spc="-10" dirty="0">
                          <a:solidFill>
                            <a:srgbClr val="363636"/>
                          </a:solidFill>
                          <a:latin typeface="Arial"/>
                          <a:cs typeface="Arial"/>
                        </a:rPr>
                        <a:t> </a:t>
                      </a:r>
                      <a:r>
                        <a:rPr sz="1000" spc="-5" dirty="0">
                          <a:solidFill>
                            <a:srgbClr val="363636"/>
                          </a:solidFill>
                          <a:latin typeface="Arial"/>
                          <a:cs typeface="Arial"/>
                        </a:rPr>
                        <a:t>till</a:t>
                      </a:r>
                      <a:r>
                        <a:rPr sz="1000" spc="20" dirty="0">
                          <a:solidFill>
                            <a:srgbClr val="363636"/>
                          </a:solidFill>
                          <a:latin typeface="Arial"/>
                          <a:cs typeface="Arial"/>
                        </a:rPr>
                        <a:t> </a:t>
                      </a:r>
                      <a:r>
                        <a:rPr sz="1000" spc="-5" dirty="0">
                          <a:solidFill>
                            <a:srgbClr val="363636"/>
                          </a:solidFill>
                          <a:latin typeface="Arial"/>
                          <a:cs typeface="Arial"/>
                        </a:rPr>
                        <a:t>befolkningen</a:t>
                      </a:r>
                      <a:r>
                        <a:rPr sz="1000" spc="-30" dirty="0">
                          <a:solidFill>
                            <a:srgbClr val="363636"/>
                          </a:solidFill>
                          <a:latin typeface="Arial"/>
                          <a:cs typeface="Arial"/>
                        </a:rPr>
                        <a:t> </a:t>
                      </a:r>
                      <a:r>
                        <a:rPr sz="1000" spc="-5" dirty="0">
                          <a:solidFill>
                            <a:srgbClr val="363636"/>
                          </a:solidFill>
                          <a:latin typeface="Arial"/>
                          <a:cs typeface="Arial"/>
                        </a:rPr>
                        <a:t>i</a:t>
                      </a:r>
                      <a:r>
                        <a:rPr sz="1000" spc="5" dirty="0">
                          <a:solidFill>
                            <a:srgbClr val="363636"/>
                          </a:solidFill>
                          <a:latin typeface="Arial"/>
                          <a:cs typeface="Arial"/>
                        </a:rPr>
                        <a:t> </a:t>
                      </a:r>
                      <a:r>
                        <a:rPr sz="1000" spc="-5" dirty="0">
                          <a:solidFill>
                            <a:srgbClr val="363636"/>
                          </a:solidFill>
                          <a:latin typeface="Arial"/>
                          <a:cs typeface="Arial"/>
                        </a:rPr>
                        <a:t>sjukvårdsregionen</a:t>
                      </a:r>
                      <a:endParaRPr sz="1000">
                        <a:latin typeface="Arial"/>
                        <a:cs typeface="Arial"/>
                      </a:endParaRPr>
                    </a:p>
                    <a:p>
                      <a:pPr marL="264160" marR="97790" indent="-172720">
                        <a:lnSpc>
                          <a:spcPct val="100000"/>
                        </a:lnSpc>
                        <a:buChar char="•"/>
                        <a:tabLst>
                          <a:tab pos="263525" algn="l"/>
                          <a:tab pos="264160" algn="l"/>
                        </a:tabLst>
                      </a:pPr>
                      <a:r>
                        <a:rPr sz="1000" spc="-5" dirty="0">
                          <a:solidFill>
                            <a:srgbClr val="363636"/>
                          </a:solidFill>
                          <a:latin typeface="Arial"/>
                          <a:cs typeface="Arial"/>
                        </a:rPr>
                        <a:t>Framtagande</a:t>
                      </a:r>
                      <a:r>
                        <a:rPr sz="1000" spc="-30" dirty="0">
                          <a:solidFill>
                            <a:srgbClr val="363636"/>
                          </a:solidFill>
                          <a:latin typeface="Arial"/>
                          <a:cs typeface="Arial"/>
                        </a:rPr>
                        <a:t> </a:t>
                      </a:r>
                      <a:r>
                        <a:rPr sz="1000" spc="-5" dirty="0">
                          <a:solidFill>
                            <a:srgbClr val="363636"/>
                          </a:solidFill>
                          <a:latin typeface="Arial"/>
                          <a:cs typeface="Arial"/>
                        </a:rPr>
                        <a:t>av </a:t>
                      </a:r>
                      <a:r>
                        <a:rPr sz="1000" spc="-10" dirty="0">
                          <a:solidFill>
                            <a:srgbClr val="363636"/>
                          </a:solidFill>
                          <a:latin typeface="Arial"/>
                          <a:cs typeface="Arial"/>
                        </a:rPr>
                        <a:t>nationell</a:t>
                      </a:r>
                      <a:r>
                        <a:rPr sz="1000" spc="5" dirty="0">
                          <a:solidFill>
                            <a:srgbClr val="363636"/>
                          </a:solidFill>
                          <a:latin typeface="Arial"/>
                          <a:cs typeface="Arial"/>
                        </a:rPr>
                        <a:t> </a:t>
                      </a:r>
                      <a:r>
                        <a:rPr sz="1000" spc="-5" dirty="0">
                          <a:solidFill>
                            <a:srgbClr val="363636"/>
                          </a:solidFill>
                          <a:latin typeface="Arial"/>
                          <a:cs typeface="Arial"/>
                        </a:rPr>
                        <a:t>utbildning</a:t>
                      </a:r>
                      <a:r>
                        <a:rPr sz="1000" spc="20" dirty="0">
                          <a:solidFill>
                            <a:srgbClr val="363636"/>
                          </a:solidFill>
                          <a:latin typeface="Arial"/>
                          <a:cs typeface="Arial"/>
                        </a:rPr>
                        <a:t> </a:t>
                      </a:r>
                      <a:r>
                        <a:rPr sz="1000" spc="-5" dirty="0">
                          <a:solidFill>
                            <a:srgbClr val="363636"/>
                          </a:solidFill>
                          <a:latin typeface="Arial"/>
                          <a:cs typeface="Arial"/>
                        </a:rPr>
                        <a:t>till</a:t>
                      </a:r>
                      <a:r>
                        <a:rPr sz="1000" spc="20" dirty="0">
                          <a:solidFill>
                            <a:srgbClr val="363636"/>
                          </a:solidFill>
                          <a:latin typeface="Arial"/>
                          <a:cs typeface="Arial"/>
                        </a:rPr>
                        <a:t> </a:t>
                      </a:r>
                      <a:r>
                        <a:rPr sz="1000" spc="-5" dirty="0">
                          <a:solidFill>
                            <a:srgbClr val="363636"/>
                          </a:solidFill>
                          <a:latin typeface="Arial"/>
                          <a:cs typeface="Arial"/>
                        </a:rPr>
                        <a:t>hälso</a:t>
                      </a:r>
                      <a:r>
                        <a:rPr sz="1000" dirty="0">
                          <a:solidFill>
                            <a:srgbClr val="363636"/>
                          </a:solidFill>
                          <a:latin typeface="Arial"/>
                          <a:cs typeface="Arial"/>
                        </a:rPr>
                        <a:t> </a:t>
                      </a:r>
                      <a:r>
                        <a:rPr sz="1000" spc="-5" dirty="0">
                          <a:solidFill>
                            <a:srgbClr val="363636"/>
                          </a:solidFill>
                          <a:latin typeface="Arial"/>
                          <a:cs typeface="Arial"/>
                        </a:rPr>
                        <a:t>och</a:t>
                      </a:r>
                      <a:r>
                        <a:rPr sz="1000" spc="-15" dirty="0">
                          <a:solidFill>
                            <a:srgbClr val="363636"/>
                          </a:solidFill>
                          <a:latin typeface="Arial"/>
                          <a:cs typeface="Arial"/>
                        </a:rPr>
                        <a:t> </a:t>
                      </a:r>
                      <a:r>
                        <a:rPr sz="1000" spc="-5" dirty="0">
                          <a:solidFill>
                            <a:srgbClr val="363636"/>
                          </a:solidFill>
                          <a:latin typeface="Arial"/>
                          <a:cs typeface="Arial"/>
                        </a:rPr>
                        <a:t>sjukvårdspersonal</a:t>
                      </a:r>
                      <a:r>
                        <a:rPr sz="1000" spc="-30" dirty="0">
                          <a:solidFill>
                            <a:srgbClr val="363636"/>
                          </a:solidFill>
                          <a:latin typeface="Arial"/>
                          <a:cs typeface="Arial"/>
                        </a:rPr>
                        <a:t> </a:t>
                      </a:r>
                      <a:r>
                        <a:rPr sz="1000" spc="-5" dirty="0">
                          <a:solidFill>
                            <a:srgbClr val="363636"/>
                          </a:solidFill>
                          <a:latin typeface="Arial"/>
                          <a:cs typeface="Arial"/>
                        </a:rPr>
                        <a:t>om</a:t>
                      </a:r>
                      <a:r>
                        <a:rPr sz="1000" spc="10" dirty="0">
                          <a:solidFill>
                            <a:srgbClr val="363636"/>
                          </a:solidFill>
                          <a:latin typeface="Arial"/>
                          <a:cs typeface="Arial"/>
                        </a:rPr>
                        <a:t> </a:t>
                      </a:r>
                      <a:r>
                        <a:rPr sz="1000" spc="-5" dirty="0">
                          <a:solidFill>
                            <a:srgbClr val="363636"/>
                          </a:solidFill>
                          <a:latin typeface="Arial"/>
                          <a:cs typeface="Arial"/>
                        </a:rPr>
                        <a:t>levnadsvanors </a:t>
                      </a:r>
                      <a:r>
                        <a:rPr sz="1000" dirty="0">
                          <a:solidFill>
                            <a:srgbClr val="363636"/>
                          </a:solidFill>
                          <a:latin typeface="Arial"/>
                          <a:cs typeface="Arial"/>
                        </a:rPr>
                        <a:t> </a:t>
                      </a:r>
                      <a:r>
                        <a:rPr sz="1000" spc="-10" dirty="0">
                          <a:solidFill>
                            <a:srgbClr val="363636"/>
                          </a:solidFill>
                          <a:latin typeface="Arial"/>
                          <a:cs typeface="Arial"/>
                        </a:rPr>
                        <a:t>betydelse </a:t>
                      </a:r>
                      <a:r>
                        <a:rPr sz="1000" spc="-5" dirty="0">
                          <a:solidFill>
                            <a:srgbClr val="363636"/>
                          </a:solidFill>
                          <a:latin typeface="Arial"/>
                          <a:cs typeface="Arial"/>
                        </a:rPr>
                        <a:t>under cancerbehandling. </a:t>
                      </a:r>
                      <a:r>
                        <a:rPr sz="1000" dirty="0">
                          <a:solidFill>
                            <a:srgbClr val="363636"/>
                          </a:solidFill>
                          <a:latin typeface="Arial"/>
                          <a:cs typeface="Arial"/>
                        </a:rPr>
                        <a:t>Tillsammans med </a:t>
                      </a:r>
                      <a:r>
                        <a:rPr sz="1000" spc="-5" dirty="0">
                          <a:solidFill>
                            <a:srgbClr val="363636"/>
                          </a:solidFill>
                          <a:latin typeface="Arial"/>
                          <a:cs typeface="Arial"/>
                        </a:rPr>
                        <a:t>representanter </a:t>
                      </a:r>
                      <a:r>
                        <a:rPr sz="1000" dirty="0">
                          <a:solidFill>
                            <a:srgbClr val="363636"/>
                          </a:solidFill>
                          <a:latin typeface="Arial"/>
                          <a:cs typeface="Arial"/>
                        </a:rPr>
                        <a:t>för </a:t>
                      </a:r>
                      <a:r>
                        <a:rPr sz="1000" spc="5" dirty="0">
                          <a:solidFill>
                            <a:srgbClr val="363636"/>
                          </a:solidFill>
                          <a:latin typeface="Arial"/>
                          <a:cs typeface="Arial"/>
                        </a:rPr>
                        <a:t> </a:t>
                      </a:r>
                      <a:r>
                        <a:rPr sz="1000" spc="-5" dirty="0">
                          <a:solidFill>
                            <a:srgbClr val="363636"/>
                          </a:solidFill>
                          <a:latin typeface="Arial"/>
                          <a:cs typeface="Arial"/>
                        </a:rPr>
                        <a:t>cancerrehabiltering</a:t>
                      </a:r>
                      <a:r>
                        <a:rPr sz="1000" dirty="0">
                          <a:solidFill>
                            <a:srgbClr val="363636"/>
                          </a:solidFill>
                          <a:latin typeface="Arial"/>
                          <a:cs typeface="Arial"/>
                        </a:rPr>
                        <a:t> </a:t>
                      </a:r>
                      <a:r>
                        <a:rPr sz="1000" spc="-5" dirty="0">
                          <a:solidFill>
                            <a:srgbClr val="363636"/>
                          </a:solidFill>
                          <a:latin typeface="Arial"/>
                          <a:cs typeface="Arial"/>
                        </a:rPr>
                        <a:t>och</a:t>
                      </a:r>
                      <a:r>
                        <a:rPr sz="1000" spc="-15" dirty="0">
                          <a:solidFill>
                            <a:srgbClr val="363636"/>
                          </a:solidFill>
                          <a:latin typeface="Arial"/>
                          <a:cs typeface="Arial"/>
                        </a:rPr>
                        <a:t> </a:t>
                      </a:r>
                      <a:r>
                        <a:rPr sz="1000" spc="-5" dirty="0">
                          <a:solidFill>
                            <a:srgbClr val="363636"/>
                          </a:solidFill>
                          <a:latin typeface="Arial"/>
                          <a:cs typeface="Arial"/>
                        </a:rPr>
                        <a:t>andra</a:t>
                      </a:r>
                      <a:r>
                        <a:rPr sz="1000" spc="5" dirty="0">
                          <a:solidFill>
                            <a:srgbClr val="363636"/>
                          </a:solidFill>
                          <a:latin typeface="Arial"/>
                          <a:cs typeface="Arial"/>
                        </a:rPr>
                        <a:t> </a:t>
                      </a:r>
                      <a:r>
                        <a:rPr sz="1000" spc="-5" dirty="0">
                          <a:solidFill>
                            <a:srgbClr val="363636"/>
                          </a:solidFill>
                          <a:latin typeface="Arial"/>
                          <a:cs typeface="Arial"/>
                        </a:rPr>
                        <a:t>aktörer</a:t>
                      </a:r>
                      <a:r>
                        <a:rPr sz="1000" spc="-20" dirty="0">
                          <a:solidFill>
                            <a:srgbClr val="363636"/>
                          </a:solidFill>
                          <a:latin typeface="Arial"/>
                          <a:cs typeface="Arial"/>
                        </a:rPr>
                        <a:t> </a:t>
                      </a:r>
                      <a:r>
                        <a:rPr sz="1000" spc="-5" dirty="0">
                          <a:solidFill>
                            <a:srgbClr val="363636"/>
                          </a:solidFill>
                          <a:latin typeface="Arial"/>
                          <a:cs typeface="Arial"/>
                        </a:rPr>
                        <a:t>i</a:t>
                      </a:r>
                      <a:r>
                        <a:rPr sz="1000" spc="10" dirty="0">
                          <a:solidFill>
                            <a:srgbClr val="363636"/>
                          </a:solidFill>
                          <a:latin typeface="Arial"/>
                          <a:cs typeface="Arial"/>
                        </a:rPr>
                        <a:t> </a:t>
                      </a:r>
                      <a:r>
                        <a:rPr sz="1000" spc="-5" dirty="0">
                          <a:solidFill>
                            <a:srgbClr val="363636"/>
                          </a:solidFill>
                          <a:latin typeface="Arial"/>
                          <a:cs typeface="Arial"/>
                        </a:rPr>
                        <a:t>SÖRS</a:t>
                      </a:r>
                      <a:r>
                        <a:rPr sz="1000" dirty="0">
                          <a:solidFill>
                            <a:srgbClr val="363636"/>
                          </a:solidFill>
                          <a:latin typeface="Arial"/>
                          <a:cs typeface="Arial"/>
                        </a:rPr>
                        <a:t> </a:t>
                      </a:r>
                      <a:r>
                        <a:rPr sz="1000" spc="-5" dirty="0">
                          <a:solidFill>
                            <a:srgbClr val="363636"/>
                          </a:solidFill>
                          <a:latin typeface="Arial"/>
                          <a:cs typeface="Arial"/>
                        </a:rPr>
                        <a:t>sprida</a:t>
                      </a:r>
                      <a:r>
                        <a:rPr sz="1000" spc="5" dirty="0">
                          <a:solidFill>
                            <a:srgbClr val="363636"/>
                          </a:solidFill>
                          <a:latin typeface="Arial"/>
                          <a:cs typeface="Arial"/>
                        </a:rPr>
                        <a:t> </a:t>
                      </a:r>
                      <a:r>
                        <a:rPr sz="1000" spc="-5" dirty="0">
                          <a:solidFill>
                            <a:srgbClr val="363636"/>
                          </a:solidFill>
                          <a:latin typeface="Arial"/>
                          <a:cs typeface="Arial"/>
                        </a:rPr>
                        <a:t>och</a:t>
                      </a:r>
                      <a:r>
                        <a:rPr sz="1000" spc="-15" dirty="0">
                          <a:solidFill>
                            <a:srgbClr val="363636"/>
                          </a:solidFill>
                          <a:latin typeface="Arial"/>
                          <a:cs typeface="Arial"/>
                        </a:rPr>
                        <a:t> </a:t>
                      </a:r>
                      <a:r>
                        <a:rPr sz="1000" spc="-5" dirty="0">
                          <a:solidFill>
                            <a:srgbClr val="363636"/>
                          </a:solidFill>
                          <a:latin typeface="Arial"/>
                          <a:cs typeface="Arial"/>
                        </a:rPr>
                        <a:t>stödja</a:t>
                      </a:r>
                      <a:r>
                        <a:rPr sz="1000" spc="-10" dirty="0">
                          <a:solidFill>
                            <a:srgbClr val="363636"/>
                          </a:solidFill>
                          <a:latin typeface="Arial"/>
                          <a:cs typeface="Arial"/>
                        </a:rPr>
                        <a:t> </a:t>
                      </a:r>
                      <a:r>
                        <a:rPr sz="1000" spc="-5" dirty="0">
                          <a:solidFill>
                            <a:srgbClr val="363636"/>
                          </a:solidFill>
                          <a:latin typeface="Arial"/>
                          <a:cs typeface="Arial"/>
                        </a:rPr>
                        <a:t>rutiner</a:t>
                      </a:r>
                      <a:r>
                        <a:rPr sz="1000" spc="5" dirty="0">
                          <a:solidFill>
                            <a:srgbClr val="363636"/>
                          </a:solidFill>
                          <a:latin typeface="Arial"/>
                          <a:cs typeface="Arial"/>
                        </a:rPr>
                        <a:t> </a:t>
                      </a:r>
                      <a:r>
                        <a:rPr sz="1000" spc="-5" dirty="0">
                          <a:solidFill>
                            <a:srgbClr val="363636"/>
                          </a:solidFill>
                          <a:latin typeface="Arial"/>
                          <a:cs typeface="Arial"/>
                        </a:rPr>
                        <a:t>och</a:t>
                      </a:r>
                      <a:r>
                        <a:rPr sz="1000" spc="5" dirty="0">
                          <a:solidFill>
                            <a:srgbClr val="363636"/>
                          </a:solidFill>
                          <a:latin typeface="Arial"/>
                          <a:cs typeface="Arial"/>
                        </a:rPr>
                        <a:t> </a:t>
                      </a:r>
                      <a:r>
                        <a:rPr sz="1000" spc="-5" dirty="0">
                          <a:solidFill>
                            <a:srgbClr val="363636"/>
                          </a:solidFill>
                          <a:latin typeface="Arial"/>
                          <a:cs typeface="Arial"/>
                        </a:rPr>
                        <a:t>arbetssätt</a:t>
                      </a:r>
                      <a:r>
                        <a:rPr sz="1000" spc="-25" dirty="0">
                          <a:solidFill>
                            <a:srgbClr val="363636"/>
                          </a:solidFill>
                          <a:latin typeface="Arial"/>
                          <a:cs typeface="Arial"/>
                        </a:rPr>
                        <a:t> </a:t>
                      </a:r>
                      <a:r>
                        <a:rPr sz="1000" dirty="0">
                          <a:solidFill>
                            <a:srgbClr val="363636"/>
                          </a:solidFill>
                          <a:latin typeface="Arial"/>
                          <a:cs typeface="Arial"/>
                        </a:rPr>
                        <a:t>kring </a:t>
                      </a:r>
                      <a:r>
                        <a:rPr sz="1000" spc="-260" dirty="0">
                          <a:solidFill>
                            <a:srgbClr val="363636"/>
                          </a:solidFill>
                          <a:latin typeface="Arial"/>
                          <a:cs typeface="Arial"/>
                        </a:rPr>
                        <a:t> </a:t>
                      </a:r>
                      <a:r>
                        <a:rPr sz="1000" spc="-5" dirty="0">
                          <a:solidFill>
                            <a:srgbClr val="363636"/>
                          </a:solidFill>
                          <a:latin typeface="Arial"/>
                          <a:cs typeface="Arial"/>
                        </a:rPr>
                        <a:t>levnadsvanor</a:t>
                      </a:r>
                      <a:r>
                        <a:rPr sz="1000" spc="5" dirty="0">
                          <a:solidFill>
                            <a:srgbClr val="363636"/>
                          </a:solidFill>
                          <a:latin typeface="Arial"/>
                          <a:cs typeface="Arial"/>
                        </a:rPr>
                        <a:t> </a:t>
                      </a:r>
                      <a:r>
                        <a:rPr sz="1000" spc="-5" dirty="0">
                          <a:solidFill>
                            <a:srgbClr val="363636"/>
                          </a:solidFill>
                          <a:latin typeface="Arial"/>
                          <a:cs typeface="Arial"/>
                        </a:rPr>
                        <a:t>under</a:t>
                      </a:r>
                      <a:r>
                        <a:rPr sz="1000" spc="-15" dirty="0">
                          <a:solidFill>
                            <a:srgbClr val="363636"/>
                          </a:solidFill>
                          <a:latin typeface="Arial"/>
                          <a:cs typeface="Arial"/>
                        </a:rPr>
                        <a:t> </a:t>
                      </a:r>
                      <a:r>
                        <a:rPr sz="1000" spc="-5" dirty="0">
                          <a:solidFill>
                            <a:srgbClr val="363636"/>
                          </a:solidFill>
                          <a:latin typeface="Arial"/>
                          <a:cs typeface="Arial"/>
                        </a:rPr>
                        <a:t>och</a:t>
                      </a:r>
                      <a:r>
                        <a:rPr sz="1000" spc="-20" dirty="0">
                          <a:solidFill>
                            <a:srgbClr val="363636"/>
                          </a:solidFill>
                          <a:latin typeface="Arial"/>
                          <a:cs typeface="Arial"/>
                        </a:rPr>
                        <a:t> </a:t>
                      </a:r>
                      <a:r>
                        <a:rPr sz="1000" spc="-5" dirty="0">
                          <a:solidFill>
                            <a:srgbClr val="363636"/>
                          </a:solidFill>
                          <a:latin typeface="Arial"/>
                          <a:cs typeface="Arial"/>
                        </a:rPr>
                        <a:t>efter</a:t>
                      </a:r>
                      <a:r>
                        <a:rPr sz="1000" spc="-15" dirty="0">
                          <a:solidFill>
                            <a:srgbClr val="363636"/>
                          </a:solidFill>
                          <a:latin typeface="Arial"/>
                          <a:cs typeface="Arial"/>
                        </a:rPr>
                        <a:t> </a:t>
                      </a:r>
                      <a:r>
                        <a:rPr sz="1000" spc="-5" dirty="0">
                          <a:solidFill>
                            <a:srgbClr val="363636"/>
                          </a:solidFill>
                          <a:latin typeface="Arial"/>
                          <a:cs typeface="Arial"/>
                        </a:rPr>
                        <a:t>cancersjukdom.</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FBD9DA"/>
                    </a:solidFill>
                  </a:tcPr>
                </a:tc>
                <a:extLst>
                  <a:ext uri="{0D108BD9-81ED-4DB2-BD59-A6C34878D82A}">
                    <a16:rowId xmlns:a16="http://schemas.microsoft.com/office/drawing/2014/main" val="10005"/>
                  </a:ext>
                </a:extLst>
              </a:tr>
              <a:tr h="523875">
                <a:tc>
                  <a:txBody>
                    <a:bodyPr/>
                    <a:lstStyle/>
                    <a:p>
                      <a:pPr marL="91440">
                        <a:lnSpc>
                          <a:spcPct val="100000"/>
                        </a:lnSpc>
                        <a:spcBef>
                          <a:spcPts val="340"/>
                        </a:spcBef>
                      </a:pPr>
                      <a:r>
                        <a:rPr sz="1000" b="1" spc="-5" dirty="0">
                          <a:solidFill>
                            <a:srgbClr val="363636"/>
                          </a:solidFill>
                          <a:latin typeface="Arial"/>
                          <a:cs typeface="Arial"/>
                        </a:rPr>
                        <a:t>Cancerrehabilitering</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solidFill>
                      <a:srgbClr val="FBD9DA"/>
                    </a:solidFill>
                  </a:tcPr>
                </a:tc>
                <a:tc>
                  <a:txBody>
                    <a:bodyPr/>
                    <a:lstStyle/>
                    <a:p>
                      <a:pPr marL="264160" indent="-172720">
                        <a:lnSpc>
                          <a:spcPct val="100000"/>
                        </a:lnSpc>
                        <a:spcBef>
                          <a:spcPts val="340"/>
                        </a:spcBef>
                        <a:buChar char="•"/>
                        <a:tabLst>
                          <a:tab pos="263525" algn="l"/>
                          <a:tab pos="264160" algn="l"/>
                        </a:tabLst>
                      </a:pPr>
                      <a:r>
                        <a:rPr sz="1000" spc="-5" dirty="0">
                          <a:solidFill>
                            <a:srgbClr val="363636"/>
                          </a:solidFill>
                          <a:latin typeface="Arial"/>
                          <a:cs typeface="Arial"/>
                        </a:rPr>
                        <a:t>Stimuleringsprojekt</a:t>
                      </a:r>
                      <a:r>
                        <a:rPr sz="1000" spc="-25" dirty="0">
                          <a:solidFill>
                            <a:srgbClr val="363636"/>
                          </a:solidFill>
                          <a:latin typeface="Arial"/>
                          <a:cs typeface="Arial"/>
                        </a:rPr>
                        <a:t> </a:t>
                      </a:r>
                      <a:r>
                        <a:rPr sz="1000" dirty="0">
                          <a:solidFill>
                            <a:srgbClr val="363636"/>
                          </a:solidFill>
                          <a:latin typeface="Arial"/>
                          <a:cs typeface="Arial"/>
                        </a:rPr>
                        <a:t>för</a:t>
                      </a:r>
                      <a:r>
                        <a:rPr sz="1000" spc="-5" dirty="0">
                          <a:solidFill>
                            <a:srgbClr val="363636"/>
                          </a:solidFill>
                          <a:latin typeface="Arial"/>
                          <a:cs typeface="Arial"/>
                        </a:rPr>
                        <a:t> förbättrad</a:t>
                      </a:r>
                      <a:r>
                        <a:rPr sz="1000" spc="-20" dirty="0">
                          <a:solidFill>
                            <a:srgbClr val="363636"/>
                          </a:solidFill>
                          <a:latin typeface="Arial"/>
                          <a:cs typeface="Arial"/>
                        </a:rPr>
                        <a:t> </a:t>
                      </a:r>
                      <a:r>
                        <a:rPr sz="1000" spc="-5" dirty="0">
                          <a:solidFill>
                            <a:srgbClr val="363636"/>
                          </a:solidFill>
                          <a:latin typeface="Arial"/>
                          <a:cs typeface="Arial"/>
                        </a:rPr>
                        <a:t>cancerrehabilitering</a:t>
                      </a:r>
                      <a:r>
                        <a:rPr sz="1000" spc="15" dirty="0">
                          <a:solidFill>
                            <a:srgbClr val="363636"/>
                          </a:solidFill>
                          <a:latin typeface="Arial"/>
                          <a:cs typeface="Arial"/>
                        </a:rPr>
                        <a:t> </a:t>
                      </a:r>
                      <a:r>
                        <a:rPr sz="1000" spc="-5" dirty="0">
                          <a:solidFill>
                            <a:srgbClr val="363636"/>
                          </a:solidFill>
                          <a:latin typeface="Arial"/>
                          <a:cs typeface="Arial"/>
                        </a:rPr>
                        <a:t>i</a:t>
                      </a:r>
                      <a:r>
                        <a:rPr sz="1000" spc="10" dirty="0">
                          <a:solidFill>
                            <a:srgbClr val="363636"/>
                          </a:solidFill>
                          <a:latin typeface="Arial"/>
                          <a:cs typeface="Arial"/>
                        </a:rPr>
                        <a:t> </a:t>
                      </a:r>
                      <a:r>
                        <a:rPr sz="1000" spc="-5" dirty="0">
                          <a:solidFill>
                            <a:srgbClr val="363636"/>
                          </a:solidFill>
                          <a:latin typeface="Arial"/>
                          <a:cs typeface="Arial"/>
                        </a:rPr>
                        <a:t>varje</a:t>
                      </a:r>
                      <a:r>
                        <a:rPr sz="1000" spc="5" dirty="0">
                          <a:solidFill>
                            <a:srgbClr val="363636"/>
                          </a:solidFill>
                          <a:latin typeface="Arial"/>
                          <a:cs typeface="Arial"/>
                        </a:rPr>
                        <a:t> </a:t>
                      </a:r>
                      <a:r>
                        <a:rPr sz="1000" spc="-5" dirty="0">
                          <a:solidFill>
                            <a:srgbClr val="363636"/>
                          </a:solidFill>
                          <a:latin typeface="Arial"/>
                          <a:cs typeface="Arial"/>
                        </a:rPr>
                        <a:t>region</a:t>
                      </a:r>
                      <a:r>
                        <a:rPr sz="1000" dirty="0">
                          <a:solidFill>
                            <a:srgbClr val="363636"/>
                          </a:solidFill>
                          <a:latin typeface="Arial"/>
                          <a:cs typeface="Arial"/>
                        </a:rPr>
                        <a:t> </a:t>
                      </a:r>
                      <a:r>
                        <a:rPr sz="1000" spc="-5" dirty="0">
                          <a:solidFill>
                            <a:srgbClr val="363636"/>
                          </a:solidFill>
                          <a:latin typeface="Arial"/>
                          <a:cs typeface="Arial"/>
                        </a:rPr>
                        <a:t>i</a:t>
                      </a:r>
                      <a:r>
                        <a:rPr sz="1000" spc="10" dirty="0">
                          <a:solidFill>
                            <a:srgbClr val="363636"/>
                          </a:solidFill>
                          <a:latin typeface="Arial"/>
                          <a:cs typeface="Arial"/>
                        </a:rPr>
                        <a:t> </a:t>
                      </a:r>
                      <a:r>
                        <a:rPr sz="1000" spc="-5" dirty="0">
                          <a:solidFill>
                            <a:srgbClr val="363636"/>
                          </a:solidFill>
                          <a:latin typeface="Arial"/>
                          <a:cs typeface="Arial"/>
                        </a:rPr>
                        <a:t>SÖRS</a:t>
                      </a:r>
                      <a:endParaRPr sz="1000">
                        <a:latin typeface="Arial"/>
                        <a:cs typeface="Arial"/>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solidFill>
                      <a:srgbClr val="FBD9DA"/>
                    </a:solidFill>
                  </a:tcPr>
                </a:tc>
                <a:tc>
                  <a:txBody>
                    <a:bodyPr/>
                    <a:lstStyle/>
                    <a:p>
                      <a:pPr>
                        <a:lnSpc>
                          <a:spcPct val="100000"/>
                        </a:lnSpc>
                      </a:pPr>
                      <a:endParaRPr sz="900">
                        <a:latin typeface="Times New Roman"/>
                        <a:cs typeface="Times New Roman"/>
                      </a:endParaRPr>
                    </a:p>
                  </a:txBody>
                  <a:tcPr marL="0" marR="0" marT="0" marB="0">
                    <a:lnL w="12700">
                      <a:solidFill>
                        <a:srgbClr val="FFFFFF"/>
                      </a:solidFill>
                      <a:prstDash val="solid"/>
                    </a:lnL>
                    <a:lnT w="12700">
                      <a:solidFill>
                        <a:srgbClr val="FFFFFF"/>
                      </a:solidFill>
                      <a:prstDash val="solid"/>
                    </a:lnT>
                    <a:solidFill>
                      <a:srgbClr val="FBD9DA"/>
                    </a:solidFill>
                  </a:tcPr>
                </a:tc>
                <a:extLst>
                  <a:ext uri="{0D108BD9-81ED-4DB2-BD59-A6C34878D82A}">
                    <a16:rowId xmlns:a16="http://schemas.microsoft.com/office/drawing/2014/main" val="10006"/>
                  </a:ext>
                </a:extLst>
              </a:tr>
            </a:tbl>
          </a:graphicData>
        </a:graphic>
      </p:graphicFrame>
      <p:pic>
        <p:nvPicPr>
          <p:cNvPr id="5" name="object 5"/>
          <p:cNvPicPr/>
          <p:nvPr/>
        </p:nvPicPr>
        <p:blipFill>
          <a:blip r:embed="rId2" cstate="print"/>
          <a:stretch>
            <a:fillRect/>
          </a:stretch>
        </p:blipFill>
        <p:spPr>
          <a:xfrm>
            <a:off x="8295131" y="438912"/>
            <a:ext cx="164592" cy="176784"/>
          </a:xfrm>
          <a:prstGeom prst="rect">
            <a:avLst/>
          </a:prstGeom>
        </p:spPr>
      </p:pic>
      <p:pic>
        <p:nvPicPr>
          <p:cNvPr id="6" name="object 6"/>
          <p:cNvPicPr/>
          <p:nvPr/>
        </p:nvPicPr>
        <p:blipFill>
          <a:blip r:embed="rId3" cstate="print"/>
          <a:stretch>
            <a:fillRect/>
          </a:stretch>
        </p:blipFill>
        <p:spPr>
          <a:xfrm>
            <a:off x="8293607" y="737616"/>
            <a:ext cx="164592" cy="178308"/>
          </a:xfrm>
          <a:prstGeom prst="rect">
            <a:avLst/>
          </a:prstGeom>
        </p:spPr>
      </p:pic>
      <p:pic>
        <p:nvPicPr>
          <p:cNvPr id="7" name="object 7"/>
          <p:cNvPicPr/>
          <p:nvPr/>
        </p:nvPicPr>
        <p:blipFill>
          <a:blip r:embed="rId4" cstate="print"/>
          <a:stretch>
            <a:fillRect/>
          </a:stretch>
        </p:blipFill>
        <p:spPr>
          <a:xfrm>
            <a:off x="8316468" y="1674876"/>
            <a:ext cx="141731" cy="143256"/>
          </a:xfrm>
          <a:prstGeom prst="rect">
            <a:avLst/>
          </a:prstGeom>
        </p:spPr>
      </p:pic>
      <p:pic>
        <p:nvPicPr>
          <p:cNvPr id="8" name="object 8"/>
          <p:cNvPicPr/>
          <p:nvPr/>
        </p:nvPicPr>
        <p:blipFill>
          <a:blip r:embed="rId5" cstate="print"/>
          <a:stretch>
            <a:fillRect/>
          </a:stretch>
        </p:blipFill>
        <p:spPr>
          <a:xfrm>
            <a:off x="8316468" y="1458467"/>
            <a:ext cx="141731" cy="166116"/>
          </a:xfrm>
          <a:prstGeom prst="rect">
            <a:avLst/>
          </a:prstGeom>
        </p:spPr>
      </p:pic>
      <p:pic>
        <p:nvPicPr>
          <p:cNvPr id="9" name="object 9"/>
          <p:cNvPicPr/>
          <p:nvPr/>
        </p:nvPicPr>
        <p:blipFill>
          <a:blip r:embed="rId6" cstate="print"/>
          <a:stretch>
            <a:fillRect/>
          </a:stretch>
        </p:blipFill>
        <p:spPr>
          <a:xfrm>
            <a:off x="8316468" y="2177795"/>
            <a:ext cx="166115" cy="178308"/>
          </a:xfrm>
          <a:prstGeom prst="rect">
            <a:avLst/>
          </a:prstGeom>
        </p:spPr>
      </p:pic>
      <p:pic>
        <p:nvPicPr>
          <p:cNvPr id="10" name="object 10"/>
          <p:cNvPicPr/>
          <p:nvPr/>
        </p:nvPicPr>
        <p:blipFill>
          <a:blip r:embed="rId7" cstate="print"/>
          <a:stretch>
            <a:fillRect/>
          </a:stretch>
        </p:blipFill>
        <p:spPr>
          <a:xfrm>
            <a:off x="8316468" y="2859023"/>
            <a:ext cx="141731" cy="144780"/>
          </a:xfrm>
          <a:prstGeom prst="rect">
            <a:avLst/>
          </a:prstGeom>
        </p:spPr>
      </p:pic>
      <p:pic>
        <p:nvPicPr>
          <p:cNvPr id="11" name="object 11"/>
          <p:cNvPicPr/>
          <p:nvPr/>
        </p:nvPicPr>
        <p:blipFill>
          <a:blip r:embed="rId8" cstate="print"/>
          <a:stretch>
            <a:fillRect/>
          </a:stretch>
        </p:blipFill>
        <p:spPr>
          <a:xfrm>
            <a:off x="8316468" y="3651503"/>
            <a:ext cx="166115" cy="144780"/>
          </a:xfrm>
          <a:prstGeom prst="rect">
            <a:avLst/>
          </a:prstGeom>
        </p:spPr>
      </p:pic>
      <p:pic>
        <p:nvPicPr>
          <p:cNvPr id="12" name="object 12"/>
          <p:cNvPicPr/>
          <p:nvPr/>
        </p:nvPicPr>
        <p:blipFill>
          <a:blip r:embed="rId9" cstate="print"/>
          <a:stretch>
            <a:fillRect/>
          </a:stretch>
        </p:blipFill>
        <p:spPr>
          <a:xfrm>
            <a:off x="8316468" y="3363467"/>
            <a:ext cx="166115" cy="144780"/>
          </a:xfrm>
          <a:prstGeom prst="rect">
            <a:avLst/>
          </a:prstGeom>
        </p:spPr>
      </p:pic>
      <p:pic>
        <p:nvPicPr>
          <p:cNvPr id="13" name="object 13"/>
          <p:cNvPicPr/>
          <p:nvPr/>
        </p:nvPicPr>
        <p:blipFill>
          <a:blip r:embed="rId10" cstate="print"/>
          <a:stretch>
            <a:fillRect/>
          </a:stretch>
        </p:blipFill>
        <p:spPr>
          <a:xfrm>
            <a:off x="8316468" y="4011167"/>
            <a:ext cx="166115" cy="144779"/>
          </a:xfrm>
          <a:prstGeom prst="rect">
            <a:avLst/>
          </a:prstGeom>
        </p:spPr>
      </p:pic>
      <p:pic>
        <p:nvPicPr>
          <p:cNvPr id="14" name="object 14"/>
          <p:cNvPicPr/>
          <p:nvPr/>
        </p:nvPicPr>
        <p:blipFill>
          <a:blip r:embed="rId11" cstate="print"/>
          <a:stretch>
            <a:fillRect/>
          </a:stretch>
        </p:blipFill>
        <p:spPr>
          <a:xfrm>
            <a:off x="8316468" y="4660391"/>
            <a:ext cx="166115" cy="143255"/>
          </a:xfrm>
          <a:prstGeom prst="rect">
            <a:avLst/>
          </a:prstGeom>
        </p:spPr>
      </p:pic>
    </p:spTree>
    <p:extLst>
      <p:ext uri="{BB962C8B-B14F-4D97-AF65-F5344CB8AC3E}">
        <p14:creationId xmlns:p14="http://schemas.microsoft.com/office/powerpoint/2010/main" val="272940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9144000" cy="44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7" name="Rubrik 6"/>
          <p:cNvSpPr>
            <a:spLocks noGrp="1"/>
          </p:cNvSpPr>
          <p:nvPr>
            <p:ph type="ctrTitle"/>
          </p:nvPr>
        </p:nvSpPr>
        <p:spPr>
          <a:xfrm>
            <a:off x="685800" y="627534"/>
            <a:ext cx="7772400" cy="2304256"/>
          </a:xfrm>
        </p:spPr>
        <p:txBody>
          <a:bodyPr>
            <a:noAutofit/>
          </a:bodyPr>
          <a:lstStyle/>
          <a:p>
            <a:pPr lvl="0" algn="ctr"/>
            <a:r>
              <a:rPr lang="sv-SE" sz="3600" dirty="0" smtClean="0">
                <a:solidFill>
                  <a:schemeClr val="bg1"/>
                </a:solidFill>
              </a:rPr>
              <a:t>RPO </a:t>
            </a:r>
            <a:br>
              <a:rPr lang="sv-SE" sz="3600" dirty="0" smtClean="0">
                <a:solidFill>
                  <a:schemeClr val="bg1"/>
                </a:solidFill>
              </a:rPr>
            </a:br>
            <a:r>
              <a:rPr lang="sv-SE" sz="3600" dirty="0" smtClean="0">
                <a:solidFill>
                  <a:schemeClr val="bg1"/>
                </a:solidFill>
              </a:rPr>
              <a:t>hud- och könssjukdomar</a:t>
            </a:r>
            <a:r>
              <a:rPr lang="sv-SE" sz="2400" dirty="0" smtClean="0">
                <a:solidFill>
                  <a:schemeClr val="bg1"/>
                </a:solidFill>
              </a:rPr>
              <a:t/>
            </a:r>
            <a:br>
              <a:rPr lang="sv-SE" sz="2400" dirty="0" smtClean="0">
                <a:solidFill>
                  <a:schemeClr val="bg1"/>
                </a:solidFill>
              </a:rPr>
            </a:br>
            <a:r>
              <a:rPr lang="sv-SE" sz="2400" dirty="0">
                <a:solidFill>
                  <a:schemeClr val="bg1"/>
                </a:solidFill>
              </a:rPr>
              <a:t/>
            </a:r>
            <a:br>
              <a:rPr lang="sv-SE" sz="2400" dirty="0">
                <a:solidFill>
                  <a:schemeClr val="bg1"/>
                </a:solidFill>
              </a:rPr>
            </a:br>
            <a:r>
              <a:rPr lang="sv-SE" sz="2400" dirty="0" smtClean="0">
                <a:solidFill>
                  <a:schemeClr val="bg1"/>
                </a:solidFill>
              </a:rPr>
              <a:t>Översikt handlingsplan 2022</a:t>
            </a:r>
            <a:endParaRPr lang="sv-SE" sz="2400" dirty="0">
              <a:solidFill>
                <a:schemeClr val="bg1"/>
              </a:solidFill>
            </a:endParaRPr>
          </a:p>
        </p:txBody>
      </p:sp>
    </p:spTree>
    <p:extLst>
      <p:ext uri="{BB962C8B-B14F-4D97-AF65-F5344CB8AC3E}">
        <p14:creationId xmlns:p14="http://schemas.microsoft.com/office/powerpoint/2010/main" val="222979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nvPr>
        </p:nvGraphicFramePr>
        <p:xfrm>
          <a:off x="28624" y="25119"/>
          <a:ext cx="9144000" cy="6602787"/>
        </p:xfrm>
        <a:graphic>
          <a:graphicData uri="http://schemas.openxmlformats.org/drawingml/2006/table">
            <a:tbl>
              <a:tblPr firstRow="1" bandRow="1"/>
              <a:tblGrid>
                <a:gridCol w="2267744">
                  <a:extLst>
                    <a:ext uri="{9D8B030D-6E8A-4147-A177-3AD203B41FA5}">
                      <a16:colId xmlns:a16="http://schemas.microsoft.com/office/drawing/2014/main" val="20000"/>
                    </a:ext>
                  </a:extLst>
                </a:gridCol>
                <a:gridCol w="5515992">
                  <a:extLst>
                    <a:ext uri="{9D8B030D-6E8A-4147-A177-3AD203B41FA5}">
                      <a16:colId xmlns:a16="http://schemas.microsoft.com/office/drawing/2014/main" val="20001"/>
                    </a:ext>
                  </a:extLst>
                </a:gridCol>
                <a:gridCol w="1360264">
                  <a:extLst>
                    <a:ext uri="{9D8B030D-6E8A-4147-A177-3AD203B41FA5}">
                      <a16:colId xmlns:a16="http://schemas.microsoft.com/office/drawing/2014/main" val="20002"/>
                    </a:ext>
                  </a:extLst>
                </a:gridCol>
              </a:tblGrid>
              <a:tr h="342283">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Förbättringsområde/patientlöfte</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Aktiviteter</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Status</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extLst>
                  <a:ext uri="{0D108BD9-81ED-4DB2-BD59-A6C34878D82A}">
                    <a16:rowId xmlns:a16="http://schemas.microsoft.com/office/drawing/2014/main" val="10000"/>
                  </a:ext>
                </a:extLst>
              </a:tr>
              <a:tr h="252229">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r>
                        <a:rPr lang="sv-SE" sz="1400" b="1" dirty="0" smtClean="0">
                          <a:latin typeface="+mj-lt"/>
                        </a:rPr>
                        <a:t>Regional nivå</a:t>
                      </a:r>
                      <a:endParaRPr lang="sv-SE" sz="14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832356">
                <a:tc>
                  <a:txBody>
                    <a:bodyPr/>
                    <a:lstStyle/>
                    <a:p>
                      <a:r>
                        <a:rPr lang="sv-SE" sz="1200" b="1" dirty="0" smtClean="0">
                          <a:latin typeface="+mj-lt"/>
                        </a:rPr>
                        <a:t>Teledermatologi</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dirty="0" smtClean="0">
                          <a:latin typeface="+mj-lt"/>
                        </a:rPr>
                        <a:t>Användning</a:t>
                      </a:r>
                      <a:r>
                        <a:rPr lang="sv-SE" sz="1200" baseline="0" dirty="0" smtClean="0">
                          <a:latin typeface="+mj-lt"/>
                        </a:rPr>
                        <a:t> av teledermatologi och teledermatoskopi för remittering av patienter med misstänkt hudcancer. Kvalitetsindikatorer. Utvärdering av effekten.</a:t>
                      </a:r>
                    </a:p>
                    <a:p>
                      <a:r>
                        <a:rPr lang="sv-SE" sz="1200" baseline="0" dirty="0" smtClean="0">
                          <a:latin typeface="+mj-lt"/>
                        </a:rPr>
                        <a:t>Fortsatt arbete med att följa vissa kvalitetsindikationer med årlig rapportering och sammanställning.</a:t>
                      </a:r>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Klart 2020</a:t>
                      </a:r>
                    </a:p>
                    <a:p>
                      <a:endParaRPr lang="sv-SE" sz="1000" dirty="0" smtClean="0">
                        <a:latin typeface="+mj-lt"/>
                      </a:endParaRPr>
                    </a:p>
                    <a:p>
                      <a:endParaRPr lang="sv-SE" sz="1000" dirty="0" smtClean="0">
                        <a:latin typeface="+mj-lt"/>
                      </a:endParaRPr>
                    </a:p>
                    <a:p>
                      <a:endParaRPr lang="sv-SE" sz="1000" dirty="0">
                        <a:latin typeface="+mj-lt"/>
                      </a:endParaRPr>
                    </a:p>
                    <a:p>
                      <a:r>
                        <a:rPr lang="sv-SE" sz="1000" dirty="0" smtClean="0">
                          <a:latin typeface="+mj-lt"/>
                        </a:rPr>
                        <a:t>Årlig</a:t>
                      </a:r>
                      <a:r>
                        <a:rPr lang="sv-SE" sz="1000" baseline="0" dirty="0" smtClean="0">
                          <a:latin typeface="+mj-lt"/>
                        </a:rPr>
                        <a:t> rapportering o sammanställning</a:t>
                      </a:r>
                      <a:endParaRPr lang="sv-SE" sz="1000" dirty="0" smtClean="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983693">
                <a:tc>
                  <a:txBody>
                    <a:bodyPr/>
                    <a:lstStyle/>
                    <a:p>
                      <a:r>
                        <a:rPr lang="sv-SE" sz="1200" b="1" dirty="0" smtClean="0">
                          <a:latin typeface="+mj-lt"/>
                        </a:rPr>
                        <a:t>Psoriasis</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dirty="0" smtClean="0">
                          <a:latin typeface="+mj-lt"/>
                        </a:rPr>
                        <a:t>Start</a:t>
                      </a:r>
                      <a:r>
                        <a:rPr lang="sv-SE" sz="1200" baseline="0" dirty="0" smtClean="0">
                          <a:latin typeface="+mj-lt"/>
                        </a:rPr>
                        <a:t> för Regional arbetsgrupp Psoriasis RAG-</a:t>
                      </a:r>
                      <a:r>
                        <a:rPr lang="sv-SE" sz="1200" baseline="0" dirty="0" err="1" smtClean="0">
                          <a:latin typeface="+mj-lt"/>
                        </a:rPr>
                        <a:t>pso</a:t>
                      </a:r>
                      <a:r>
                        <a:rPr lang="sv-SE" sz="1200" baseline="0" dirty="0" smtClean="0">
                          <a:latin typeface="+mj-lt"/>
                        </a:rPr>
                        <a:t> i SÖSR</a:t>
                      </a:r>
                    </a:p>
                    <a:p>
                      <a:r>
                        <a:rPr lang="sv-SE" sz="1200" dirty="0" smtClean="0">
                          <a:latin typeface="+mj-lt"/>
                        </a:rPr>
                        <a:t>Mer</a:t>
                      </a:r>
                      <a:r>
                        <a:rPr lang="sv-SE" sz="1200" baseline="0" dirty="0" smtClean="0">
                          <a:latin typeface="+mj-lt"/>
                        </a:rPr>
                        <a:t> jämlikvård utifrån målvärden i Socialstyrelsens nationella riktlinjer</a:t>
                      </a:r>
                    </a:p>
                    <a:p>
                      <a:r>
                        <a:rPr lang="sv-SE" sz="1200" baseline="0" dirty="0" smtClean="0">
                          <a:latin typeface="+mj-lt"/>
                        </a:rPr>
                        <a:t>Ökad täckningsgrad i det nationella kvalitetsregistret PsoReg (80%)</a:t>
                      </a:r>
                    </a:p>
                    <a:p>
                      <a:r>
                        <a:rPr lang="sv-SE" sz="1200" baseline="0" dirty="0" smtClean="0">
                          <a:latin typeface="+mj-lt"/>
                        </a:rPr>
                        <a:t>Delta i SoS arbete med att ta fram nationella Målnivåer</a:t>
                      </a:r>
                    </a:p>
                    <a:p>
                      <a:r>
                        <a:rPr lang="sv-SE" sz="1200" dirty="0" smtClean="0">
                          <a:latin typeface="+mj-lt"/>
                        </a:rPr>
                        <a:t>Implementering av Personcentrerade och Standardiserade Vårdförlopp och    av de nya</a:t>
                      </a:r>
                      <a:r>
                        <a:rPr lang="sv-SE" sz="1200" baseline="0" dirty="0" smtClean="0">
                          <a:latin typeface="+mj-lt"/>
                        </a:rPr>
                        <a:t> Målnivåer som publiceras maj 2022</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RAG</a:t>
                      </a:r>
                      <a:r>
                        <a:rPr lang="sv-SE" sz="1000" baseline="0" dirty="0" smtClean="0">
                          <a:latin typeface="+mj-lt"/>
                        </a:rPr>
                        <a:t> ej startat</a:t>
                      </a:r>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580127">
                <a:tc>
                  <a:txBody>
                    <a:bodyPr/>
                    <a:lstStyle/>
                    <a:p>
                      <a:r>
                        <a:rPr lang="sv-SE" sz="1200" b="1" dirty="0" smtClean="0">
                          <a:latin typeface="+mj-lt"/>
                        </a:rPr>
                        <a:t>MiraDry</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dirty="0" smtClean="0">
                          <a:latin typeface="+mj-lt"/>
                        </a:rPr>
                        <a:t>Forskningsstudie för permanent behandlingsmetod av axillär hyperhidros  </a:t>
                      </a:r>
                      <a:r>
                        <a:rPr lang="sv-SE" sz="1200" kern="1200" dirty="0" smtClean="0">
                          <a:solidFill>
                            <a:schemeClr val="tx1"/>
                          </a:solidFill>
                          <a:latin typeface="Arial" panose="020B0604020202020204" pitchFamily="34" charset="0"/>
                          <a:ea typeface="+mn-ea"/>
                          <a:cs typeface="Arial" panose="020B0604020202020204" pitchFamily="34" charset="0"/>
                        </a:rPr>
                        <a:t>Studien</a:t>
                      </a:r>
                      <a:r>
                        <a:rPr lang="sv-SE" sz="1200" kern="1200" baseline="0" dirty="0" smtClean="0">
                          <a:solidFill>
                            <a:schemeClr val="tx1"/>
                          </a:solidFill>
                          <a:latin typeface="Arial" panose="020B0604020202020204" pitchFamily="34" charset="0"/>
                          <a:ea typeface="+mn-ea"/>
                          <a:cs typeface="Arial" panose="020B0604020202020204" pitchFamily="34" charset="0"/>
                        </a:rPr>
                        <a:t> pågår</a:t>
                      </a:r>
                      <a:r>
                        <a:rPr lang="sv-SE" sz="1200" dirty="0" smtClean="0">
                          <a:latin typeface="+mj-lt"/>
                        </a:rPr>
                        <a:t/>
                      </a:r>
                      <a:br>
                        <a:rPr lang="sv-SE" sz="1200" dirty="0" smtClean="0">
                          <a:latin typeface="+mj-lt"/>
                        </a:rPr>
                      </a:br>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Forskningsstudien</a:t>
                      </a:r>
                      <a:r>
                        <a:rPr lang="sv-SE" sz="1000" baseline="0" dirty="0" smtClean="0">
                          <a:latin typeface="+mj-lt"/>
                        </a:rPr>
                        <a:t> pågår, beräknas klar 2022-23 </a:t>
                      </a:r>
                    </a:p>
                    <a:p>
                      <a:endParaRPr lang="sv-SE" sz="1000" baseline="0" dirty="0" smtClean="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529681">
                <a:tc>
                  <a:txBody>
                    <a:bodyPr/>
                    <a:lstStyle/>
                    <a:p>
                      <a:r>
                        <a:rPr lang="sv-SE" sz="1200" b="1" dirty="0" smtClean="0">
                          <a:latin typeface="+mj-lt"/>
                        </a:rPr>
                        <a:t>Venereologi</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dirty="0" smtClean="0">
                          <a:latin typeface="+mj-lt"/>
                        </a:rPr>
                        <a:t>Minskat nyinsjuknande i gonorré</a:t>
                      </a:r>
                    </a:p>
                    <a:p>
                      <a:r>
                        <a:rPr lang="sv-SE" sz="1200" dirty="0" smtClean="0">
                          <a:latin typeface="+mj-lt"/>
                        </a:rPr>
                        <a:t>Ökad</a:t>
                      </a:r>
                      <a:r>
                        <a:rPr lang="sv-SE" sz="1200" baseline="0" dirty="0" smtClean="0">
                          <a:latin typeface="+mj-lt"/>
                        </a:rPr>
                        <a:t> följsamhet till SSDV:s rekommendationer för behandling av gonorré för att minska resistensutvecklingen</a:t>
                      </a:r>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378343">
                <a:tc>
                  <a:txBody>
                    <a:bodyPr/>
                    <a:lstStyle/>
                    <a:p>
                      <a:r>
                        <a:rPr lang="sv-SE" sz="1400" b="1" dirty="0" smtClean="0">
                          <a:latin typeface="+mj-lt"/>
                        </a:rPr>
                        <a:t>RCC</a:t>
                      </a:r>
                      <a:endParaRPr lang="sv-SE" sz="14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dirty="0" smtClean="0">
                          <a:latin typeface="+mj-lt"/>
                        </a:rPr>
                        <a:t>Melanomprocessen</a:t>
                      </a:r>
                      <a:br>
                        <a:rPr lang="sv-SE" sz="1200" dirty="0" smtClean="0">
                          <a:latin typeface="+mj-lt"/>
                        </a:rPr>
                      </a:br>
                      <a:r>
                        <a:rPr lang="sv-SE" sz="1200" dirty="0" smtClean="0">
                          <a:latin typeface="+mj-lt"/>
                        </a:rPr>
                        <a:t>Nationellt vårdprogram Lymfom</a:t>
                      </a:r>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6"/>
                  </a:ext>
                </a:extLst>
              </a:tr>
              <a:tr h="353121">
                <a:tc>
                  <a:txBody>
                    <a:bodyPr/>
                    <a:lstStyle/>
                    <a:p>
                      <a:r>
                        <a:rPr lang="sv-SE" sz="1200" b="1" dirty="0" smtClean="0">
                          <a:latin typeface="+mj-lt"/>
                        </a:rPr>
                        <a:t>Atopiskt</a:t>
                      </a:r>
                      <a:r>
                        <a:rPr lang="sv-SE" sz="1200" b="1" baseline="0" dirty="0" smtClean="0">
                          <a:latin typeface="+mj-lt"/>
                        </a:rPr>
                        <a:t> eksem</a:t>
                      </a:r>
                      <a:endParaRPr lang="sv-SE" sz="1200" b="1" dirty="0" smtClean="0">
                        <a:latin typeface="+mj-lt"/>
                      </a:endParaRPr>
                    </a:p>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baseline="0" dirty="0" smtClean="0">
                          <a:latin typeface="+mj-lt"/>
                        </a:rPr>
                        <a:t>Nationellt kvalitetsregister för atopiskt eksem, SwedAD, </a:t>
                      </a:r>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7"/>
                  </a:ext>
                </a:extLst>
              </a:tr>
              <a:tr h="227006">
                <a:tc gridSpan="3">
                  <a:txBody>
                    <a:bodyPr/>
                    <a:lstStyle/>
                    <a:p>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246866">
                <a:tc>
                  <a:txBody>
                    <a:bodyPr/>
                    <a:lstStyle/>
                    <a:p>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r h="246866">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0"/>
                  </a:ext>
                </a:extLst>
              </a:tr>
              <a:tr h="246866">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1"/>
                  </a:ext>
                </a:extLst>
              </a:tr>
              <a:tr h="246866">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2"/>
                  </a:ext>
                </a:extLst>
              </a:tr>
              <a:tr h="246866">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Klar</a:t>
                      </a:r>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3"/>
                  </a:ext>
                </a:extLst>
              </a:tr>
            </a:tbl>
          </a:graphicData>
        </a:graphic>
      </p:graphicFrame>
      <p:sp>
        <p:nvSpPr>
          <p:cNvPr id="21" name="Ellips 20"/>
          <p:cNvSpPr/>
          <p:nvPr/>
        </p:nvSpPr>
        <p:spPr>
          <a:xfrm>
            <a:off x="8828154" y="3243395"/>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23" name="Ellips 22"/>
          <p:cNvSpPr/>
          <p:nvPr/>
        </p:nvSpPr>
        <p:spPr>
          <a:xfrm>
            <a:off x="8820472" y="1707654"/>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textruta 9"/>
          <p:cNvSpPr txBox="1"/>
          <p:nvPr/>
        </p:nvSpPr>
        <p:spPr>
          <a:xfrm>
            <a:off x="4515545" y="5453235"/>
            <a:ext cx="9846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pic>
        <p:nvPicPr>
          <p:cNvPr id="2" name="Bildobjekt 1"/>
          <p:cNvPicPr>
            <a:picLocks noChangeAspect="1"/>
          </p:cNvPicPr>
          <p:nvPr/>
        </p:nvPicPr>
        <p:blipFill>
          <a:blip r:embed="rId3"/>
          <a:stretch>
            <a:fillRect/>
          </a:stretch>
        </p:blipFill>
        <p:spPr>
          <a:xfrm>
            <a:off x="4879337" y="5457846"/>
            <a:ext cx="981541" cy="280440"/>
          </a:xfrm>
          <a:prstGeom prst="rect">
            <a:avLst/>
          </a:prstGeom>
        </p:spPr>
      </p:pic>
      <p:pic>
        <p:nvPicPr>
          <p:cNvPr id="3" name="Bildobjekt 2"/>
          <p:cNvPicPr>
            <a:picLocks noChangeAspect="1"/>
          </p:cNvPicPr>
          <p:nvPr/>
        </p:nvPicPr>
        <p:blipFill>
          <a:blip r:embed="rId3"/>
          <a:stretch>
            <a:fillRect/>
          </a:stretch>
        </p:blipFill>
        <p:spPr>
          <a:xfrm>
            <a:off x="4067944" y="2431317"/>
            <a:ext cx="981541" cy="280440"/>
          </a:xfrm>
          <a:prstGeom prst="rect">
            <a:avLst/>
          </a:prstGeom>
        </p:spPr>
      </p:pic>
      <p:pic>
        <p:nvPicPr>
          <p:cNvPr id="5" name="Bildobjekt 4"/>
          <p:cNvPicPr>
            <a:picLocks noChangeAspect="1"/>
          </p:cNvPicPr>
          <p:nvPr/>
        </p:nvPicPr>
        <p:blipFill>
          <a:blip r:embed="rId4"/>
          <a:stretch>
            <a:fillRect/>
          </a:stretch>
        </p:blipFill>
        <p:spPr>
          <a:xfrm>
            <a:off x="8827033" y="4284764"/>
            <a:ext cx="292633" cy="286537"/>
          </a:xfrm>
          <a:prstGeom prst="rect">
            <a:avLst/>
          </a:prstGeom>
        </p:spPr>
      </p:pic>
      <p:sp>
        <p:nvSpPr>
          <p:cNvPr id="20" name="textruta 19"/>
          <p:cNvSpPr txBox="1"/>
          <p:nvPr/>
        </p:nvSpPr>
        <p:spPr>
          <a:xfrm>
            <a:off x="2678928" y="5926651"/>
            <a:ext cx="9846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26" name="Ellips 25"/>
          <p:cNvSpPr/>
          <p:nvPr/>
        </p:nvSpPr>
        <p:spPr>
          <a:xfrm>
            <a:off x="8820472" y="715294"/>
            <a:ext cx="287440" cy="25396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28" name="Ellips 27"/>
          <p:cNvSpPr/>
          <p:nvPr/>
        </p:nvSpPr>
        <p:spPr>
          <a:xfrm>
            <a:off x="8842503" y="4731990"/>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25" name="Ellips 24"/>
          <p:cNvSpPr/>
          <p:nvPr/>
        </p:nvSpPr>
        <p:spPr>
          <a:xfrm>
            <a:off x="8923037" y="1414659"/>
            <a:ext cx="239003" cy="25842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C00000"/>
              </a:solidFill>
              <a:effectLst/>
              <a:uLnTx/>
              <a:uFillTx/>
              <a:latin typeface="Arial"/>
              <a:ea typeface="+mn-ea"/>
              <a:cs typeface="+mn-cs"/>
            </a:endParaRPr>
          </a:p>
        </p:txBody>
      </p:sp>
      <p:pic>
        <p:nvPicPr>
          <p:cNvPr id="29" name="Bildobjekt 28"/>
          <p:cNvPicPr>
            <a:picLocks noChangeAspect="1"/>
          </p:cNvPicPr>
          <p:nvPr/>
        </p:nvPicPr>
        <p:blipFill>
          <a:blip r:embed="rId4"/>
          <a:stretch>
            <a:fillRect/>
          </a:stretch>
        </p:blipFill>
        <p:spPr>
          <a:xfrm>
            <a:off x="8827033" y="3759302"/>
            <a:ext cx="292633" cy="286537"/>
          </a:xfrm>
          <a:prstGeom prst="rect">
            <a:avLst/>
          </a:prstGeom>
        </p:spPr>
      </p:pic>
    </p:spTree>
    <p:extLst>
      <p:ext uri="{BB962C8B-B14F-4D97-AF65-F5344CB8AC3E}">
        <p14:creationId xmlns:p14="http://schemas.microsoft.com/office/powerpoint/2010/main" val="2617325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nvPr>
        </p:nvGraphicFramePr>
        <p:xfrm>
          <a:off x="0" y="51470"/>
          <a:ext cx="9144000" cy="8755707"/>
        </p:xfrm>
        <a:graphic>
          <a:graphicData uri="http://schemas.openxmlformats.org/drawingml/2006/table">
            <a:tbl>
              <a:tblPr firstRow="1" bandRow="1"/>
              <a:tblGrid>
                <a:gridCol w="2339752">
                  <a:extLst>
                    <a:ext uri="{9D8B030D-6E8A-4147-A177-3AD203B41FA5}">
                      <a16:colId xmlns:a16="http://schemas.microsoft.com/office/drawing/2014/main" val="20000"/>
                    </a:ext>
                  </a:extLst>
                </a:gridCol>
                <a:gridCol w="5443984">
                  <a:extLst>
                    <a:ext uri="{9D8B030D-6E8A-4147-A177-3AD203B41FA5}">
                      <a16:colId xmlns:a16="http://schemas.microsoft.com/office/drawing/2014/main" val="20001"/>
                    </a:ext>
                  </a:extLst>
                </a:gridCol>
                <a:gridCol w="1360264">
                  <a:extLst>
                    <a:ext uri="{9D8B030D-6E8A-4147-A177-3AD203B41FA5}">
                      <a16:colId xmlns:a16="http://schemas.microsoft.com/office/drawing/2014/main" val="20002"/>
                    </a:ext>
                  </a:extLst>
                </a:gridCol>
              </a:tblGrid>
              <a:tr h="41362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Förbättringsområde/patientlöfte</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Aktiviteter</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Status</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extLst>
                  <a:ext uri="{0D108BD9-81ED-4DB2-BD59-A6C34878D82A}">
                    <a16:rowId xmlns:a16="http://schemas.microsoft.com/office/drawing/2014/main" val="10000"/>
                  </a:ext>
                </a:extLst>
              </a:tr>
              <a:tr h="288032">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r>
                        <a:rPr lang="sv-SE" sz="1400" b="1" dirty="0" smtClean="0">
                          <a:latin typeface="+mj-lt"/>
                        </a:rPr>
                        <a:t>Nationell nivå</a:t>
                      </a:r>
                      <a:endParaRPr lang="sv-SE" sz="14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360040">
                <a:tc>
                  <a:txBody>
                    <a:bodyPr/>
                    <a:lstStyle/>
                    <a:p>
                      <a:r>
                        <a:rPr lang="sv-SE" sz="1200" b="1" dirty="0" smtClean="0">
                          <a:latin typeface="+mj-lt"/>
                        </a:rPr>
                        <a:t>Svårläkta</a:t>
                      </a:r>
                      <a:r>
                        <a:rPr lang="sv-SE" sz="1200" b="1" baseline="0" dirty="0" smtClean="0">
                          <a:latin typeface="+mj-lt"/>
                        </a:rPr>
                        <a:t> sår, framförallt bensår</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baseline="0" dirty="0" smtClean="0">
                          <a:latin typeface="+mj-lt"/>
                        </a:rPr>
                        <a:t>Jämlik vård för patientgruppen genom att delta i arbetet med utformning av nationella riktlinjer enligt RiksSårs strukturerade och kunskapsbaserade omhändertagande</a:t>
                      </a:r>
                    </a:p>
                    <a:p>
                      <a:r>
                        <a:rPr lang="sv-SE" sz="1200" baseline="0" dirty="0" smtClean="0">
                          <a:latin typeface="+mj-lt"/>
                        </a:rPr>
                        <a:t>Minskning av inadekvat antibiotikabehandling</a:t>
                      </a:r>
                    </a:p>
                    <a:p>
                      <a:r>
                        <a:rPr lang="sv-SE" sz="1200" baseline="0" dirty="0" smtClean="0">
                          <a:latin typeface="+mj-lt"/>
                        </a:rPr>
                        <a:t>Personcentrerad och sammanhållet vårdförlopp införs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smtClean="0">
                        <a:latin typeface="+mj-lt"/>
                      </a:endParaRPr>
                    </a:p>
                    <a:p>
                      <a:endParaRPr lang="sv-SE" sz="1000" dirty="0" smtClean="0">
                        <a:latin typeface="+mj-lt"/>
                      </a:endParaRPr>
                    </a:p>
                    <a:p>
                      <a:endParaRPr lang="sv-SE" sz="1000" dirty="0" smtClean="0">
                        <a:latin typeface="+mj-lt"/>
                      </a:endParaRPr>
                    </a:p>
                    <a:p>
                      <a:endParaRPr lang="sv-SE" sz="1000" dirty="0">
                        <a:latin typeface="+mj-lt"/>
                      </a:endParaRPr>
                    </a:p>
                    <a:p>
                      <a:endParaRPr lang="sv-SE" sz="1000" dirty="0" smtClean="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724008">
                <a:tc>
                  <a:txBody>
                    <a:bodyPr/>
                    <a:lstStyle/>
                    <a:p>
                      <a:r>
                        <a:rPr lang="sv-SE" sz="1200" b="1" dirty="0" smtClean="0">
                          <a:latin typeface="+mj-lt"/>
                        </a:rPr>
                        <a:t>NKK</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baseline="0" dirty="0" smtClean="0">
                          <a:latin typeface="+mj-lt"/>
                        </a:rPr>
                        <a:t>Nationellt kliniskt kunskapsstöd. Ett sammanhållet system för kunskapsbaserad vård med kliniskt stöd till primärvården vid patientkontakt </a:t>
                      </a:r>
                    </a:p>
                    <a:p>
                      <a:r>
                        <a:rPr lang="sv-SE" sz="1200" baseline="0" dirty="0" smtClean="0">
                          <a:latin typeface="+mj-lt"/>
                        </a:rPr>
                        <a:t>Ansvariga Region Stockholm, representant från SÖSR till NAG-NKK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477112">
                <a:tc>
                  <a:txBody>
                    <a:bodyPr/>
                    <a:lstStyle/>
                    <a:p>
                      <a:r>
                        <a:rPr lang="sv-SE" sz="1200" b="1" dirty="0" smtClean="0">
                          <a:latin typeface="+mj-lt"/>
                        </a:rPr>
                        <a:t>NHV</a:t>
                      </a:r>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200" kern="1200" baseline="0" dirty="0" smtClean="0">
                          <a:solidFill>
                            <a:schemeClr val="tx1"/>
                          </a:solidFill>
                          <a:latin typeface="Arial" panose="020B0604020202020204" pitchFamily="34" charset="0"/>
                          <a:ea typeface="+mn-ea"/>
                          <a:cs typeface="Arial" panose="020B0604020202020204" pitchFamily="34" charset="0"/>
                        </a:rPr>
                        <a:t>Nationell Högspecialiserad Vård (ersätter Rikssjukvård) Allvarliga Hudsjukdomar som kräver multidisciplinärt omhändertagande och  slutenvårdsplatser. Sakkunniggruppens arbete klart, nu hos SoS, men 2022 möjlighet för ansökan</a:t>
                      </a:r>
                      <a:r>
                        <a:rPr lang="sv-SE" sz="1200" dirty="0" smtClean="0">
                          <a:latin typeface="+mj-lt"/>
                        </a:rPr>
                        <a:t/>
                      </a:r>
                      <a:br>
                        <a:rPr lang="sv-SE" sz="1200" dirty="0" smtClean="0">
                          <a:latin typeface="+mj-lt"/>
                        </a:rPr>
                      </a:br>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endParaRPr lang="sv-SE" sz="1200" baseline="0" dirty="0" smtClean="0">
                        <a:latin typeface="+mj-lt"/>
                      </a:endParaRPr>
                    </a:p>
                    <a:p>
                      <a:r>
                        <a:rPr lang="sv-SE" sz="1200" dirty="0" smtClean="0">
                          <a:latin typeface="+mj-lt"/>
                        </a:rPr>
                        <a:t/>
                      </a:r>
                      <a:br>
                        <a:rPr lang="sv-SE" sz="1200" dirty="0" smtClean="0">
                          <a:latin typeface="+mj-lt"/>
                        </a:rPr>
                      </a:br>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baseline="0" dirty="0" smtClean="0">
                        <a:latin typeface="+mj-lt"/>
                      </a:endParaRPr>
                    </a:p>
                    <a:p>
                      <a:endParaRPr lang="sv-SE" sz="1000" baseline="0" dirty="0" smtClean="0">
                        <a:solidFill>
                          <a:srgbClr val="FF0000"/>
                        </a:solidFill>
                        <a:latin typeface="+mj-lt"/>
                      </a:endParaRPr>
                    </a:p>
                    <a:p>
                      <a:endParaRPr lang="sv-SE" sz="1000" baseline="0" dirty="0" smtClean="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2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6"/>
                  </a:ext>
                </a:extLst>
              </a:tr>
              <a:tr h="298319">
                <a:tc>
                  <a:txBody>
                    <a:bodyPr/>
                    <a:lstStyle/>
                    <a:p>
                      <a:endParaRPr lang="sv-SE" sz="1200" b="1" dirty="0" smtClean="0">
                        <a:latin typeface="+mj-lt"/>
                      </a:endParaRPr>
                    </a:p>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2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7"/>
                  </a:ext>
                </a:extLst>
              </a:tr>
              <a:tr h="298319">
                <a:tc>
                  <a:txBody>
                    <a:bodyPr/>
                    <a:lstStyle/>
                    <a:p>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298319">
                <a:tc>
                  <a:txBody>
                    <a:bodyPr/>
                    <a:lstStyle/>
                    <a:p>
                      <a:endParaRPr lang="sv-SE" sz="12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smtClean="0">
                        <a:latin typeface="+mj-lt"/>
                      </a:endParaRPr>
                    </a:p>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0"/>
                  </a:ext>
                </a:extLst>
              </a:tr>
              <a:tr h="298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b="1" dirty="0" smtClean="0">
                        <a:latin typeface="+mj-lt"/>
                      </a:endParaRPr>
                    </a:p>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dirty="0" smtClean="0">
                        <a:latin typeface="+mj-lt"/>
                      </a:endParaRPr>
                    </a:p>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1"/>
                  </a:ext>
                </a:extLst>
              </a:tr>
              <a:tr h="298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b="1" dirty="0" smtClean="0">
                        <a:latin typeface="+mj-lt"/>
                      </a:endParaRPr>
                    </a:p>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smtClean="0">
                        <a:latin typeface="+mj-lt"/>
                      </a:endParaRPr>
                    </a:p>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2"/>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3"/>
                  </a:ext>
                </a:extLst>
              </a:tr>
            </a:tbl>
          </a:graphicData>
        </a:graphic>
      </p:graphicFrame>
      <p:sp>
        <p:nvSpPr>
          <p:cNvPr id="23" name="Ellips 22"/>
          <p:cNvSpPr/>
          <p:nvPr/>
        </p:nvSpPr>
        <p:spPr>
          <a:xfrm>
            <a:off x="8675439" y="2026988"/>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textruta 14"/>
          <p:cNvSpPr txBox="1"/>
          <p:nvPr/>
        </p:nvSpPr>
        <p:spPr>
          <a:xfrm>
            <a:off x="2987824" y="5621491"/>
            <a:ext cx="64807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12" name="textruta 11"/>
          <p:cNvSpPr txBox="1"/>
          <p:nvPr/>
        </p:nvSpPr>
        <p:spPr>
          <a:xfrm>
            <a:off x="2120446" y="4587974"/>
            <a:ext cx="9846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pic>
        <p:nvPicPr>
          <p:cNvPr id="2" name="Bildobjekt 1"/>
          <p:cNvPicPr>
            <a:picLocks noChangeAspect="1"/>
          </p:cNvPicPr>
          <p:nvPr/>
        </p:nvPicPr>
        <p:blipFill>
          <a:blip r:embed="rId3"/>
          <a:stretch>
            <a:fillRect/>
          </a:stretch>
        </p:blipFill>
        <p:spPr>
          <a:xfrm>
            <a:off x="4078181" y="2434578"/>
            <a:ext cx="987638" cy="274344"/>
          </a:xfrm>
          <a:prstGeom prst="rect">
            <a:avLst/>
          </a:prstGeom>
        </p:spPr>
      </p:pic>
      <p:sp>
        <p:nvSpPr>
          <p:cNvPr id="16" name="Ellips 15"/>
          <p:cNvSpPr/>
          <p:nvPr/>
        </p:nvSpPr>
        <p:spPr>
          <a:xfrm>
            <a:off x="8676456" y="1995686"/>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20" name="Ellips 19"/>
          <p:cNvSpPr/>
          <p:nvPr/>
        </p:nvSpPr>
        <p:spPr>
          <a:xfrm>
            <a:off x="8663456" y="895213"/>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24" name="Ellips 23"/>
          <p:cNvSpPr/>
          <p:nvPr/>
        </p:nvSpPr>
        <p:spPr>
          <a:xfrm>
            <a:off x="8676455" y="2571750"/>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165411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9144000" cy="44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7" name="Rubrik 6"/>
          <p:cNvSpPr>
            <a:spLocks noGrp="1"/>
          </p:cNvSpPr>
          <p:nvPr>
            <p:ph type="ctrTitle"/>
          </p:nvPr>
        </p:nvSpPr>
        <p:spPr/>
        <p:txBody>
          <a:bodyPr>
            <a:noAutofit/>
          </a:bodyPr>
          <a:lstStyle/>
          <a:p>
            <a:pPr lvl="0" algn="l"/>
            <a:r>
              <a:rPr lang="sv-SE" sz="3600" dirty="0" smtClean="0">
                <a:solidFill>
                  <a:schemeClr val="bg1"/>
                </a:solidFill>
              </a:rPr>
              <a:t>RPO KIRURGI och PLASTIKKIRURGI</a:t>
            </a:r>
            <a:r>
              <a:rPr lang="sv-SE" sz="2400" dirty="0">
                <a:solidFill>
                  <a:schemeClr val="bg1"/>
                </a:solidFill>
              </a:rPr>
              <a:t/>
            </a:r>
            <a:br>
              <a:rPr lang="sv-SE" sz="2400" dirty="0">
                <a:solidFill>
                  <a:schemeClr val="bg1"/>
                </a:solidFill>
              </a:rPr>
            </a:br>
            <a:r>
              <a:rPr lang="sv-SE" sz="2400" dirty="0" smtClean="0">
                <a:solidFill>
                  <a:schemeClr val="bg1"/>
                </a:solidFill>
              </a:rPr>
              <a:t>Översikt handlingsplan/årsrapport</a:t>
            </a:r>
            <a:endParaRPr lang="sv-SE" sz="2400" dirty="0">
              <a:solidFill>
                <a:schemeClr val="bg1"/>
              </a:solidFill>
            </a:endParaRPr>
          </a:p>
        </p:txBody>
      </p:sp>
    </p:spTree>
    <p:extLst>
      <p:ext uri="{BB962C8B-B14F-4D97-AF65-F5344CB8AC3E}">
        <p14:creationId xmlns:p14="http://schemas.microsoft.com/office/powerpoint/2010/main" val="2323174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01520" y="716798"/>
            <a:ext cx="3669263" cy="3416320"/>
          </a:xfrm>
          <a:prstGeom prst="rect">
            <a:avLst/>
          </a:prstGeom>
        </p:spPr>
        <p:txBody>
          <a:bodyPr wrap="square">
            <a:spAutoFit/>
          </a:bodyPr>
          <a:lstStyle/>
          <a:p>
            <a:r>
              <a:rPr lang="sv-SE" sz="1350" b="1" dirty="0"/>
              <a:t>Samverkansnämnden, SVN</a:t>
            </a:r>
          </a:p>
          <a:p>
            <a:r>
              <a:rPr lang="sv-SE" sz="1350" dirty="0"/>
              <a:t>Samverkansnämnden är sjukvårdsregionens </a:t>
            </a:r>
            <a:r>
              <a:rPr lang="sv-SE" sz="1350" dirty="0">
                <a:solidFill>
                  <a:srgbClr val="FF0000"/>
                </a:solidFill>
              </a:rPr>
              <a:t>politiska organ</a:t>
            </a:r>
            <a:r>
              <a:rPr lang="sv-SE" sz="1350" dirty="0"/>
              <a:t>. Nämnden består av tre </a:t>
            </a:r>
            <a:r>
              <a:rPr lang="sv-SE" sz="1350" dirty="0" err="1"/>
              <a:t>företroendevalda</a:t>
            </a:r>
            <a:r>
              <a:rPr lang="sv-SE" sz="1350" dirty="0"/>
              <a:t> och tre ersättare från vardera region. Ansvaret för ordförandeskap och sekreterare roterar mellan regionerna i tvåårsperioder.</a:t>
            </a:r>
          </a:p>
          <a:p>
            <a:r>
              <a:rPr lang="sv-SE" sz="1350" i="1" dirty="0"/>
              <a:t>Uppdrag</a:t>
            </a:r>
          </a:p>
          <a:p>
            <a:r>
              <a:rPr lang="sv-SE" sz="1350" dirty="0"/>
              <a:t>Samverkansnämnden beslutar om:</a:t>
            </a:r>
          </a:p>
          <a:p>
            <a:pPr marL="214313" indent="-214313">
              <a:buFont typeface="Arial" panose="020B0604020202020204" pitchFamily="34" charset="0"/>
              <a:buChar char="•"/>
            </a:pPr>
            <a:r>
              <a:rPr lang="sv-SE" sz="1350" dirty="0"/>
              <a:t>vilken sjukvård som ska vara </a:t>
            </a:r>
            <a:r>
              <a:rPr lang="sv-SE" sz="1350" dirty="0">
                <a:solidFill>
                  <a:srgbClr val="FF0000"/>
                </a:solidFill>
              </a:rPr>
              <a:t>regiongemensam</a:t>
            </a:r>
            <a:r>
              <a:rPr lang="sv-SE" sz="1350" dirty="0"/>
              <a:t> och till vilken enhet den ska samordnas</a:t>
            </a:r>
          </a:p>
          <a:p>
            <a:pPr marL="214313" indent="-214313">
              <a:buFont typeface="Arial" panose="020B0604020202020204" pitchFamily="34" charset="0"/>
              <a:buChar char="•"/>
            </a:pPr>
            <a:r>
              <a:rPr lang="sv-SE" sz="1350" dirty="0"/>
              <a:t>vilken vård som </a:t>
            </a:r>
            <a:r>
              <a:rPr lang="sv-SE" sz="1350" dirty="0">
                <a:solidFill>
                  <a:srgbClr val="FF0000"/>
                </a:solidFill>
              </a:rPr>
              <a:t>inte</a:t>
            </a:r>
            <a:r>
              <a:rPr lang="sv-SE" sz="1350" dirty="0"/>
              <a:t> ska bedrivas i sjukvårdsregionen</a:t>
            </a:r>
          </a:p>
          <a:p>
            <a:pPr marL="214313" indent="-214313">
              <a:buFont typeface="Arial" panose="020B0604020202020204" pitchFamily="34" charset="0"/>
              <a:buChar char="•"/>
            </a:pPr>
            <a:r>
              <a:rPr lang="sv-SE" sz="1350" dirty="0"/>
              <a:t>fördelning av tilldelad </a:t>
            </a:r>
            <a:r>
              <a:rPr lang="sv-SE" sz="1350" dirty="0">
                <a:solidFill>
                  <a:srgbClr val="FF0000"/>
                </a:solidFill>
              </a:rPr>
              <a:t>budget</a:t>
            </a:r>
            <a:r>
              <a:rPr lang="sv-SE" sz="1350" dirty="0"/>
              <a:t> från respektive region</a:t>
            </a:r>
          </a:p>
          <a:p>
            <a:pPr marL="214313" indent="-214313">
              <a:buFont typeface="Arial" panose="020B0604020202020204" pitchFamily="34" charset="0"/>
              <a:buChar char="•"/>
            </a:pPr>
            <a:r>
              <a:rPr lang="sv-SE" sz="1350" dirty="0">
                <a:solidFill>
                  <a:srgbClr val="FF0000"/>
                </a:solidFill>
              </a:rPr>
              <a:t>priser</a:t>
            </a:r>
            <a:r>
              <a:rPr lang="sv-SE" sz="1350" dirty="0"/>
              <a:t> för såld vård</a:t>
            </a:r>
          </a:p>
        </p:txBody>
      </p:sp>
      <p:sp>
        <p:nvSpPr>
          <p:cNvPr id="5" name="Rektangel 4"/>
          <p:cNvSpPr/>
          <p:nvPr/>
        </p:nvSpPr>
        <p:spPr>
          <a:xfrm>
            <a:off x="4170783" y="303918"/>
            <a:ext cx="4135794" cy="2377574"/>
          </a:xfrm>
          <a:prstGeom prst="rect">
            <a:avLst/>
          </a:prstGeom>
        </p:spPr>
        <p:txBody>
          <a:bodyPr wrap="square">
            <a:spAutoFit/>
          </a:bodyPr>
          <a:lstStyle/>
          <a:p>
            <a:r>
              <a:rPr lang="sv-SE" sz="1350" b="1" dirty="0"/>
              <a:t>Regionsjukvårdsledningen, RSL</a:t>
            </a:r>
          </a:p>
          <a:p>
            <a:pPr marL="214313" indent="-214313">
              <a:buFont typeface="Arial" panose="020B0604020202020204" pitchFamily="34" charset="0"/>
              <a:buChar char="•"/>
            </a:pPr>
            <a:r>
              <a:rPr lang="sv-SE" sz="1350" dirty="0"/>
              <a:t>Regionsjukvårdsledningen tar fram </a:t>
            </a:r>
            <a:r>
              <a:rPr lang="sv-SE" sz="1350" u="sng" dirty="0">
                <a:solidFill>
                  <a:srgbClr val="FF0000"/>
                </a:solidFill>
              </a:rPr>
              <a:t>underlag</a:t>
            </a:r>
            <a:r>
              <a:rPr lang="sv-SE" sz="1350" dirty="0"/>
              <a:t> till samverkansnämnden och </a:t>
            </a:r>
            <a:r>
              <a:rPr lang="sv-SE" sz="1350" u="sng" dirty="0">
                <a:solidFill>
                  <a:srgbClr val="FF0000"/>
                </a:solidFill>
              </a:rPr>
              <a:t>verkställer</a:t>
            </a:r>
            <a:r>
              <a:rPr lang="sv-SE" sz="1350" dirty="0"/>
              <a:t> nämndens beslut om gemensam verksamhet och samverkan. Regionsjukvårdsledningen ansvarar för </a:t>
            </a:r>
            <a:r>
              <a:rPr lang="sv-SE" sz="1350" dirty="0">
                <a:solidFill>
                  <a:srgbClr val="FF0000"/>
                </a:solidFill>
              </a:rPr>
              <a:t>styrning, samordning och uppföljning av patientlöften, kvalitet, produktion, utveckling och ekonomi.</a:t>
            </a:r>
          </a:p>
          <a:p>
            <a:pPr marL="214313" indent="-214313">
              <a:buFont typeface="Arial" panose="020B0604020202020204" pitchFamily="34" charset="0"/>
              <a:buChar char="•"/>
            </a:pPr>
            <a:r>
              <a:rPr lang="sv-SE" sz="1350" dirty="0"/>
              <a:t>Regionsjukvårdsledningen och dess stab bemannas med verksamhetsföreträdare för de tre regionerna. Ansvaret för ordförandeskap och sekreterare roterar mellan regionerna i tvåårsperioder.</a:t>
            </a:r>
          </a:p>
        </p:txBody>
      </p:sp>
      <p:sp>
        <p:nvSpPr>
          <p:cNvPr id="6" name="Rektangel 5"/>
          <p:cNvSpPr/>
          <p:nvPr/>
        </p:nvSpPr>
        <p:spPr>
          <a:xfrm>
            <a:off x="4314241" y="2760029"/>
            <a:ext cx="4572000" cy="1754326"/>
          </a:xfrm>
          <a:prstGeom prst="rect">
            <a:avLst/>
          </a:prstGeom>
        </p:spPr>
        <p:txBody>
          <a:bodyPr>
            <a:spAutoFit/>
          </a:bodyPr>
          <a:lstStyle/>
          <a:p>
            <a:r>
              <a:rPr lang="sv-SE" sz="1350" b="1" dirty="0"/>
              <a:t>Handlingsplaner och årsrapporter</a:t>
            </a:r>
          </a:p>
          <a:p>
            <a:r>
              <a:rPr lang="sv-SE" sz="1350" dirty="0"/>
              <a:t>Sjukvårdsregionens </a:t>
            </a:r>
            <a:r>
              <a:rPr lang="sv-SE" sz="1350" b="1" dirty="0"/>
              <a:t>programområden</a:t>
            </a:r>
            <a:r>
              <a:rPr lang="sv-SE" sz="1350" dirty="0"/>
              <a:t> gör årliga </a:t>
            </a:r>
            <a:r>
              <a:rPr lang="sv-SE" sz="1350" dirty="0">
                <a:solidFill>
                  <a:srgbClr val="FF0000"/>
                </a:solidFill>
              </a:rPr>
              <a:t>handlingsplaner</a:t>
            </a:r>
            <a:r>
              <a:rPr lang="sv-SE" sz="1350" dirty="0"/>
              <a:t> utifrån de nationella programområdenas verksamhetsplaner, sjukvårdsregionens patientlöften och identifierade utvecklingsbehov. Programområdena </a:t>
            </a:r>
            <a:r>
              <a:rPr lang="sv-SE" sz="1350" dirty="0">
                <a:solidFill>
                  <a:srgbClr val="FF0000"/>
                </a:solidFill>
              </a:rPr>
              <a:t>rapporterar</a:t>
            </a:r>
            <a:r>
              <a:rPr lang="sv-SE" sz="1350" dirty="0"/>
              <a:t> kontinuerligt sitt arbete i de fyra kunskapsråden och gör en </a:t>
            </a:r>
            <a:r>
              <a:rPr lang="sv-SE" sz="1350" dirty="0">
                <a:solidFill>
                  <a:srgbClr val="FF0000"/>
                </a:solidFill>
              </a:rPr>
              <a:t>årlig sammanställning </a:t>
            </a:r>
            <a:r>
              <a:rPr lang="sv-SE" sz="1350" dirty="0"/>
              <a:t>till Regionsjukvårdsledningen och Samverkansnämnden.</a:t>
            </a:r>
          </a:p>
        </p:txBody>
      </p:sp>
    </p:spTree>
    <p:extLst>
      <p:ext uri="{BB962C8B-B14F-4D97-AF65-F5344CB8AC3E}">
        <p14:creationId xmlns:p14="http://schemas.microsoft.com/office/powerpoint/2010/main" val="379590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normAutofit fontScale="90000"/>
          </a:bodyPr>
          <a:lstStyle/>
          <a:p>
            <a:r>
              <a:rPr lang="sv-SE" dirty="0" smtClean="0"/>
              <a:t>VI har fortfarande inte fått uppdrag från NPO</a:t>
            </a:r>
            <a:endParaRPr lang="sv-SE" dirty="0"/>
          </a:p>
        </p:txBody>
      </p:sp>
    </p:spTree>
    <p:extLst>
      <p:ext uri="{BB962C8B-B14F-4D97-AF65-F5344CB8AC3E}">
        <p14:creationId xmlns:p14="http://schemas.microsoft.com/office/powerpoint/2010/main" val="318766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nvPr>
        </p:nvGraphicFramePr>
        <p:xfrm>
          <a:off x="0" y="51470"/>
          <a:ext cx="9144001" cy="4168524"/>
        </p:xfrm>
        <a:graphic>
          <a:graphicData uri="http://schemas.openxmlformats.org/drawingml/2006/table">
            <a:tbl>
              <a:tblPr firstRow="1" bandRow="1"/>
              <a:tblGrid>
                <a:gridCol w="1475656">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gridCol w="720080">
                  <a:extLst>
                    <a:ext uri="{9D8B030D-6E8A-4147-A177-3AD203B41FA5}">
                      <a16:colId xmlns:a16="http://schemas.microsoft.com/office/drawing/2014/main" val="3729072686"/>
                    </a:ext>
                  </a:extLst>
                </a:gridCol>
                <a:gridCol w="576064">
                  <a:extLst>
                    <a:ext uri="{9D8B030D-6E8A-4147-A177-3AD203B41FA5}">
                      <a16:colId xmlns:a16="http://schemas.microsoft.com/office/drawing/2014/main" val="20002"/>
                    </a:ext>
                  </a:extLst>
                </a:gridCol>
                <a:gridCol w="1979713">
                  <a:extLst>
                    <a:ext uri="{9D8B030D-6E8A-4147-A177-3AD203B41FA5}">
                      <a16:colId xmlns:a16="http://schemas.microsoft.com/office/drawing/2014/main" val="1669006104"/>
                    </a:ext>
                  </a:extLst>
                </a:gridCol>
              </a:tblGrid>
              <a:tr h="41362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Prioriterade förbättringsområden</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Aktiviteter</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p>
                      <a:r>
                        <a:rPr lang="sv-SE" sz="1000" b="1" kern="1200" dirty="0" smtClean="0">
                          <a:solidFill>
                            <a:schemeClr val="lt1"/>
                          </a:solidFill>
                          <a:latin typeface="+mj-lt"/>
                          <a:ea typeface="Bryant Regular"/>
                          <a:cs typeface="Bryant Regular"/>
                        </a:rPr>
                        <a:t>Tidplan</a:t>
                      </a:r>
                      <a:endParaRPr lang="sv-SE" sz="1000" b="1" kern="1200" dirty="0">
                        <a:solidFill>
                          <a:schemeClr val="lt1"/>
                        </a:solidFill>
                        <a:latin typeface="+mj-lt"/>
                        <a:ea typeface="Bryant Regular"/>
                        <a:cs typeface="Bryant Regular"/>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Status</a:t>
                      </a:r>
                      <a:endParaRPr lang="sv-SE" sz="1000"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p>
                      <a:r>
                        <a:rPr lang="sv-SE" sz="1000" b="1" kern="1200" dirty="0" smtClean="0">
                          <a:solidFill>
                            <a:schemeClr val="lt1"/>
                          </a:solidFill>
                          <a:latin typeface="+mj-lt"/>
                          <a:ea typeface="Bryant Regular"/>
                          <a:cs typeface="Bryant Regular"/>
                        </a:rPr>
                        <a:t>Kommentar</a:t>
                      </a:r>
                      <a:endParaRPr lang="sv-SE" sz="1000" b="1" kern="1200" dirty="0">
                        <a:solidFill>
                          <a:schemeClr val="lt1"/>
                        </a:solidFill>
                        <a:latin typeface="+mj-lt"/>
                        <a:ea typeface="Bryant Regular"/>
                        <a:cs typeface="Bryant Regular"/>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001E"/>
                    </a:solidFill>
                  </a:tcPr>
                </a:tc>
                <a:extLst>
                  <a:ext uri="{0D108BD9-81ED-4DB2-BD59-A6C34878D82A}">
                    <a16:rowId xmlns:a16="http://schemas.microsoft.com/office/drawing/2014/main" val="10000"/>
                  </a:ext>
                </a:extLst>
              </a:tr>
              <a:tr h="288032">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r>
                        <a:rPr lang="sv-SE" sz="1000" b="1" dirty="0" smtClean="0">
                          <a:latin typeface="+mj-lt"/>
                        </a:rPr>
                        <a:t>Jämlik</a:t>
                      </a:r>
                      <a:r>
                        <a:rPr lang="sv-SE" sz="1000" b="1" baseline="0" dirty="0" smtClean="0">
                          <a:latin typeface="+mj-lt"/>
                        </a:rPr>
                        <a:t> vård benign allmänkirurgi</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00" dirty="0" smtClean="0">
                          <a:latin typeface="+mj-lt"/>
                        </a:rPr>
                        <a:t>Inventering av bråck,</a:t>
                      </a:r>
                      <a:r>
                        <a:rPr lang="sv-SE" sz="1000" baseline="0" dirty="0" smtClean="0">
                          <a:latin typeface="+mj-lt"/>
                        </a:rPr>
                        <a:t> </a:t>
                      </a:r>
                      <a:r>
                        <a:rPr lang="sv-SE" sz="1000" baseline="0" dirty="0" err="1" smtClean="0">
                          <a:latin typeface="+mj-lt"/>
                        </a:rPr>
                        <a:t>elektiv</a:t>
                      </a:r>
                      <a:r>
                        <a:rPr lang="sv-SE" sz="1000" baseline="0" dirty="0" smtClean="0">
                          <a:latin typeface="+mj-lt"/>
                        </a:rPr>
                        <a:t> gallkirurgi, </a:t>
                      </a:r>
                      <a:r>
                        <a:rPr lang="sv-SE" sz="1000" baseline="0" dirty="0" err="1" smtClean="0">
                          <a:latin typeface="+mj-lt"/>
                        </a:rPr>
                        <a:t>kolecystit</a:t>
                      </a:r>
                      <a:r>
                        <a:rPr lang="sv-SE" sz="1000" baseline="0" dirty="0" smtClean="0">
                          <a:latin typeface="+mj-lt"/>
                        </a:rPr>
                        <a:t>, </a:t>
                      </a:r>
                      <a:r>
                        <a:rPr lang="sv-SE" sz="1000" baseline="0" dirty="0" err="1" smtClean="0">
                          <a:latin typeface="+mj-lt"/>
                        </a:rPr>
                        <a:t>pancreatit</a:t>
                      </a:r>
                      <a:r>
                        <a:rPr lang="sv-SE" sz="1000" baseline="0" dirty="0" smtClean="0">
                          <a:latin typeface="+mj-lt"/>
                        </a:rPr>
                        <a:t>, </a:t>
                      </a:r>
                      <a:r>
                        <a:rPr lang="sv-SE" sz="1000" baseline="0" dirty="0" err="1" smtClean="0">
                          <a:latin typeface="+mj-lt"/>
                        </a:rPr>
                        <a:t>divertikulit</a:t>
                      </a:r>
                      <a:endParaRPr lang="sv-SE" sz="10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360040">
                <a:tc>
                  <a:txBody>
                    <a:bodyPr/>
                    <a:lstStyle/>
                    <a:p>
                      <a:r>
                        <a:rPr lang="sv-SE" sz="1000" b="1" dirty="0" smtClean="0">
                          <a:latin typeface="+mj-lt"/>
                        </a:rPr>
                        <a:t>Plastikkirurgi</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Inväntar uppdrag</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31374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6"/>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7"/>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0"/>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1"/>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2"/>
                  </a:ext>
                </a:extLst>
              </a:tr>
            </a:tbl>
          </a:graphicData>
        </a:graphic>
      </p:graphicFrame>
      <p:sp>
        <p:nvSpPr>
          <p:cNvPr id="19" name="Ellips 18"/>
          <p:cNvSpPr/>
          <p:nvPr/>
        </p:nvSpPr>
        <p:spPr>
          <a:xfrm>
            <a:off x="2267744" y="4329473"/>
            <a:ext cx="294593"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1" name="Ellips 20"/>
          <p:cNvSpPr/>
          <p:nvPr/>
        </p:nvSpPr>
        <p:spPr>
          <a:xfrm>
            <a:off x="6717450" y="555526"/>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3" name="Ellips 22"/>
          <p:cNvSpPr/>
          <p:nvPr/>
        </p:nvSpPr>
        <p:spPr>
          <a:xfrm>
            <a:off x="179512" y="4322812"/>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4" name="textruta 3"/>
          <p:cNvSpPr txBox="1"/>
          <p:nvPr/>
        </p:nvSpPr>
        <p:spPr>
          <a:xfrm>
            <a:off x="1626234" y="4329473"/>
            <a:ext cx="136815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rgbClr val="363636"/>
                </a:solidFill>
                <a:effectLst/>
                <a:uLnTx/>
                <a:uFillTx/>
                <a:latin typeface="Arial"/>
                <a:ea typeface="+mn-ea"/>
                <a:cs typeface="+mn-cs"/>
              </a:rPr>
              <a:t>Pågår</a:t>
            </a: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14" name="textruta 13"/>
          <p:cNvSpPr txBox="1"/>
          <p:nvPr/>
        </p:nvSpPr>
        <p:spPr>
          <a:xfrm>
            <a:off x="470196" y="4322812"/>
            <a:ext cx="79220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rgbClr val="363636"/>
                </a:solidFill>
                <a:effectLst/>
                <a:uLnTx/>
                <a:uFillTx/>
                <a:latin typeface="Arial"/>
                <a:ea typeface="+mn-ea"/>
                <a:cs typeface="+mn-cs"/>
              </a:rPr>
              <a:t>Ej startat</a:t>
            </a: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15" name="textruta 14"/>
          <p:cNvSpPr txBox="1"/>
          <p:nvPr/>
        </p:nvSpPr>
        <p:spPr>
          <a:xfrm>
            <a:off x="2566750" y="4323457"/>
            <a:ext cx="99713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rgbClr val="363636"/>
                </a:solidFill>
                <a:effectLst/>
                <a:uLnTx/>
                <a:uFillTx/>
                <a:latin typeface="Arial"/>
                <a:ea typeface="+mn-ea"/>
                <a:cs typeface="+mn-cs"/>
              </a:rPr>
              <a:t>Klart</a:t>
            </a: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9" name="Ellips 8"/>
          <p:cNvSpPr/>
          <p:nvPr/>
        </p:nvSpPr>
        <p:spPr>
          <a:xfrm>
            <a:off x="181718" y="4337996"/>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0" name="Ellips 9"/>
          <p:cNvSpPr/>
          <p:nvPr/>
        </p:nvSpPr>
        <p:spPr>
          <a:xfrm>
            <a:off x="6804248" y="915566"/>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4872148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9144000" cy="44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7" name="Rubrik 6"/>
          <p:cNvSpPr>
            <a:spLocks noGrp="1"/>
          </p:cNvSpPr>
          <p:nvPr>
            <p:ph type="ctrTitle"/>
          </p:nvPr>
        </p:nvSpPr>
        <p:spPr/>
        <p:txBody>
          <a:bodyPr>
            <a:noAutofit/>
          </a:bodyPr>
          <a:lstStyle/>
          <a:p>
            <a:pPr lvl="0" algn="l"/>
            <a:r>
              <a:rPr lang="sv-SE" sz="3600" dirty="0" smtClean="0">
                <a:solidFill>
                  <a:schemeClr val="bg1"/>
                </a:solidFill>
              </a:rPr>
              <a:t>RPO Kvinnosjukvård och förlossning</a:t>
            </a:r>
            <a:r>
              <a:rPr lang="sv-SE" sz="2400" dirty="0" smtClean="0">
                <a:solidFill>
                  <a:schemeClr val="bg1"/>
                </a:solidFill>
              </a:rPr>
              <a:t/>
            </a:r>
            <a:br>
              <a:rPr lang="sv-SE" sz="2400" dirty="0" smtClean="0">
                <a:solidFill>
                  <a:schemeClr val="bg1"/>
                </a:solidFill>
              </a:rPr>
            </a:br>
            <a:r>
              <a:rPr lang="sv-SE" sz="2400" dirty="0">
                <a:solidFill>
                  <a:schemeClr val="bg1"/>
                </a:solidFill>
              </a:rPr>
              <a:t/>
            </a:r>
            <a:br>
              <a:rPr lang="sv-SE" sz="2400" dirty="0">
                <a:solidFill>
                  <a:schemeClr val="bg1"/>
                </a:solidFill>
              </a:rPr>
            </a:br>
            <a:r>
              <a:rPr lang="sv-SE" sz="2400" smtClean="0">
                <a:solidFill>
                  <a:schemeClr val="bg1"/>
                </a:solidFill>
              </a:rPr>
              <a:t>Översikt handlingsplan </a:t>
            </a:r>
            <a:r>
              <a:rPr lang="sv-SE" sz="2400" dirty="0" smtClean="0">
                <a:solidFill>
                  <a:schemeClr val="bg1"/>
                </a:solidFill>
              </a:rPr>
              <a:t>2022</a:t>
            </a:r>
            <a:endParaRPr lang="sv-SE" sz="2400" dirty="0">
              <a:solidFill>
                <a:schemeClr val="bg1"/>
              </a:solidFill>
            </a:endParaRPr>
          </a:p>
        </p:txBody>
      </p:sp>
    </p:spTree>
    <p:extLst>
      <p:ext uri="{BB962C8B-B14F-4D97-AF65-F5344CB8AC3E}">
        <p14:creationId xmlns:p14="http://schemas.microsoft.com/office/powerpoint/2010/main" val="1913506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nvPr>
        </p:nvGraphicFramePr>
        <p:xfrm>
          <a:off x="107504" y="195486"/>
          <a:ext cx="9144001" cy="4504559"/>
        </p:xfrm>
        <a:graphic>
          <a:graphicData uri="http://schemas.openxmlformats.org/drawingml/2006/table">
            <a:tbl>
              <a:tblPr firstRow="1" bandRow="1"/>
              <a:tblGrid>
                <a:gridCol w="1296144">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gridCol w="720080">
                  <a:extLst>
                    <a:ext uri="{9D8B030D-6E8A-4147-A177-3AD203B41FA5}">
                      <a16:colId xmlns:a16="http://schemas.microsoft.com/office/drawing/2014/main" val="3729072686"/>
                    </a:ext>
                  </a:extLst>
                </a:gridCol>
                <a:gridCol w="576064">
                  <a:extLst>
                    <a:ext uri="{9D8B030D-6E8A-4147-A177-3AD203B41FA5}">
                      <a16:colId xmlns:a16="http://schemas.microsoft.com/office/drawing/2014/main" val="20002"/>
                    </a:ext>
                  </a:extLst>
                </a:gridCol>
                <a:gridCol w="1979713">
                  <a:extLst>
                    <a:ext uri="{9D8B030D-6E8A-4147-A177-3AD203B41FA5}">
                      <a16:colId xmlns:a16="http://schemas.microsoft.com/office/drawing/2014/main" val="1669006104"/>
                    </a:ext>
                  </a:extLst>
                </a:gridCol>
              </a:tblGrid>
              <a:tr h="41362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Prioriterade förbättringsområden</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Aktiviteter</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p>
                      <a:r>
                        <a:rPr lang="sv-SE" sz="1000" b="1" kern="1200" dirty="0" smtClean="0">
                          <a:solidFill>
                            <a:schemeClr val="lt1"/>
                          </a:solidFill>
                          <a:latin typeface="+mj-lt"/>
                          <a:ea typeface="Bryant Regular"/>
                          <a:cs typeface="Bryant Regular"/>
                        </a:rPr>
                        <a:t>Tidplan</a:t>
                      </a:r>
                      <a:endParaRPr lang="sv-SE" sz="1000" b="1" kern="1200" dirty="0">
                        <a:solidFill>
                          <a:schemeClr val="lt1"/>
                        </a:solidFill>
                        <a:latin typeface="+mj-lt"/>
                        <a:ea typeface="Bryant Regular"/>
                        <a:cs typeface="Bryant Regular"/>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Status</a:t>
                      </a:r>
                      <a:endParaRPr lang="sv-SE" sz="1000"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p>
                      <a:r>
                        <a:rPr lang="sv-SE" sz="1000" b="1" kern="1200" dirty="0" smtClean="0">
                          <a:solidFill>
                            <a:schemeClr val="lt1"/>
                          </a:solidFill>
                          <a:latin typeface="+mj-lt"/>
                          <a:ea typeface="Bryant Regular"/>
                          <a:cs typeface="Bryant Regular"/>
                        </a:rPr>
                        <a:t>Kommentar</a:t>
                      </a:r>
                      <a:endParaRPr lang="sv-SE" sz="1000" b="1" kern="1200" dirty="0">
                        <a:solidFill>
                          <a:schemeClr val="lt1"/>
                        </a:solidFill>
                        <a:latin typeface="+mj-lt"/>
                        <a:ea typeface="Bryant Regular"/>
                        <a:cs typeface="Bryant Regular"/>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001E"/>
                    </a:solidFill>
                  </a:tcPr>
                </a:tc>
                <a:extLst>
                  <a:ext uri="{0D108BD9-81ED-4DB2-BD59-A6C34878D82A}">
                    <a16:rowId xmlns:a16="http://schemas.microsoft.com/office/drawing/2014/main" val="10000"/>
                  </a:ext>
                </a:extLst>
              </a:tr>
              <a:tr h="243448">
                <a:tc>
                  <a:txBody>
                    <a:bodyPr/>
                    <a:lstStyle/>
                    <a:p>
                      <a:r>
                        <a:rPr lang="sv-SE" sz="1000" b="1" dirty="0" smtClean="0">
                          <a:latin typeface="+mj-lt"/>
                        </a:rPr>
                        <a:t>Patientsäkerhet</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n-lt"/>
                        </a:rPr>
                        <a:t>Arrangera nationell bakjourskurs</a:t>
                      </a:r>
                      <a:endParaRPr lang="sv-SE" sz="10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2023</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215632">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n-lt"/>
                        </a:rPr>
                        <a:t>Arbeta med</a:t>
                      </a:r>
                      <a:r>
                        <a:rPr lang="sv-SE" sz="1000" baseline="0" dirty="0" smtClean="0">
                          <a:latin typeface="+mn-lt"/>
                        </a:rPr>
                        <a:t> framskjuten vård</a:t>
                      </a:r>
                      <a:endParaRPr lang="sv-SE" sz="10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Analysera resultat av patientsäkerhetskulturmätningen och arbeta med utvecklingsområden. Plan för ny mätning 2023. </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198444">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n-lt"/>
                        </a:rPr>
                        <a:t>Medverka</a:t>
                      </a:r>
                      <a:r>
                        <a:rPr lang="sv-SE" sz="1000" baseline="0" dirty="0" smtClean="0">
                          <a:latin typeface="+mn-lt"/>
                        </a:rPr>
                        <a:t> i projekt utrota cervixcancer</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Driva frågan om gemensamt kallelsesystem som är utformat utifrån vårdprogrammet för Cervixcancerprevention. </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6"/>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t>Verka för att bildlagringssystem för alla ultraljudsundersökningar införs även i region Jönköpings län</a:t>
                      </a:r>
                      <a:endParaRPr lang="sv-SE" sz="1000" kern="1200" dirty="0" smtClean="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7"/>
                  </a:ext>
                </a:extLst>
              </a:tr>
              <a:tr h="0">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Driva och </a:t>
                      </a:r>
                      <a:r>
                        <a:rPr lang="sv-SE" sz="1000" dirty="0" err="1" smtClean="0"/>
                        <a:t>kravställa</a:t>
                      </a:r>
                      <a:r>
                        <a:rPr lang="sv-SE" sz="1000" dirty="0" smtClean="0"/>
                        <a:t> för införande av nytt obstetriskt journalsystem med tillhörande patientsäker ultraljudsmodul och koppling till Graviditetsregistret. Alternativt behöver en separat ultraljudsmodul integreras i det nya journalsystemet. </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Kartlägga effekter och behov kopplat till den decentraliserade undervisningen för att främja forskning och motverka undanträngningseffekter</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Implementera verktyg för att öka patienters möjlighet till egenvård och självbestämmande</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0"/>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Efterfråga verksamhetsnära stödfunktioner för att kunna utveckla användning av digitala verktyg</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1"/>
                  </a:ext>
                </a:extLst>
              </a:tr>
              <a:tr h="298319">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t>Omvärldsbevaka för att hitta goda exempel på lösningar för ökad patientdelaktighet.</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2"/>
                  </a:ext>
                </a:extLst>
              </a:tr>
            </a:tbl>
          </a:graphicData>
        </a:graphic>
      </p:graphicFrame>
      <p:sp>
        <p:nvSpPr>
          <p:cNvPr id="19" name="Ellips 18"/>
          <p:cNvSpPr/>
          <p:nvPr/>
        </p:nvSpPr>
        <p:spPr>
          <a:xfrm>
            <a:off x="4679504" y="4863437"/>
            <a:ext cx="294593"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1" name="Ellips 20"/>
          <p:cNvSpPr/>
          <p:nvPr/>
        </p:nvSpPr>
        <p:spPr>
          <a:xfrm>
            <a:off x="6806893" y="1314519"/>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3" name="Ellips 22"/>
          <p:cNvSpPr/>
          <p:nvPr/>
        </p:nvSpPr>
        <p:spPr>
          <a:xfrm>
            <a:off x="2828923" y="4855468"/>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4" name="textruta 3"/>
          <p:cNvSpPr txBox="1"/>
          <p:nvPr/>
        </p:nvSpPr>
        <p:spPr>
          <a:xfrm>
            <a:off x="4073996" y="4868953"/>
            <a:ext cx="64807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rgbClr val="363636"/>
                </a:solidFill>
                <a:effectLst/>
                <a:uLnTx/>
                <a:uFillTx/>
                <a:latin typeface="Arial"/>
                <a:ea typeface="+mn-ea"/>
                <a:cs typeface="+mn-cs"/>
              </a:rPr>
              <a:t>Pågår</a:t>
            </a: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14" name="textruta 13"/>
          <p:cNvSpPr txBox="1"/>
          <p:nvPr/>
        </p:nvSpPr>
        <p:spPr>
          <a:xfrm>
            <a:off x="3101474" y="4838702"/>
            <a:ext cx="79220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rgbClr val="363636"/>
                </a:solidFill>
                <a:effectLst/>
                <a:uLnTx/>
                <a:uFillTx/>
                <a:latin typeface="Arial"/>
                <a:ea typeface="+mn-ea"/>
                <a:cs typeface="+mn-cs"/>
              </a:rPr>
              <a:t>Ej startat</a:t>
            </a: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15" name="textruta 14"/>
          <p:cNvSpPr txBox="1"/>
          <p:nvPr/>
        </p:nvSpPr>
        <p:spPr>
          <a:xfrm>
            <a:off x="4931828" y="4799193"/>
            <a:ext cx="57606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rgbClr val="363636"/>
                </a:solidFill>
                <a:effectLst/>
                <a:uLnTx/>
                <a:uFillTx/>
                <a:latin typeface="Arial"/>
                <a:ea typeface="+mn-ea"/>
                <a:cs typeface="+mn-cs"/>
              </a:rPr>
              <a:t> Klart</a:t>
            </a:r>
            <a:endParaRPr kumimoji="0" lang="sv-SE" sz="1200" b="0" i="0" u="none" strike="noStrike" kern="1200" cap="none" spc="0" normalizeH="0" baseline="0" noProof="0" dirty="0">
              <a:ln>
                <a:noFill/>
              </a:ln>
              <a:solidFill>
                <a:srgbClr val="363636"/>
              </a:solidFill>
              <a:effectLst/>
              <a:uLnTx/>
              <a:uFillTx/>
              <a:latin typeface="Arial"/>
              <a:ea typeface="+mn-ea"/>
              <a:cs typeface="+mn-cs"/>
            </a:endParaRPr>
          </a:p>
        </p:txBody>
      </p:sp>
      <p:sp>
        <p:nvSpPr>
          <p:cNvPr id="9" name="Ellips 8"/>
          <p:cNvSpPr/>
          <p:nvPr/>
        </p:nvSpPr>
        <p:spPr>
          <a:xfrm>
            <a:off x="6812966" y="3293392"/>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0" name="Ellips 9"/>
          <p:cNvSpPr/>
          <p:nvPr/>
        </p:nvSpPr>
        <p:spPr>
          <a:xfrm>
            <a:off x="6801004" y="721378"/>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1" name="Ellips 10"/>
          <p:cNvSpPr/>
          <p:nvPr/>
        </p:nvSpPr>
        <p:spPr>
          <a:xfrm>
            <a:off x="6801001" y="1011968"/>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2" name="Ellips 11"/>
          <p:cNvSpPr/>
          <p:nvPr/>
        </p:nvSpPr>
        <p:spPr>
          <a:xfrm>
            <a:off x="6812967" y="1622764"/>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3" name="Ellips 12"/>
          <p:cNvSpPr/>
          <p:nvPr/>
        </p:nvSpPr>
        <p:spPr>
          <a:xfrm>
            <a:off x="6801003" y="1973748"/>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6" name="Ellips 15"/>
          <p:cNvSpPr/>
          <p:nvPr/>
        </p:nvSpPr>
        <p:spPr>
          <a:xfrm>
            <a:off x="6812967" y="2348143"/>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7" name="Ellips 16"/>
          <p:cNvSpPr/>
          <p:nvPr/>
        </p:nvSpPr>
        <p:spPr>
          <a:xfrm>
            <a:off x="6812968" y="2873230"/>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2" name="Ellips 21"/>
          <p:cNvSpPr/>
          <p:nvPr/>
        </p:nvSpPr>
        <p:spPr>
          <a:xfrm>
            <a:off x="6812968" y="4087831"/>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4" name="Ellips 23"/>
          <p:cNvSpPr/>
          <p:nvPr/>
        </p:nvSpPr>
        <p:spPr>
          <a:xfrm>
            <a:off x="6801002" y="4399616"/>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5" name="Ellips 24"/>
          <p:cNvSpPr/>
          <p:nvPr/>
        </p:nvSpPr>
        <p:spPr>
          <a:xfrm>
            <a:off x="6801002" y="3700651"/>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27" name="Ellips 26"/>
          <p:cNvSpPr/>
          <p:nvPr/>
        </p:nvSpPr>
        <p:spPr>
          <a:xfrm>
            <a:off x="3823486" y="4869582"/>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2317150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9144000" cy="44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6"/>
          <p:cNvSpPr>
            <a:spLocks noGrp="1"/>
          </p:cNvSpPr>
          <p:nvPr>
            <p:ph type="ctrTitle"/>
          </p:nvPr>
        </p:nvSpPr>
        <p:spPr/>
        <p:txBody>
          <a:bodyPr>
            <a:noAutofit/>
          </a:bodyPr>
          <a:lstStyle/>
          <a:p>
            <a:pPr lvl="0" algn="l"/>
            <a:r>
              <a:rPr lang="sv-SE" sz="3600" dirty="0" smtClean="0">
                <a:solidFill>
                  <a:schemeClr val="bg1"/>
                </a:solidFill>
              </a:rPr>
              <a:t>RPO Njur- och urinvägssjukdomar</a:t>
            </a:r>
            <a:r>
              <a:rPr lang="sv-SE" sz="2400" dirty="0" smtClean="0">
                <a:solidFill>
                  <a:schemeClr val="bg1"/>
                </a:solidFill>
              </a:rPr>
              <a:t/>
            </a:r>
            <a:br>
              <a:rPr lang="sv-SE" sz="2400" dirty="0" smtClean="0">
                <a:solidFill>
                  <a:schemeClr val="bg1"/>
                </a:solidFill>
              </a:rPr>
            </a:br>
            <a:r>
              <a:rPr lang="sv-SE" sz="2400" dirty="0">
                <a:solidFill>
                  <a:schemeClr val="bg1"/>
                </a:solidFill>
              </a:rPr>
              <a:t/>
            </a:r>
            <a:br>
              <a:rPr lang="sv-SE" sz="2400" dirty="0">
                <a:solidFill>
                  <a:schemeClr val="bg1"/>
                </a:solidFill>
              </a:rPr>
            </a:br>
            <a:r>
              <a:rPr lang="sv-SE" sz="2400" dirty="0" smtClean="0">
                <a:solidFill>
                  <a:schemeClr val="bg1"/>
                </a:solidFill>
              </a:rPr>
              <a:t>Översikt handlingsplan 2022</a:t>
            </a:r>
            <a:endParaRPr lang="sv-SE" sz="2400" dirty="0">
              <a:solidFill>
                <a:schemeClr val="bg1"/>
              </a:solidFill>
            </a:endParaRPr>
          </a:p>
        </p:txBody>
      </p:sp>
    </p:spTree>
    <p:extLst>
      <p:ext uri="{BB962C8B-B14F-4D97-AF65-F5344CB8AC3E}">
        <p14:creationId xmlns:p14="http://schemas.microsoft.com/office/powerpoint/2010/main" val="4579840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nvPr>
        </p:nvGraphicFramePr>
        <p:xfrm>
          <a:off x="-8022" y="-2"/>
          <a:ext cx="9144000" cy="5363772"/>
        </p:xfrm>
        <a:graphic>
          <a:graphicData uri="http://schemas.openxmlformats.org/drawingml/2006/table">
            <a:tbl>
              <a:tblPr firstRow="1" bandRow="1"/>
              <a:tblGrid>
                <a:gridCol w="2339752">
                  <a:extLst>
                    <a:ext uri="{9D8B030D-6E8A-4147-A177-3AD203B41FA5}">
                      <a16:colId xmlns:a16="http://schemas.microsoft.com/office/drawing/2014/main" val="20000"/>
                    </a:ext>
                  </a:extLst>
                </a:gridCol>
                <a:gridCol w="5443984">
                  <a:extLst>
                    <a:ext uri="{9D8B030D-6E8A-4147-A177-3AD203B41FA5}">
                      <a16:colId xmlns:a16="http://schemas.microsoft.com/office/drawing/2014/main" val="20001"/>
                    </a:ext>
                  </a:extLst>
                </a:gridCol>
                <a:gridCol w="1360264">
                  <a:extLst>
                    <a:ext uri="{9D8B030D-6E8A-4147-A177-3AD203B41FA5}">
                      <a16:colId xmlns:a16="http://schemas.microsoft.com/office/drawing/2014/main" val="20002"/>
                    </a:ext>
                  </a:extLst>
                </a:gridCol>
              </a:tblGrid>
              <a:tr h="500760">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Förbättringsområde/patientlöfte</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Aktiviteter</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Status</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extLst>
                  <a:ext uri="{0D108BD9-81ED-4DB2-BD59-A6C34878D82A}">
                    <a16:rowId xmlns:a16="http://schemas.microsoft.com/office/drawing/2014/main" val="10000"/>
                  </a:ext>
                </a:extLst>
              </a:tr>
              <a:tr h="396240">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r>
                        <a:rPr lang="sv-SE" sz="1000" b="1" dirty="0" smtClean="0">
                          <a:latin typeface="+mj-lt"/>
                        </a:rPr>
                        <a:t>Starta RAG</a:t>
                      </a:r>
                      <a:r>
                        <a:rPr lang="sv-SE" sz="1000" b="1" baseline="0" dirty="0" smtClean="0">
                          <a:latin typeface="+mj-lt"/>
                        </a:rPr>
                        <a:t> Njurmedicin </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00" dirty="0" smtClean="0">
                          <a:latin typeface="+mj-lt"/>
                        </a:rPr>
                        <a:t>NAG kronisk njursjukdom</a:t>
                      </a:r>
                      <a:r>
                        <a:rPr lang="sv-SE" sz="1000" baseline="0" dirty="0" smtClean="0">
                          <a:latin typeface="+mj-lt"/>
                        </a:rPr>
                        <a:t> har arbetat fram nationella riktlinjer.</a:t>
                      </a:r>
                    </a:p>
                    <a:p>
                      <a:pPr marL="0" marR="0" indent="0" algn="l" defTabSz="914400" rtl="0" eaLnBrk="1" fontAlgn="auto" latinLnBrk="0" hangingPunct="1">
                        <a:lnSpc>
                          <a:spcPct val="100000"/>
                        </a:lnSpc>
                        <a:spcBef>
                          <a:spcPts val="0"/>
                        </a:spcBef>
                        <a:spcAft>
                          <a:spcPts val="0"/>
                        </a:spcAft>
                        <a:buClrTx/>
                        <a:buSzTx/>
                        <a:buFontTx/>
                        <a:buNone/>
                        <a:tabLst/>
                        <a:defRPr/>
                      </a:pPr>
                      <a:r>
                        <a:rPr lang="sv-SE" sz="1000" baseline="0" dirty="0" smtClean="0">
                          <a:latin typeface="+mj-lt"/>
                        </a:rPr>
                        <a:t>RAG njurmedicin har haft tre möten under våren och planerar för en regiondag i oktober.</a:t>
                      </a:r>
                      <a:endParaRPr lang="sv-SE" sz="10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853440">
                <a:tc>
                  <a:txBody>
                    <a:bodyPr/>
                    <a:lstStyle/>
                    <a:p>
                      <a:r>
                        <a:rPr lang="sv-SE" sz="1000" b="1" dirty="0" smtClean="0">
                          <a:latin typeface="+mj-lt"/>
                        </a:rPr>
                        <a:t>Benign</a:t>
                      </a:r>
                      <a:r>
                        <a:rPr lang="sv-SE" sz="1000" b="1" baseline="0" dirty="0" smtClean="0">
                          <a:latin typeface="+mj-lt"/>
                        </a:rPr>
                        <a:t> Urologi jämlik vård i SÖSR;</a:t>
                      </a:r>
                    </a:p>
                    <a:p>
                      <a:r>
                        <a:rPr lang="sv-SE" sz="1000" b="1" dirty="0" smtClean="0">
                          <a:latin typeface="+mj-lt"/>
                        </a:rPr>
                        <a:t>Starta</a:t>
                      </a:r>
                      <a:r>
                        <a:rPr lang="sv-SE" sz="1000" b="1" baseline="0" dirty="0" smtClean="0">
                          <a:latin typeface="+mj-lt"/>
                        </a:rPr>
                        <a:t> gemensamma benigna processer </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Njurstensprocessen i SÖSR</a:t>
                      </a:r>
                      <a:r>
                        <a:rPr lang="sv-SE" sz="1000" baseline="0" dirty="0" smtClean="0">
                          <a:latin typeface="+mj-lt"/>
                        </a:rPr>
                        <a:t> har möte varannan månad med uppdrag att bygga gemensamma mått och riktlinjer.</a:t>
                      </a:r>
                    </a:p>
                    <a:p>
                      <a:r>
                        <a:rPr lang="sv-SE" sz="1000" baseline="0" dirty="0" smtClean="0">
                          <a:latin typeface="+mj-lt"/>
                        </a:rPr>
                        <a:t>2020-08 startade en helt ny process i urologi. LUTS( nedre urinvägssjukdom), med uppdrag att bygga gemensamma mått och riktlinjer. Gruppen har haft tre möten under hösten. Enligt  senaste protokoll i NPO har man plan att starta en NAG för LUTS.</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396240">
                <a:tc>
                  <a:txBody>
                    <a:bodyPr/>
                    <a:lstStyle/>
                    <a:p>
                      <a:r>
                        <a:rPr lang="sv-SE" sz="1000" b="1" dirty="0" smtClean="0">
                          <a:latin typeface="+mj-lt"/>
                        </a:rPr>
                        <a:t>Ordnat</a:t>
                      </a:r>
                      <a:r>
                        <a:rPr lang="sv-SE" sz="1000" b="1" baseline="0" dirty="0" smtClean="0">
                          <a:latin typeface="+mj-lt"/>
                        </a:rPr>
                        <a:t> införande av PSA-test</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Gemensamt arbete i Sydöstra regionen. Under 2020 har beslut tagits att pilot ska starta i RJL. </a:t>
                      </a:r>
                    </a:p>
                    <a:p>
                      <a:r>
                        <a:rPr lang="sv-SE" sz="1000" dirty="0" smtClean="0">
                          <a:latin typeface="+mj-lt"/>
                        </a:rPr>
                        <a:t>Projektgrupp är under uppbyggnad.</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548640">
                <a:tc>
                  <a:txBody>
                    <a:bodyPr/>
                    <a:lstStyle/>
                    <a:p>
                      <a:r>
                        <a:rPr lang="sv-SE" sz="1000" b="1" dirty="0" smtClean="0">
                          <a:latin typeface="+mj-lt"/>
                        </a:rPr>
                        <a:t>Optimering av operations</a:t>
                      </a:r>
                      <a:r>
                        <a:rPr lang="sv-SE" sz="1000" b="1" baseline="0" dirty="0" smtClean="0">
                          <a:latin typeface="+mj-lt"/>
                        </a:rPr>
                        <a:t>robot</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Kartläggning av resursutnyttjande.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aseline="0" dirty="0" smtClean="0">
                          <a:latin typeface="+mj-lt"/>
                        </a:rPr>
                        <a:t>Projekt pågår i RJL där man undersöker patientnyttan, </a:t>
                      </a:r>
                      <a:r>
                        <a:rPr lang="sv-SE" sz="1000" baseline="0" dirty="0" err="1" smtClean="0">
                          <a:latin typeface="+mj-lt"/>
                        </a:rPr>
                        <a:t>op</a:t>
                      </a:r>
                      <a:r>
                        <a:rPr lang="sv-SE" sz="1000" baseline="0" dirty="0" smtClean="0">
                          <a:latin typeface="+mj-lt"/>
                        </a:rPr>
                        <a:t>-tid och kostnadseffektivitet vid vissa åtgärder inom njurkirurgin (nefrektomi).</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361164">
                <a:tc>
                  <a:txBody>
                    <a:bodyPr/>
                    <a:lstStyle/>
                    <a:p>
                      <a:r>
                        <a:rPr lang="sv-SE" sz="1000" b="1" dirty="0" smtClean="0">
                          <a:latin typeface="+mj-lt"/>
                        </a:rPr>
                        <a:t>Regionalt</a:t>
                      </a:r>
                      <a:r>
                        <a:rPr lang="sv-SE" sz="1000" b="1" baseline="0" dirty="0" smtClean="0">
                          <a:latin typeface="+mj-lt"/>
                        </a:rPr>
                        <a:t> stöd för frågor kring cystinuripatienter</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Önskemål om ett regionalt</a:t>
                      </a:r>
                      <a:r>
                        <a:rPr lang="sv-SE" sz="1000" baseline="0" dirty="0" smtClean="0">
                          <a:latin typeface="+mj-lt"/>
                        </a:rPr>
                        <a:t> njurmedicinskt stöd för frågor kring cystinuripatienter.</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6"/>
                  </a:ext>
                </a:extLst>
              </a:tr>
              <a:tr h="361164">
                <a:tc>
                  <a:txBody>
                    <a:bodyPr/>
                    <a:lstStyle/>
                    <a:p>
                      <a:r>
                        <a:rPr lang="sv-SE" sz="1000" b="1" dirty="0" smtClean="0">
                          <a:latin typeface="+mj-lt"/>
                        </a:rPr>
                        <a:t>Implementering</a:t>
                      </a:r>
                      <a:r>
                        <a:rPr lang="sv-SE" sz="1000" b="1" baseline="0" dirty="0" smtClean="0">
                          <a:latin typeface="+mj-lt"/>
                        </a:rPr>
                        <a:t> av VP för kronisk njursjukdom</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Organisering</a:t>
                      </a:r>
                      <a:r>
                        <a:rPr lang="sv-SE" sz="1000" baseline="0" dirty="0" smtClean="0">
                          <a:latin typeface="+mj-lt"/>
                        </a:rPr>
                        <a:t> och implementering av vårdprogram för kronisk njursjukdom.</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7"/>
                  </a:ext>
                </a:extLst>
              </a:tr>
              <a:tr h="361164">
                <a:tc>
                  <a:txBody>
                    <a:bodyPr/>
                    <a:lstStyle/>
                    <a:p>
                      <a:r>
                        <a:rPr lang="sv-SE" sz="1000" b="1" dirty="0" smtClean="0">
                          <a:latin typeface="+mj-lt"/>
                        </a:rPr>
                        <a:t>Tillgänglighet/transparens</a:t>
                      </a:r>
                      <a:r>
                        <a:rPr lang="sv-SE" sz="1000" b="1" baseline="0" dirty="0" smtClean="0">
                          <a:latin typeface="+mj-lt"/>
                        </a:rPr>
                        <a:t> inom SÖSR</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Utveckling av underlag</a:t>
                      </a:r>
                      <a:r>
                        <a:rPr lang="sv-SE" sz="1000" baseline="0" dirty="0" smtClean="0">
                          <a:latin typeface="+mj-lt"/>
                        </a:rPr>
                        <a:t> och transparens avseende tillgänglighet till operation i SÖSR. </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361164">
                <a:tc>
                  <a:txBody>
                    <a:bodyPr/>
                    <a:lstStyle/>
                    <a:p>
                      <a:r>
                        <a:rPr lang="sv-SE" sz="1000" b="1" dirty="0" smtClean="0">
                          <a:latin typeface="+mj-lt"/>
                        </a:rPr>
                        <a:t>Samsyn</a:t>
                      </a:r>
                      <a:r>
                        <a:rPr lang="sv-SE" sz="1000" b="1" baseline="0" dirty="0" smtClean="0">
                          <a:latin typeface="+mj-lt"/>
                        </a:rPr>
                        <a:t> kring kodning av SVF-flöden</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Stödja arbetet med gemensam rutin för kodning av SVF-flöden.</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r h="361164">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0"/>
                  </a:ext>
                </a:extLst>
              </a:tr>
              <a:tr h="361164">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1"/>
                  </a:ext>
                </a:extLst>
              </a:tr>
              <a:tr h="361164">
                <a:tc>
                  <a:txBody>
                    <a:bodyPr/>
                    <a:lstStyle/>
                    <a:p>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2"/>
                  </a:ext>
                </a:extLst>
              </a:tr>
            </a:tbl>
          </a:graphicData>
        </a:graphic>
      </p:graphicFrame>
      <p:sp>
        <p:nvSpPr>
          <p:cNvPr id="19" name="Ellips 18"/>
          <p:cNvSpPr/>
          <p:nvPr/>
        </p:nvSpPr>
        <p:spPr>
          <a:xfrm>
            <a:off x="2248803" y="4926147"/>
            <a:ext cx="294593"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21" name="Ellips 20"/>
          <p:cNvSpPr/>
          <p:nvPr/>
        </p:nvSpPr>
        <p:spPr>
          <a:xfrm>
            <a:off x="1323752" y="4926199"/>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23" name="Ellips 22"/>
          <p:cNvSpPr/>
          <p:nvPr/>
        </p:nvSpPr>
        <p:spPr>
          <a:xfrm>
            <a:off x="179464" y="4926147"/>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4" name="textruta 3"/>
          <p:cNvSpPr txBox="1"/>
          <p:nvPr/>
        </p:nvSpPr>
        <p:spPr>
          <a:xfrm>
            <a:off x="1618345" y="4926147"/>
            <a:ext cx="637099" cy="276999"/>
          </a:xfrm>
          <a:prstGeom prst="rect">
            <a:avLst/>
          </a:prstGeom>
          <a:noFill/>
        </p:spPr>
        <p:txBody>
          <a:bodyPr wrap="square" rtlCol="0">
            <a:spAutoFit/>
          </a:bodyPr>
          <a:lstStyle/>
          <a:p>
            <a:pPr defTabSz="685800"/>
            <a:r>
              <a:rPr lang="sv-SE" sz="1200" dirty="0">
                <a:solidFill>
                  <a:prstClr val="black"/>
                </a:solidFill>
                <a:latin typeface="Calibri Light" panose="020F0302020204030204"/>
              </a:rPr>
              <a:t>Pågår</a:t>
            </a:r>
          </a:p>
        </p:txBody>
      </p:sp>
      <p:sp>
        <p:nvSpPr>
          <p:cNvPr id="14" name="textruta 13"/>
          <p:cNvSpPr txBox="1"/>
          <p:nvPr/>
        </p:nvSpPr>
        <p:spPr>
          <a:xfrm>
            <a:off x="434471" y="4911663"/>
            <a:ext cx="733086" cy="276999"/>
          </a:xfrm>
          <a:prstGeom prst="rect">
            <a:avLst/>
          </a:prstGeom>
          <a:noFill/>
        </p:spPr>
        <p:txBody>
          <a:bodyPr wrap="none" rtlCol="0">
            <a:spAutoFit/>
          </a:bodyPr>
          <a:lstStyle/>
          <a:p>
            <a:pPr defTabSz="685800"/>
            <a:r>
              <a:rPr lang="sv-SE" sz="1200" dirty="0">
                <a:solidFill>
                  <a:prstClr val="black"/>
                </a:solidFill>
                <a:latin typeface="Calibri Light" panose="020F0302020204030204"/>
              </a:rPr>
              <a:t>Ej startat</a:t>
            </a:r>
          </a:p>
        </p:txBody>
      </p:sp>
      <p:sp>
        <p:nvSpPr>
          <p:cNvPr id="15" name="textruta 14"/>
          <p:cNvSpPr txBox="1"/>
          <p:nvPr/>
        </p:nvSpPr>
        <p:spPr>
          <a:xfrm>
            <a:off x="2543396" y="4945286"/>
            <a:ext cx="997137" cy="276999"/>
          </a:xfrm>
          <a:prstGeom prst="rect">
            <a:avLst/>
          </a:prstGeom>
          <a:noFill/>
        </p:spPr>
        <p:txBody>
          <a:bodyPr wrap="square" rtlCol="0">
            <a:spAutoFit/>
          </a:bodyPr>
          <a:lstStyle/>
          <a:p>
            <a:pPr defTabSz="685800"/>
            <a:r>
              <a:rPr lang="sv-SE" sz="1200" dirty="0">
                <a:solidFill>
                  <a:prstClr val="black"/>
                </a:solidFill>
                <a:latin typeface="Calibri Light" panose="020F0302020204030204"/>
              </a:rPr>
              <a:t>Klart</a:t>
            </a:r>
          </a:p>
        </p:txBody>
      </p:sp>
      <p:sp>
        <p:nvSpPr>
          <p:cNvPr id="20" name="Ellips 19"/>
          <p:cNvSpPr/>
          <p:nvPr/>
        </p:nvSpPr>
        <p:spPr>
          <a:xfrm>
            <a:off x="8106946" y="1792084"/>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22" name="Ellips 21"/>
          <p:cNvSpPr/>
          <p:nvPr/>
        </p:nvSpPr>
        <p:spPr>
          <a:xfrm>
            <a:off x="8106949" y="1164909"/>
            <a:ext cx="294593"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24" name="Ellips 23"/>
          <p:cNvSpPr/>
          <p:nvPr/>
        </p:nvSpPr>
        <p:spPr>
          <a:xfrm>
            <a:off x="8106946" y="2275291"/>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16" name="Ellips 15"/>
          <p:cNvSpPr/>
          <p:nvPr/>
        </p:nvSpPr>
        <p:spPr>
          <a:xfrm>
            <a:off x="8106948" y="549142"/>
            <a:ext cx="294593"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13" name="Ellips 12"/>
          <p:cNvSpPr/>
          <p:nvPr/>
        </p:nvSpPr>
        <p:spPr>
          <a:xfrm>
            <a:off x="8106946" y="2746994"/>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17" name="Ellips 16"/>
          <p:cNvSpPr/>
          <p:nvPr/>
        </p:nvSpPr>
        <p:spPr>
          <a:xfrm>
            <a:off x="8106946" y="3144843"/>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25" name="Ellips 24"/>
          <p:cNvSpPr/>
          <p:nvPr/>
        </p:nvSpPr>
        <p:spPr>
          <a:xfrm>
            <a:off x="8106946" y="3505117"/>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
        <p:nvSpPr>
          <p:cNvPr id="26" name="Ellips 25"/>
          <p:cNvSpPr/>
          <p:nvPr/>
        </p:nvSpPr>
        <p:spPr>
          <a:xfrm>
            <a:off x="8106946" y="3908180"/>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sv-SE" sz="1200">
              <a:solidFill>
                <a:prstClr val="white"/>
              </a:solidFill>
              <a:latin typeface="Calibri Light" panose="020F0302020204030204"/>
            </a:endParaRPr>
          </a:p>
        </p:txBody>
      </p:sp>
    </p:spTree>
    <p:extLst>
      <p:ext uri="{BB962C8B-B14F-4D97-AF65-F5344CB8AC3E}">
        <p14:creationId xmlns:p14="http://schemas.microsoft.com/office/powerpoint/2010/main" val="16037729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9144000" cy="44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6"/>
          <p:cNvSpPr>
            <a:spLocks noGrp="1"/>
          </p:cNvSpPr>
          <p:nvPr>
            <p:ph type="ctrTitle"/>
          </p:nvPr>
        </p:nvSpPr>
        <p:spPr/>
        <p:txBody>
          <a:bodyPr>
            <a:noAutofit/>
          </a:bodyPr>
          <a:lstStyle/>
          <a:p>
            <a:pPr lvl="0" algn="l"/>
            <a:r>
              <a:rPr lang="sv-SE" sz="3600" dirty="0" smtClean="0">
                <a:solidFill>
                  <a:schemeClr val="bg1"/>
                </a:solidFill>
              </a:rPr>
              <a:t>RMPO rörelseorganens sjukdomar</a:t>
            </a:r>
            <a:r>
              <a:rPr lang="sv-SE" sz="2400" dirty="0" smtClean="0">
                <a:solidFill>
                  <a:schemeClr val="bg1"/>
                </a:solidFill>
              </a:rPr>
              <a:t/>
            </a:r>
            <a:br>
              <a:rPr lang="sv-SE" sz="2400" dirty="0" smtClean="0">
                <a:solidFill>
                  <a:schemeClr val="bg1"/>
                </a:solidFill>
              </a:rPr>
            </a:br>
            <a:r>
              <a:rPr lang="sv-SE" sz="2400" dirty="0">
                <a:solidFill>
                  <a:schemeClr val="bg1"/>
                </a:solidFill>
              </a:rPr>
              <a:t/>
            </a:r>
            <a:br>
              <a:rPr lang="sv-SE" sz="2400" dirty="0">
                <a:solidFill>
                  <a:schemeClr val="bg1"/>
                </a:solidFill>
              </a:rPr>
            </a:br>
            <a:r>
              <a:rPr lang="sv-SE" sz="2400" dirty="0" smtClean="0">
                <a:solidFill>
                  <a:schemeClr val="bg1"/>
                </a:solidFill>
              </a:rPr>
              <a:t>Översikt handlingsplan 2022</a:t>
            </a:r>
            <a:endParaRPr lang="sv-SE" sz="2400" dirty="0">
              <a:solidFill>
                <a:schemeClr val="bg1"/>
              </a:solidFill>
            </a:endParaRPr>
          </a:p>
        </p:txBody>
      </p:sp>
    </p:spTree>
    <p:extLst>
      <p:ext uri="{BB962C8B-B14F-4D97-AF65-F5344CB8AC3E}">
        <p14:creationId xmlns:p14="http://schemas.microsoft.com/office/powerpoint/2010/main" val="21542028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nvPr>
        </p:nvGraphicFramePr>
        <p:xfrm>
          <a:off x="0" y="0"/>
          <a:ext cx="9144000" cy="4485643"/>
        </p:xfrm>
        <a:graphic>
          <a:graphicData uri="http://schemas.openxmlformats.org/drawingml/2006/table">
            <a:tbl>
              <a:tblPr firstRow="1" bandRow="1"/>
              <a:tblGrid>
                <a:gridCol w="2915816">
                  <a:extLst>
                    <a:ext uri="{9D8B030D-6E8A-4147-A177-3AD203B41FA5}">
                      <a16:colId xmlns:a16="http://schemas.microsoft.com/office/drawing/2014/main" val="20000"/>
                    </a:ext>
                  </a:extLst>
                </a:gridCol>
                <a:gridCol w="4867920">
                  <a:extLst>
                    <a:ext uri="{9D8B030D-6E8A-4147-A177-3AD203B41FA5}">
                      <a16:colId xmlns:a16="http://schemas.microsoft.com/office/drawing/2014/main" val="20001"/>
                    </a:ext>
                  </a:extLst>
                </a:gridCol>
                <a:gridCol w="1360264">
                  <a:extLst>
                    <a:ext uri="{9D8B030D-6E8A-4147-A177-3AD203B41FA5}">
                      <a16:colId xmlns:a16="http://schemas.microsoft.com/office/drawing/2014/main" val="20002"/>
                    </a:ext>
                  </a:extLst>
                </a:gridCol>
              </a:tblGrid>
              <a:tr h="38248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Förbättringsområde/patientlöfte</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Aktiviteter</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r>
                        <a:rPr lang="sv-SE" sz="1000" dirty="0" smtClean="0">
                          <a:latin typeface="+mj-lt"/>
                        </a:rPr>
                        <a:t>Status</a:t>
                      </a:r>
                      <a:endParaRPr lang="sv-SE" sz="1000"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1001E"/>
                    </a:solidFill>
                  </a:tcPr>
                </a:tc>
                <a:extLst>
                  <a:ext uri="{0D108BD9-81ED-4DB2-BD59-A6C34878D82A}">
                    <a16:rowId xmlns:a16="http://schemas.microsoft.com/office/drawing/2014/main" val="10000"/>
                  </a:ext>
                </a:extLst>
              </a:tr>
              <a:tr h="366409">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r>
                        <a:rPr lang="sv-SE" sz="1000" b="1" dirty="0" smtClean="0">
                          <a:latin typeface="+mj-lt"/>
                        </a:rPr>
                        <a:t>Vårdprogram </a:t>
                      </a:r>
                      <a:r>
                        <a:rPr lang="sv-SE" sz="1000" b="1" dirty="0" err="1" smtClean="0">
                          <a:latin typeface="+mj-lt"/>
                        </a:rPr>
                        <a:t>radiusfrakturer</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00" dirty="0" smtClean="0">
                          <a:latin typeface="+mj-lt"/>
                        </a:rPr>
                        <a:t>Nationellt</a:t>
                      </a:r>
                      <a:r>
                        <a:rPr lang="sv-SE" sz="1000" baseline="0" dirty="0" smtClean="0">
                          <a:latin typeface="+mj-lt"/>
                        </a:rPr>
                        <a:t> vårdprogram är klart. </a:t>
                      </a:r>
                      <a:r>
                        <a:rPr lang="sv-SE" sz="1000" dirty="0" smtClean="0">
                          <a:latin typeface="+mj-lt"/>
                        </a:rPr>
                        <a:t>Implementering</a:t>
                      </a:r>
                      <a:r>
                        <a:rPr lang="sv-SE" sz="1000" baseline="0" dirty="0" smtClean="0">
                          <a:latin typeface="+mj-lt"/>
                        </a:rPr>
                        <a:t> höst 2021 som i huvudsak gäller bedömning och prioritering. Steg 2 kommer att innehålla utveckling av gipsteknik, arbetsterapi och röntgenbedömningar (dvs behövs samarbete med rehab och röntgen kliniker) </a:t>
                      </a:r>
                      <a:endParaRPr lang="sv-SE" sz="1000" dirty="0" smtClean="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endParaRPr lang="sv-SE" sz="1000" dirty="0" smtClean="0">
                        <a:solidFill>
                          <a:srgbClr val="FFFF00"/>
                        </a:solidFill>
                        <a:latin typeface="+mj-lt"/>
                      </a:endParaRPr>
                    </a:p>
                    <a:p>
                      <a:endParaRPr lang="sv-SE" sz="1000" dirty="0">
                        <a:solidFill>
                          <a:srgbClr val="FFFF00"/>
                        </a:solidFill>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507336">
                <a:tc>
                  <a:txBody>
                    <a:bodyPr/>
                    <a:lstStyle/>
                    <a:p>
                      <a:r>
                        <a:rPr lang="sv-SE" sz="1000" b="1" dirty="0" smtClean="0">
                          <a:latin typeface="+mj-lt"/>
                        </a:rPr>
                        <a:t>Värdekompassen nya mätetal</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Värdekompassen</a:t>
                      </a:r>
                      <a:r>
                        <a:rPr lang="sv-SE" sz="1000" baseline="0" dirty="0" smtClean="0">
                          <a:latin typeface="+mj-lt"/>
                        </a:rPr>
                        <a:t> uppdateras med siffror från VIS och övriga registerdata.</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692858">
                <a:tc>
                  <a:txBody>
                    <a:bodyPr/>
                    <a:lstStyle/>
                    <a:p>
                      <a:r>
                        <a:rPr lang="sv-SE" sz="1000" b="1" dirty="0" err="1" smtClean="0">
                          <a:latin typeface="+mj-lt"/>
                        </a:rPr>
                        <a:t>Frakturkjedja</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Implementera</a:t>
                      </a:r>
                      <a:r>
                        <a:rPr lang="sv-SE" sz="1000" baseline="0" dirty="0" smtClean="0">
                          <a:latin typeface="+mj-lt"/>
                        </a:rPr>
                        <a:t> nationellt vårdprogram för sekundärprofylax vid osteoporosfrakturer. Kräver SÖSR samarbete mellan många specialiteter: ortopedi, </a:t>
                      </a:r>
                      <a:r>
                        <a:rPr lang="sv-SE" sz="1000" baseline="0" dirty="0" err="1" smtClean="0">
                          <a:latin typeface="+mj-lt"/>
                        </a:rPr>
                        <a:t>endokirinologi</a:t>
                      </a:r>
                      <a:r>
                        <a:rPr lang="sv-SE" sz="1000" baseline="0" dirty="0" smtClean="0">
                          <a:latin typeface="+mj-lt"/>
                        </a:rPr>
                        <a:t>, geriatrik, primärvård och klinisk fysiologi.</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8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366409">
                <a:tc>
                  <a:txBody>
                    <a:bodyPr/>
                    <a:lstStyle/>
                    <a:p>
                      <a:r>
                        <a:rPr lang="sv-SE" sz="1000" b="1" baseline="0" dirty="0" smtClean="0">
                          <a:latin typeface="+mj-lt"/>
                        </a:rPr>
                        <a:t>Digital ST utbildning</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Fortsatta utveckling</a:t>
                      </a:r>
                      <a:r>
                        <a:rPr lang="sv-SE" sz="1000" baseline="0" dirty="0" smtClean="0">
                          <a:latin typeface="+mj-lt"/>
                        </a:rPr>
                        <a:t> av konceptet som gav mycket gott resultat under 2021</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497687">
                <a:tc>
                  <a:txBody>
                    <a:bodyPr/>
                    <a:lstStyle/>
                    <a:p>
                      <a:r>
                        <a:rPr lang="sv-SE" sz="1000" b="1" dirty="0" smtClean="0">
                          <a:latin typeface="+mj-lt"/>
                        </a:rPr>
                        <a:t>SÖSR långsiktig</a:t>
                      </a:r>
                      <a:r>
                        <a:rPr lang="sv-SE" sz="1000" b="1" baseline="0" dirty="0" smtClean="0">
                          <a:latin typeface="+mj-lt"/>
                        </a:rPr>
                        <a:t> kompetensplanering</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err="1" smtClean="0">
                          <a:latin typeface="+mj-lt"/>
                        </a:rPr>
                        <a:t>Bristkompetensområder</a:t>
                      </a:r>
                      <a:r>
                        <a:rPr lang="sv-SE" sz="1000" baseline="0" dirty="0" smtClean="0">
                          <a:latin typeface="+mj-lt"/>
                        </a:rPr>
                        <a:t> finns i SÖSR: knäprotesrevisioner och avancerat fotkirurgi i första hand. Behöver sjukvårdsregionalt perspektiv för kompetensplanering.</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6"/>
                  </a:ext>
                </a:extLst>
              </a:tr>
              <a:tr h="507336">
                <a:tc>
                  <a:txBody>
                    <a:bodyPr/>
                    <a:lstStyle/>
                    <a:p>
                      <a:r>
                        <a:rPr lang="sv-SE" sz="1000" b="1" dirty="0" smtClean="0">
                          <a:latin typeface="+mj-lt"/>
                        </a:rPr>
                        <a:t>Interregionalt samarbete för tillgänglighet och jämlik</a:t>
                      </a:r>
                      <a:r>
                        <a:rPr lang="sv-SE" sz="1000" b="1" baseline="0" dirty="0" smtClean="0">
                          <a:latin typeface="+mj-lt"/>
                        </a:rPr>
                        <a:t> vård</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err="1" smtClean="0">
                          <a:latin typeface="+mj-lt"/>
                        </a:rPr>
                        <a:t>Forsättnin</a:t>
                      </a:r>
                      <a:r>
                        <a:rPr lang="sv-SE" sz="1000" baseline="0" dirty="0" err="1" smtClean="0">
                          <a:latin typeface="+mj-lt"/>
                        </a:rPr>
                        <a:t>g</a:t>
                      </a:r>
                      <a:r>
                        <a:rPr lang="sv-SE" sz="1000" baseline="0" dirty="0" smtClean="0">
                          <a:latin typeface="+mj-lt"/>
                        </a:rPr>
                        <a:t> av arbetet med att få optimalt utnyttjande av </a:t>
                      </a:r>
                      <a:r>
                        <a:rPr lang="sv-SE" sz="1000" baseline="0" dirty="0" err="1" smtClean="0">
                          <a:latin typeface="+mj-lt"/>
                        </a:rPr>
                        <a:t>SÖSRs</a:t>
                      </a:r>
                      <a:r>
                        <a:rPr lang="sv-SE" sz="1000" baseline="0" dirty="0" smtClean="0">
                          <a:latin typeface="+mj-lt"/>
                        </a:rPr>
                        <a:t> resurser för ortopedisk vård. Resurs- och </a:t>
                      </a:r>
                      <a:r>
                        <a:rPr lang="sv-SE" sz="1000" baseline="0" dirty="0" err="1" smtClean="0">
                          <a:latin typeface="+mj-lt"/>
                        </a:rPr>
                        <a:t>kökartläggning</a:t>
                      </a:r>
                      <a:r>
                        <a:rPr lang="sv-SE" sz="1000" baseline="0" dirty="0" smtClean="0">
                          <a:latin typeface="+mj-lt"/>
                        </a:rPr>
                        <a:t> är genomfört men man måste avvakta med beslut </a:t>
                      </a:r>
                      <a:r>
                        <a:rPr lang="sv-SE" sz="1000" baseline="0" dirty="0" err="1" smtClean="0">
                          <a:latin typeface="+mj-lt"/>
                        </a:rPr>
                        <a:t>pga</a:t>
                      </a:r>
                      <a:r>
                        <a:rPr lang="sv-SE" sz="1000" baseline="0" dirty="0" smtClean="0">
                          <a:latin typeface="+mj-lt"/>
                        </a:rPr>
                        <a:t> separata regionala processer som vi måste invänta utfallet av.</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7"/>
                  </a:ext>
                </a:extLst>
              </a:tr>
              <a:tr h="789189">
                <a:tc>
                  <a:txBody>
                    <a:bodyPr/>
                    <a:lstStyle/>
                    <a:p>
                      <a:r>
                        <a:rPr lang="sv-SE" sz="1000" b="1" dirty="0" smtClean="0">
                          <a:latin typeface="+mj-lt"/>
                        </a:rPr>
                        <a:t>Triangelrevision</a:t>
                      </a:r>
                      <a:endParaRPr lang="sv-SE" sz="1000" b="1" dirty="0">
                        <a:latin typeface="+mj-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sv-SE" sz="1000" dirty="0" smtClean="0">
                          <a:latin typeface="+mj-lt"/>
                        </a:rPr>
                        <a:t>Genomförande av triangelrevision</a:t>
                      </a:r>
                      <a:r>
                        <a:rPr lang="sv-SE" sz="1000" baseline="0" dirty="0" smtClean="0">
                          <a:latin typeface="+mj-lt"/>
                        </a:rPr>
                        <a:t> av höftfrakturprocessen med fokus på rehabiliteringen startas 2022</a:t>
                      </a:r>
                      <a:endParaRPr lang="sv-SE" sz="1000" dirty="0">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sv-SE" sz="1000" dirty="0">
                        <a:latin typeface="+mj-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bl>
          </a:graphicData>
        </a:graphic>
      </p:graphicFrame>
      <p:sp>
        <p:nvSpPr>
          <p:cNvPr id="19" name="Ellips 18"/>
          <p:cNvSpPr/>
          <p:nvPr/>
        </p:nvSpPr>
        <p:spPr>
          <a:xfrm>
            <a:off x="2640102" y="6386703"/>
            <a:ext cx="294593"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latin typeface="+mj-lt"/>
            </a:endParaRPr>
          </a:p>
        </p:txBody>
      </p:sp>
      <p:sp>
        <p:nvSpPr>
          <p:cNvPr id="21" name="Ellips 20"/>
          <p:cNvSpPr/>
          <p:nvPr/>
        </p:nvSpPr>
        <p:spPr>
          <a:xfrm>
            <a:off x="1478937" y="6388174"/>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latin typeface="+mj-lt"/>
            </a:endParaRPr>
          </a:p>
        </p:txBody>
      </p:sp>
      <p:sp>
        <p:nvSpPr>
          <p:cNvPr id="23" name="Ellips 22"/>
          <p:cNvSpPr/>
          <p:nvPr/>
        </p:nvSpPr>
        <p:spPr>
          <a:xfrm>
            <a:off x="170475" y="6388174"/>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latin typeface="+mj-lt"/>
            </a:endParaRPr>
          </a:p>
        </p:txBody>
      </p:sp>
      <p:sp>
        <p:nvSpPr>
          <p:cNvPr id="4" name="textruta 3"/>
          <p:cNvSpPr txBox="1"/>
          <p:nvPr/>
        </p:nvSpPr>
        <p:spPr>
          <a:xfrm>
            <a:off x="1773530" y="6399207"/>
            <a:ext cx="1368152" cy="276999"/>
          </a:xfrm>
          <a:prstGeom prst="rect">
            <a:avLst/>
          </a:prstGeom>
          <a:noFill/>
        </p:spPr>
        <p:txBody>
          <a:bodyPr wrap="square" rtlCol="0">
            <a:spAutoFit/>
          </a:bodyPr>
          <a:lstStyle/>
          <a:p>
            <a:r>
              <a:rPr lang="sv-SE" sz="1200" dirty="0" smtClean="0">
                <a:latin typeface="+mj-lt"/>
              </a:rPr>
              <a:t>Pågår</a:t>
            </a:r>
            <a:endParaRPr lang="sv-SE" sz="1200" dirty="0">
              <a:latin typeface="+mj-lt"/>
            </a:endParaRPr>
          </a:p>
        </p:txBody>
      </p:sp>
      <p:sp>
        <p:nvSpPr>
          <p:cNvPr id="14" name="textruta 13"/>
          <p:cNvSpPr txBox="1"/>
          <p:nvPr/>
        </p:nvSpPr>
        <p:spPr>
          <a:xfrm>
            <a:off x="465068" y="6399207"/>
            <a:ext cx="792205" cy="276999"/>
          </a:xfrm>
          <a:prstGeom prst="rect">
            <a:avLst/>
          </a:prstGeom>
          <a:noFill/>
        </p:spPr>
        <p:txBody>
          <a:bodyPr wrap="none" rtlCol="0">
            <a:spAutoFit/>
          </a:bodyPr>
          <a:lstStyle/>
          <a:p>
            <a:r>
              <a:rPr lang="sv-SE" sz="1200" dirty="0" smtClean="0">
                <a:latin typeface="+mj-lt"/>
              </a:rPr>
              <a:t>Ej startat</a:t>
            </a:r>
            <a:endParaRPr lang="sv-SE" sz="1200" dirty="0">
              <a:latin typeface="+mj-lt"/>
            </a:endParaRPr>
          </a:p>
        </p:txBody>
      </p:sp>
      <p:sp>
        <p:nvSpPr>
          <p:cNvPr id="15" name="textruta 14"/>
          <p:cNvSpPr txBox="1"/>
          <p:nvPr/>
        </p:nvSpPr>
        <p:spPr>
          <a:xfrm>
            <a:off x="2965457" y="6386703"/>
            <a:ext cx="997137" cy="276999"/>
          </a:xfrm>
          <a:prstGeom prst="rect">
            <a:avLst/>
          </a:prstGeom>
          <a:noFill/>
        </p:spPr>
        <p:txBody>
          <a:bodyPr wrap="square" rtlCol="0">
            <a:spAutoFit/>
          </a:bodyPr>
          <a:lstStyle/>
          <a:p>
            <a:r>
              <a:rPr lang="sv-SE" sz="1200" dirty="0" smtClean="0">
                <a:latin typeface="+mj-lt"/>
              </a:rPr>
              <a:t>Klart</a:t>
            </a:r>
            <a:endParaRPr lang="sv-SE" sz="1200" dirty="0">
              <a:latin typeface="+mj-lt"/>
            </a:endParaRPr>
          </a:p>
        </p:txBody>
      </p:sp>
      <p:sp>
        <p:nvSpPr>
          <p:cNvPr id="2" name="textruta 1"/>
          <p:cNvSpPr txBox="1"/>
          <p:nvPr/>
        </p:nvSpPr>
        <p:spPr>
          <a:xfrm>
            <a:off x="8276329" y="5943812"/>
            <a:ext cx="720081" cy="338554"/>
          </a:xfrm>
          <a:prstGeom prst="rect">
            <a:avLst/>
          </a:prstGeom>
          <a:noFill/>
        </p:spPr>
        <p:txBody>
          <a:bodyPr wrap="square" rtlCol="0">
            <a:spAutoFit/>
          </a:bodyPr>
          <a:lstStyle/>
          <a:p>
            <a:r>
              <a:rPr lang="sv-SE" sz="800" dirty="0" smtClean="0"/>
              <a:t>Fortfarande aktuellt?</a:t>
            </a:r>
            <a:endParaRPr lang="sv-SE" sz="800" dirty="0"/>
          </a:p>
        </p:txBody>
      </p:sp>
    </p:spTree>
    <p:extLst>
      <p:ext uri="{BB962C8B-B14F-4D97-AF65-F5344CB8AC3E}">
        <p14:creationId xmlns:p14="http://schemas.microsoft.com/office/powerpoint/2010/main" val="213781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sz="3600" dirty="0"/>
              <a:t>Dagordning </a:t>
            </a:r>
            <a:r>
              <a:rPr lang="sv-SE" sz="3600" dirty="0" smtClean="0"/>
              <a:t>16/11 2021 kl. </a:t>
            </a:r>
            <a:r>
              <a:rPr lang="sv-SE" sz="3600" dirty="0"/>
              <a:t>13-16</a:t>
            </a:r>
            <a:endParaRPr lang="sv-SE" sz="3600" dirty="0">
              <a:latin typeface="+mj-lt"/>
            </a:endParaRPr>
          </a:p>
        </p:txBody>
      </p:sp>
      <p:sp>
        <p:nvSpPr>
          <p:cNvPr id="3" name="Platshållare för innehåll 2"/>
          <p:cNvSpPr>
            <a:spLocks noGrp="1"/>
          </p:cNvSpPr>
          <p:nvPr>
            <p:ph idx="1"/>
          </p:nvPr>
        </p:nvSpPr>
        <p:spPr>
          <a:xfrm>
            <a:off x="251520" y="843558"/>
            <a:ext cx="8784976" cy="4083918"/>
          </a:xfrm>
        </p:spPr>
        <p:txBody>
          <a:bodyPr>
            <a:noAutofit/>
          </a:bodyPr>
          <a:lstStyle/>
          <a:p>
            <a:pPr>
              <a:tabLst>
                <a:tab pos="633413" algn="l"/>
              </a:tabLst>
            </a:pPr>
            <a:r>
              <a:rPr lang="sv-SE" sz="1550" dirty="0">
                <a:solidFill>
                  <a:schemeClr val="accent6"/>
                </a:solidFill>
              </a:rPr>
              <a:t>13.00 	Inledning </a:t>
            </a:r>
          </a:p>
          <a:p>
            <a:pPr>
              <a:tabLst>
                <a:tab pos="633413" algn="l"/>
              </a:tabLst>
            </a:pPr>
            <a:r>
              <a:rPr lang="sv-SE" sz="1550" dirty="0">
                <a:solidFill>
                  <a:schemeClr val="accent6"/>
                </a:solidFill>
              </a:rPr>
              <a:t>13.05 	Föregående anteckningar </a:t>
            </a:r>
          </a:p>
          <a:p>
            <a:pPr>
              <a:tabLst>
                <a:tab pos="633413" algn="l"/>
              </a:tabLst>
            </a:pPr>
            <a:r>
              <a:rPr lang="sv-SE" sz="1550" dirty="0">
                <a:solidFill>
                  <a:schemeClr val="accent6"/>
                </a:solidFill>
              </a:rPr>
              <a:t>13.15	Genomlysning av genomförd sjukvårdsregional </a:t>
            </a:r>
            <a:r>
              <a:rPr lang="sv-SE" sz="1550" dirty="0" smtClean="0">
                <a:solidFill>
                  <a:schemeClr val="accent6"/>
                </a:solidFill>
              </a:rPr>
              <a:t>nivåstrukturering, </a:t>
            </a:r>
            <a:r>
              <a:rPr lang="sv-SE" sz="1550" i="1" dirty="0" smtClean="0">
                <a:solidFill>
                  <a:schemeClr val="accent6"/>
                </a:solidFill>
              </a:rPr>
              <a:t>Karsten </a:t>
            </a:r>
            <a:r>
              <a:rPr lang="sv-SE" sz="1550" i="1" dirty="0" err="1">
                <a:solidFill>
                  <a:schemeClr val="accent6"/>
                </a:solidFill>
              </a:rPr>
              <a:t>Offenbartl</a:t>
            </a:r>
            <a:r>
              <a:rPr lang="sv-SE" sz="1550" i="1" dirty="0">
                <a:solidFill>
                  <a:schemeClr val="accent6"/>
                </a:solidFill>
              </a:rPr>
              <a:t> </a:t>
            </a:r>
          </a:p>
          <a:p>
            <a:pPr>
              <a:tabLst>
                <a:tab pos="633413" algn="l"/>
              </a:tabLst>
            </a:pPr>
            <a:r>
              <a:rPr lang="sv-SE" sz="1550" dirty="0">
                <a:solidFill>
                  <a:schemeClr val="accent6"/>
                </a:solidFill>
              </a:rPr>
              <a:t>13.35	Rapportering RPO handlingsplaner 2022 och status 2021 </a:t>
            </a:r>
            <a:r>
              <a:rPr lang="sv-SE" sz="1550" i="1" dirty="0">
                <a:solidFill>
                  <a:schemeClr val="accent6"/>
                </a:solidFill>
              </a:rPr>
              <a:t>RPO ordf</a:t>
            </a:r>
            <a:r>
              <a:rPr lang="sv-SE" sz="1550" dirty="0">
                <a:solidFill>
                  <a:schemeClr val="accent6"/>
                </a:solidFill>
              </a:rPr>
              <a:t>.</a:t>
            </a:r>
          </a:p>
          <a:p>
            <a:pPr>
              <a:tabLst>
                <a:tab pos="633413" algn="l"/>
              </a:tabLst>
            </a:pPr>
            <a:r>
              <a:rPr lang="sv-SE" sz="1550" dirty="0"/>
              <a:t>14.45	Paus</a:t>
            </a:r>
          </a:p>
          <a:p>
            <a:pPr>
              <a:tabLst>
                <a:tab pos="633413" algn="l"/>
              </a:tabLst>
            </a:pPr>
            <a:r>
              <a:rPr lang="sv-SE" sz="1550" dirty="0"/>
              <a:t>15.00	Nationell nivåstrukturering </a:t>
            </a:r>
          </a:p>
          <a:p>
            <a:pPr>
              <a:tabLst>
                <a:tab pos="633413" algn="l"/>
              </a:tabLst>
            </a:pPr>
            <a:r>
              <a:rPr lang="sv-SE" sz="1550" dirty="0"/>
              <a:t>15.10	Aktuella remisser </a:t>
            </a:r>
          </a:p>
          <a:p>
            <a:pPr>
              <a:tabLst>
                <a:tab pos="633413" algn="l"/>
              </a:tabLst>
            </a:pPr>
            <a:r>
              <a:rPr lang="sv-SE" sz="1550" dirty="0"/>
              <a:t>15.20	Operationsresurser SÖSR, </a:t>
            </a:r>
            <a:r>
              <a:rPr lang="sv-SE" sz="1550" i="1" dirty="0"/>
              <a:t>Jessica Frisk </a:t>
            </a:r>
          </a:p>
          <a:p>
            <a:pPr>
              <a:tabLst>
                <a:tab pos="633413" algn="l"/>
              </a:tabLst>
            </a:pPr>
            <a:r>
              <a:rPr lang="sv-SE" sz="1550" dirty="0"/>
              <a:t>15.40	Områden som behöver lyftas till RSL, </a:t>
            </a:r>
            <a:r>
              <a:rPr lang="sv-SE" sz="1550" i="1" dirty="0"/>
              <a:t>alla</a:t>
            </a:r>
          </a:p>
          <a:p>
            <a:pPr>
              <a:tabLst>
                <a:tab pos="633413" algn="l"/>
              </a:tabLst>
            </a:pPr>
            <a:r>
              <a:rPr lang="sv-SE" sz="1550" dirty="0"/>
              <a:t>15.45	Mötestider 2022</a:t>
            </a:r>
          </a:p>
          <a:p>
            <a:pPr>
              <a:tabLst>
                <a:tab pos="633413" algn="l"/>
              </a:tabLst>
            </a:pPr>
            <a:r>
              <a:rPr lang="sv-SE" sz="1550" dirty="0"/>
              <a:t>15.50	Övriga frågor </a:t>
            </a:r>
          </a:p>
          <a:p>
            <a:pPr>
              <a:tabLst>
                <a:tab pos="633413" algn="l"/>
              </a:tabLst>
            </a:pPr>
            <a:r>
              <a:rPr lang="sv-SE" sz="1550" dirty="0"/>
              <a:t>16.00	Avslutning </a:t>
            </a:r>
          </a:p>
          <a:p>
            <a:pPr marL="0" indent="0">
              <a:buNone/>
            </a:pPr>
            <a:endParaRPr lang="sv-SE" sz="1550" dirty="0"/>
          </a:p>
        </p:txBody>
      </p:sp>
    </p:spTree>
    <p:extLst>
      <p:ext uri="{BB962C8B-B14F-4D97-AF65-F5344CB8AC3E}">
        <p14:creationId xmlns:p14="http://schemas.microsoft.com/office/powerpoint/2010/main" val="4463646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90365"/>
            <a:ext cx="8229600" cy="722779"/>
          </a:xfrm>
        </p:spPr>
        <p:txBody>
          <a:bodyPr/>
          <a:lstStyle/>
          <a:p>
            <a:r>
              <a:rPr lang="sv-SE" dirty="0" smtClean="0">
                <a:hlinkClick r:id="rId2"/>
              </a:rPr>
              <a:t>Nationell högspecialiserad vård</a:t>
            </a:r>
            <a:endParaRPr lang="sv-SE" dirty="0"/>
          </a:p>
        </p:txBody>
      </p:sp>
      <p:sp>
        <p:nvSpPr>
          <p:cNvPr id="4" name="Platshållare för innehåll 3"/>
          <p:cNvSpPr>
            <a:spLocks noGrp="1"/>
          </p:cNvSpPr>
          <p:nvPr>
            <p:ph sz="half" idx="1"/>
          </p:nvPr>
        </p:nvSpPr>
        <p:spPr>
          <a:xfrm>
            <a:off x="323528" y="1342345"/>
            <a:ext cx="4172272" cy="3245629"/>
          </a:xfrm>
        </p:spPr>
        <p:txBody>
          <a:bodyPr>
            <a:normAutofit fontScale="92500" lnSpcReduction="20000"/>
          </a:bodyPr>
          <a:lstStyle/>
          <a:p>
            <a:r>
              <a:rPr lang="sv-SE" sz="1600" dirty="0" smtClean="0"/>
              <a:t>Genomlysning, pågående sakkunniggrupper</a:t>
            </a:r>
          </a:p>
          <a:p>
            <a:pPr marL="358775" lvl="1" indent="-182563">
              <a:buFont typeface="Arial" panose="020B0604020202020204" pitchFamily="34" charset="0"/>
              <a:buChar char="•"/>
            </a:pPr>
            <a:r>
              <a:rPr lang="sv-SE" sz="1400" dirty="0"/>
              <a:t>Avancerad barnanestesi och barnintensivvård</a:t>
            </a:r>
          </a:p>
          <a:p>
            <a:pPr marL="358775" lvl="1" indent="-182563">
              <a:buFont typeface="Arial" panose="020B0604020202020204" pitchFamily="34" charset="0"/>
              <a:buChar char="•"/>
            </a:pPr>
            <a:r>
              <a:rPr lang="sv-SE" sz="1400" dirty="0">
                <a:solidFill>
                  <a:schemeClr val="bg2"/>
                </a:solidFill>
              </a:rPr>
              <a:t>Avancerad bäckenkirurgi vid olika tillstånd</a:t>
            </a:r>
          </a:p>
          <a:p>
            <a:pPr marL="358775" lvl="1" indent="-182563">
              <a:buFont typeface="Arial" panose="020B0604020202020204" pitchFamily="34" charset="0"/>
              <a:buChar char="•"/>
            </a:pPr>
            <a:r>
              <a:rPr lang="sv-SE" sz="1400" dirty="0"/>
              <a:t>ECMO</a:t>
            </a:r>
          </a:p>
          <a:p>
            <a:pPr marL="358775" lvl="1" indent="-182563">
              <a:buFont typeface="Arial" panose="020B0604020202020204" pitchFamily="34" charset="0"/>
              <a:buChar char="•"/>
            </a:pPr>
            <a:r>
              <a:rPr lang="sv-SE" sz="1400" dirty="0"/>
              <a:t>Högisoleringsvård (till exempel högsmittsamma sjukdomar)</a:t>
            </a:r>
          </a:p>
          <a:p>
            <a:pPr marL="358775" lvl="1" indent="-182563">
              <a:buFont typeface="Arial" panose="020B0604020202020204" pitchFamily="34" charset="0"/>
              <a:buChar char="•"/>
            </a:pPr>
            <a:r>
              <a:rPr lang="sv-SE" sz="1400" dirty="0"/>
              <a:t>Nationella transporter</a:t>
            </a:r>
          </a:p>
          <a:p>
            <a:pPr marL="358775" lvl="1" indent="-182563">
              <a:buFont typeface="Arial" panose="020B0604020202020204" pitchFamily="34" charset="0"/>
              <a:buChar char="•"/>
            </a:pPr>
            <a:r>
              <a:rPr lang="sv-SE" sz="1400" dirty="0" err="1">
                <a:solidFill>
                  <a:schemeClr val="bg2"/>
                </a:solidFill>
              </a:rPr>
              <a:t>Rekonstruktiv</a:t>
            </a:r>
            <a:r>
              <a:rPr lang="sv-SE" sz="1400" dirty="0">
                <a:solidFill>
                  <a:schemeClr val="bg2"/>
                </a:solidFill>
              </a:rPr>
              <a:t> kirurgi vid inflammatorisk tarmsjukdom</a:t>
            </a:r>
          </a:p>
          <a:p>
            <a:pPr marL="358775" lvl="1" indent="-182563">
              <a:buFont typeface="Arial" panose="020B0604020202020204" pitchFamily="34" charset="0"/>
              <a:buChar char="•"/>
            </a:pPr>
            <a:r>
              <a:rPr lang="sv-SE" sz="1400" dirty="0"/>
              <a:t>Resttillstånd efter polio</a:t>
            </a:r>
          </a:p>
          <a:p>
            <a:pPr marL="358775" lvl="1" indent="-182563">
              <a:buFont typeface="Arial" panose="020B0604020202020204" pitchFamily="34" charset="0"/>
              <a:buChar char="•"/>
            </a:pPr>
            <a:r>
              <a:rPr lang="sv-SE" sz="1400" dirty="0"/>
              <a:t>Utredning/Genterapi vid ärftliga näthinnesjukdomar</a:t>
            </a:r>
          </a:p>
          <a:p>
            <a:pPr marL="358775" lvl="1" indent="-182563">
              <a:buFont typeface="Arial" panose="020B0604020202020204" pitchFamily="34" charset="0"/>
              <a:buChar char="•"/>
            </a:pPr>
            <a:r>
              <a:rPr lang="sv-SE" sz="1400" dirty="0">
                <a:solidFill>
                  <a:schemeClr val="bg2"/>
                </a:solidFill>
              </a:rPr>
              <a:t>Viss vård vid tarmsvikt, barn</a:t>
            </a:r>
          </a:p>
          <a:p>
            <a:pPr marL="358775" lvl="1" indent="-182563">
              <a:buFont typeface="Arial" panose="020B0604020202020204" pitchFamily="34" charset="0"/>
              <a:buChar char="•"/>
            </a:pPr>
            <a:r>
              <a:rPr lang="sv-SE" sz="1400" dirty="0">
                <a:solidFill>
                  <a:schemeClr val="bg2"/>
                </a:solidFill>
              </a:rPr>
              <a:t>Viss vård vid tarmsvikt, vuxna</a:t>
            </a:r>
            <a:endParaRPr lang="sv-SE" sz="1400" dirty="0" smtClean="0">
              <a:solidFill>
                <a:schemeClr val="bg2"/>
              </a:solidFill>
            </a:endParaRPr>
          </a:p>
          <a:p>
            <a:pPr marL="358775" lvl="1" indent="-182563">
              <a:buFont typeface="Arial" panose="020B0604020202020204" pitchFamily="34" charset="0"/>
              <a:buChar char="•"/>
            </a:pPr>
            <a:endParaRPr lang="sv-SE" sz="1200" dirty="0" smtClean="0"/>
          </a:p>
        </p:txBody>
      </p:sp>
      <p:sp>
        <p:nvSpPr>
          <p:cNvPr id="5" name="Platshållare för innehåll 4"/>
          <p:cNvSpPr>
            <a:spLocks noGrp="1"/>
          </p:cNvSpPr>
          <p:nvPr>
            <p:ph sz="half" idx="2"/>
          </p:nvPr>
        </p:nvSpPr>
        <p:spPr>
          <a:xfrm>
            <a:off x="4514528" y="1347614"/>
            <a:ext cx="4172272" cy="3240360"/>
          </a:xfrm>
        </p:spPr>
        <p:txBody>
          <a:bodyPr>
            <a:normAutofit fontScale="92500" lnSpcReduction="20000"/>
          </a:bodyPr>
          <a:lstStyle/>
          <a:p>
            <a:pPr lvl="0"/>
            <a:r>
              <a:rPr lang="sv-SE" sz="1600" dirty="0">
                <a:solidFill>
                  <a:srgbClr val="363636"/>
                </a:solidFill>
              </a:rPr>
              <a:t>Pågående utlysningar, 20 januari</a:t>
            </a:r>
          </a:p>
          <a:p>
            <a:pPr marL="358775" lvl="1" indent="-182563">
              <a:buFont typeface="Arial" panose="020B0604020202020204" pitchFamily="34" charset="0"/>
              <a:buChar char="•"/>
            </a:pPr>
            <a:r>
              <a:rPr lang="sv-SE" sz="1400" dirty="0"/>
              <a:t>Hypertrofisk obstruktiv </a:t>
            </a:r>
            <a:r>
              <a:rPr lang="sv-SE" sz="1400" dirty="0" err="1"/>
              <a:t>kardiomyopati</a:t>
            </a:r>
            <a:r>
              <a:rPr lang="sv-SE" sz="1400" dirty="0"/>
              <a:t> (HOCM)</a:t>
            </a:r>
          </a:p>
          <a:p>
            <a:pPr marL="358775" lvl="1" indent="-182563">
              <a:buFont typeface="Arial" panose="020B0604020202020204" pitchFamily="34" charset="0"/>
              <a:buChar char="•"/>
            </a:pPr>
            <a:r>
              <a:rPr lang="sv-SE" sz="1400" dirty="0" err="1"/>
              <a:t>Prematuritetsretionpati</a:t>
            </a:r>
            <a:r>
              <a:rPr lang="sv-SE" sz="1400" dirty="0"/>
              <a:t> (ROP)</a:t>
            </a:r>
          </a:p>
          <a:p>
            <a:pPr marL="358775" lvl="1" indent="-182563">
              <a:buFont typeface="Arial" panose="020B0604020202020204" pitchFamily="34" charset="0"/>
              <a:buChar char="•"/>
            </a:pPr>
            <a:r>
              <a:rPr lang="sv-SE" sz="1400" dirty="0"/>
              <a:t>Stamcellstransplantation vid systemisk skleros</a:t>
            </a:r>
          </a:p>
          <a:p>
            <a:pPr marL="358775" lvl="1" indent="-182563">
              <a:buFont typeface="Arial" panose="020B0604020202020204" pitchFamily="34" charset="0"/>
              <a:buChar char="•"/>
            </a:pPr>
            <a:r>
              <a:rPr lang="sv-SE" sz="1400" dirty="0"/>
              <a:t>Svåra kroniska lungsjukdomar hos </a:t>
            </a:r>
            <a:r>
              <a:rPr lang="sv-SE" sz="1400" dirty="0" smtClean="0"/>
              <a:t>barn</a:t>
            </a:r>
          </a:p>
          <a:p>
            <a:pPr marL="358775" lvl="1" indent="-182563">
              <a:buFont typeface="Arial" panose="020B0604020202020204" pitchFamily="34" charset="0"/>
              <a:buChar char="•"/>
            </a:pPr>
            <a:endParaRPr lang="sv-SE" sz="1400" dirty="0"/>
          </a:p>
          <a:p>
            <a:r>
              <a:rPr lang="sv-SE" sz="1600" dirty="0">
                <a:solidFill>
                  <a:srgbClr val="363636"/>
                </a:solidFill>
              </a:rPr>
              <a:t>Nya tillstånd 13/10</a:t>
            </a:r>
          </a:p>
          <a:p>
            <a:pPr marL="358775" lvl="1" indent="-182563">
              <a:buFont typeface="Arial" panose="020B0604020202020204" pitchFamily="34" charset="0"/>
              <a:buChar char="•"/>
            </a:pPr>
            <a:r>
              <a:rPr lang="sv-SE" sz="1400" dirty="0">
                <a:solidFill>
                  <a:schemeClr val="bg2">
                    <a:lumMod val="50000"/>
                  </a:schemeClr>
                </a:solidFill>
              </a:rPr>
              <a:t>Avancerad </a:t>
            </a:r>
            <a:r>
              <a:rPr lang="sv-SE" sz="1400" dirty="0" err="1">
                <a:solidFill>
                  <a:schemeClr val="bg2">
                    <a:lumMod val="50000"/>
                  </a:schemeClr>
                </a:solidFill>
              </a:rPr>
              <a:t>rekonstruktiv</a:t>
            </a:r>
            <a:r>
              <a:rPr lang="sv-SE" sz="1400" dirty="0">
                <a:solidFill>
                  <a:schemeClr val="bg2">
                    <a:lumMod val="50000"/>
                  </a:schemeClr>
                </a:solidFill>
              </a:rPr>
              <a:t> kirurgi vid anal inkontinens och </a:t>
            </a:r>
            <a:r>
              <a:rPr lang="sv-SE" sz="1400" dirty="0" err="1">
                <a:solidFill>
                  <a:schemeClr val="bg2">
                    <a:lumMod val="50000"/>
                  </a:schemeClr>
                </a:solidFill>
              </a:rPr>
              <a:t>ano</a:t>
            </a:r>
            <a:r>
              <a:rPr lang="sv-SE" sz="1400" dirty="0">
                <a:solidFill>
                  <a:schemeClr val="bg2">
                    <a:lumMod val="50000"/>
                  </a:schemeClr>
                </a:solidFill>
              </a:rPr>
              <a:t>- och </a:t>
            </a:r>
            <a:r>
              <a:rPr lang="sv-SE" sz="1400" dirty="0" err="1">
                <a:solidFill>
                  <a:schemeClr val="bg2">
                    <a:lumMod val="50000"/>
                  </a:schemeClr>
                </a:solidFill>
              </a:rPr>
              <a:t>rektovaginala</a:t>
            </a:r>
            <a:r>
              <a:rPr lang="sv-SE" sz="1400" dirty="0">
                <a:solidFill>
                  <a:schemeClr val="bg2">
                    <a:lumMod val="50000"/>
                  </a:schemeClr>
                </a:solidFill>
              </a:rPr>
              <a:t> fistlar efter förlossning</a:t>
            </a:r>
          </a:p>
          <a:p>
            <a:pPr marL="358775" lvl="1" indent="-182563">
              <a:buFont typeface="Arial" panose="020B0604020202020204" pitchFamily="34" charset="0"/>
              <a:buChar char="•"/>
            </a:pPr>
            <a:r>
              <a:rPr lang="sv-SE" sz="1400" dirty="0" err="1"/>
              <a:t>Moyamoya</a:t>
            </a:r>
            <a:endParaRPr lang="sv-SE" sz="1400" dirty="0"/>
          </a:p>
          <a:p>
            <a:pPr marL="358775" lvl="1" indent="-182563">
              <a:buFont typeface="Arial" panose="020B0604020202020204" pitchFamily="34" charset="0"/>
              <a:buChar char="•"/>
            </a:pPr>
            <a:r>
              <a:rPr lang="sv-SE" sz="1400" dirty="0">
                <a:solidFill>
                  <a:schemeClr val="bg2">
                    <a:lumMod val="50000"/>
                  </a:schemeClr>
                </a:solidFill>
              </a:rPr>
              <a:t>Prolaps och urininkontinens</a:t>
            </a:r>
          </a:p>
          <a:p>
            <a:pPr marL="358775" lvl="1" indent="-182563">
              <a:buFont typeface="Arial" panose="020B0604020202020204" pitchFamily="34" charset="0"/>
              <a:buChar char="•"/>
            </a:pPr>
            <a:r>
              <a:rPr lang="sv-SE" sz="1400" dirty="0">
                <a:solidFill>
                  <a:schemeClr val="bg2">
                    <a:lumMod val="50000"/>
                  </a:schemeClr>
                </a:solidFill>
              </a:rPr>
              <a:t>Vård vid förvärvad ryggmärgsskada </a:t>
            </a:r>
            <a:endParaRPr lang="sv-SE" sz="1400" dirty="0" smtClean="0"/>
          </a:p>
          <a:p>
            <a:pPr marL="358775" lvl="1" indent="-182563">
              <a:buFont typeface="Arial" panose="020B0604020202020204" pitchFamily="34" charset="0"/>
              <a:buChar char="•"/>
            </a:pPr>
            <a:endParaRPr lang="sv-SE" sz="1400" dirty="0"/>
          </a:p>
          <a:p>
            <a:pPr marL="0" lvl="1" indent="0">
              <a:buNone/>
            </a:pPr>
            <a:r>
              <a:rPr lang="sv-SE" sz="1600" dirty="0">
                <a:solidFill>
                  <a:srgbClr val="363636"/>
                </a:solidFill>
              </a:rPr>
              <a:t>Pågående remisser, nästa sida</a:t>
            </a:r>
          </a:p>
          <a:p>
            <a:pPr marL="176212" lvl="1" indent="0">
              <a:buNone/>
            </a:pPr>
            <a:endParaRPr lang="sv-SE" sz="1400" dirty="0"/>
          </a:p>
        </p:txBody>
      </p:sp>
    </p:spTree>
    <p:extLst>
      <p:ext uri="{BB962C8B-B14F-4D97-AF65-F5344CB8AC3E}">
        <p14:creationId xmlns:p14="http://schemas.microsoft.com/office/powerpoint/2010/main" val="2482428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25963" y="97972"/>
            <a:ext cx="3727620" cy="4662815"/>
          </a:xfrm>
          <a:prstGeom prst="rect">
            <a:avLst/>
          </a:prstGeom>
        </p:spPr>
        <p:txBody>
          <a:bodyPr wrap="square">
            <a:spAutoFit/>
          </a:bodyPr>
          <a:lstStyle/>
          <a:p>
            <a:r>
              <a:rPr lang="sv-SE" sz="2100" b="1" dirty="0">
                <a:solidFill>
                  <a:srgbClr val="000000"/>
                </a:solidFill>
                <a:latin typeface="+mj-lt"/>
              </a:rPr>
              <a:t>Regionala kunskapsråd, KR</a:t>
            </a:r>
          </a:p>
          <a:p>
            <a:endParaRPr lang="sv-SE" sz="2100" dirty="0">
              <a:solidFill>
                <a:srgbClr val="000000"/>
              </a:solidFill>
              <a:latin typeface="+mj-lt"/>
            </a:endParaRPr>
          </a:p>
          <a:p>
            <a:endParaRPr lang="sv-SE" sz="2100" dirty="0">
              <a:solidFill>
                <a:srgbClr val="000000"/>
              </a:solidFill>
              <a:latin typeface="+mj-lt"/>
            </a:endParaRPr>
          </a:p>
          <a:p>
            <a:pPr marL="257175" indent="-257175">
              <a:buFont typeface="Arial" panose="020B0604020202020204" pitchFamily="34" charset="0"/>
              <a:buChar char="•"/>
            </a:pPr>
            <a:r>
              <a:rPr lang="sv-SE" dirty="0">
                <a:solidFill>
                  <a:srgbClr val="000000"/>
                </a:solidFill>
                <a:latin typeface="verdana" panose="020B0604030504040204" pitchFamily="34" charset="0"/>
              </a:rPr>
              <a:t>De fyra kunskapsråden </a:t>
            </a:r>
            <a:r>
              <a:rPr lang="sv-SE" dirty="0">
                <a:solidFill>
                  <a:srgbClr val="FF0000"/>
                </a:solidFill>
                <a:latin typeface="verdana" panose="020B0604030504040204" pitchFamily="34" charset="0"/>
              </a:rPr>
              <a:t>samordnar och följer upp </a:t>
            </a:r>
            <a:r>
              <a:rPr lang="sv-SE" dirty="0">
                <a:solidFill>
                  <a:srgbClr val="000000"/>
                </a:solidFill>
                <a:latin typeface="verdana" panose="020B0604030504040204" pitchFamily="34" charset="0"/>
              </a:rPr>
              <a:t>arbetet i de regionala programområdena (RPO) på uppdrag av regionsjukvårdsledningen.</a:t>
            </a:r>
          </a:p>
          <a:p>
            <a:pPr marL="257175" indent="-257175">
              <a:buFont typeface="Arial" panose="020B0604020202020204" pitchFamily="34" charset="0"/>
              <a:buChar char="•"/>
            </a:pPr>
            <a:endParaRPr lang="sv-SE" dirty="0">
              <a:solidFill>
                <a:srgbClr val="000000"/>
              </a:solidFill>
              <a:latin typeface="verdana" panose="020B0604030504040204" pitchFamily="34" charset="0"/>
            </a:endParaRPr>
          </a:p>
          <a:p>
            <a:pPr marL="257175" indent="-257175">
              <a:buFont typeface="Arial" panose="020B0604020202020204" pitchFamily="34" charset="0"/>
              <a:buChar char="•"/>
            </a:pPr>
            <a:r>
              <a:rPr lang="sv-SE" dirty="0">
                <a:solidFill>
                  <a:srgbClr val="000000"/>
                </a:solidFill>
                <a:latin typeface="verdana" panose="020B0604030504040204" pitchFamily="34" charset="0"/>
              </a:rPr>
              <a:t>Kunskapsråden bemannas med representanter från regionernas ledningsfunktioner och ordförande i ingående programområden.</a:t>
            </a:r>
          </a:p>
        </p:txBody>
      </p:sp>
      <p:pic>
        <p:nvPicPr>
          <p:cNvPr id="5" name="Bildobjekt 4" descr="Skärmurklip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3584" y="1196652"/>
            <a:ext cx="5290417" cy="2328529"/>
          </a:xfrm>
          <a:prstGeom prst="rect">
            <a:avLst/>
          </a:prstGeom>
        </p:spPr>
      </p:pic>
    </p:spTree>
    <p:extLst>
      <p:ext uri="{BB962C8B-B14F-4D97-AF65-F5344CB8AC3E}">
        <p14:creationId xmlns:p14="http://schemas.microsoft.com/office/powerpoint/2010/main" val="36488294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tshållare för innehåll 2"/>
          <p:cNvGraphicFramePr>
            <a:graphicFrameLocks noGrp="1"/>
          </p:cNvGraphicFramePr>
          <p:nvPr>
            <p:ph idx="1"/>
            <p:extLst/>
          </p:nvPr>
        </p:nvGraphicFramePr>
        <p:xfrm>
          <a:off x="1" y="-2"/>
          <a:ext cx="9143999" cy="5144141"/>
        </p:xfrm>
        <a:graphic>
          <a:graphicData uri="http://schemas.openxmlformats.org/drawingml/2006/table">
            <a:tbl>
              <a:tblPr firstRow="1" bandRow="1">
                <a:tableStyleId>{5C22544A-7EE6-4342-B048-85BDC9FD1C3A}</a:tableStyleId>
              </a:tblPr>
              <a:tblGrid>
                <a:gridCol w="2483768">
                  <a:extLst>
                    <a:ext uri="{9D8B030D-6E8A-4147-A177-3AD203B41FA5}">
                      <a16:colId xmlns:a16="http://schemas.microsoft.com/office/drawing/2014/main" val="2929577315"/>
                    </a:ext>
                  </a:extLst>
                </a:gridCol>
                <a:gridCol w="1449646">
                  <a:extLst>
                    <a:ext uri="{9D8B030D-6E8A-4147-A177-3AD203B41FA5}">
                      <a16:colId xmlns:a16="http://schemas.microsoft.com/office/drawing/2014/main" val="350936085"/>
                    </a:ext>
                  </a:extLst>
                </a:gridCol>
                <a:gridCol w="1430675">
                  <a:extLst>
                    <a:ext uri="{9D8B030D-6E8A-4147-A177-3AD203B41FA5}">
                      <a16:colId xmlns:a16="http://schemas.microsoft.com/office/drawing/2014/main" val="2001139484"/>
                    </a:ext>
                  </a:extLst>
                </a:gridCol>
                <a:gridCol w="792086">
                  <a:extLst>
                    <a:ext uri="{9D8B030D-6E8A-4147-A177-3AD203B41FA5}">
                      <a16:colId xmlns:a16="http://schemas.microsoft.com/office/drawing/2014/main" val="3814147074"/>
                    </a:ext>
                  </a:extLst>
                </a:gridCol>
                <a:gridCol w="855941">
                  <a:extLst>
                    <a:ext uri="{9D8B030D-6E8A-4147-A177-3AD203B41FA5}">
                      <a16:colId xmlns:a16="http://schemas.microsoft.com/office/drawing/2014/main" val="2533962379"/>
                    </a:ext>
                  </a:extLst>
                </a:gridCol>
                <a:gridCol w="2131883">
                  <a:extLst>
                    <a:ext uri="{9D8B030D-6E8A-4147-A177-3AD203B41FA5}">
                      <a16:colId xmlns:a16="http://schemas.microsoft.com/office/drawing/2014/main" val="2405378571"/>
                    </a:ext>
                  </a:extLst>
                </a:gridCol>
              </a:tblGrid>
              <a:tr h="465216">
                <a:tc>
                  <a:txBody>
                    <a:bodyPr/>
                    <a:lstStyle/>
                    <a:p>
                      <a:r>
                        <a:rPr lang="sv-SE" sz="1200" dirty="0" smtClean="0">
                          <a:solidFill>
                            <a:schemeClr val="bg1"/>
                          </a:solidFill>
                          <a:latin typeface="Calibri" panose="020F0502020204030204" pitchFamily="34" charset="0"/>
                          <a:cs typeface="Calibri" panose="020F0502020204030204" pitchFamily="34" charset="0"/>
                        </a:rPr>
                        <a:t>Område</a:t>
                      </a:r>
                      <a:endParaRPr lang="sv-SE" sz="1200" dirty="0">
                        <a:solidFill>
                          <a:schemeClr val="bg1"/>
                        </a:solidFill>
                        <a:latin typeface="Calibri" panose="020F0502020204030204" pitchFamily="34" charset="0"/>
                        <a:cs typeface="Calibri" panose="020F0502020204030204" pitchFamily="34" charset="0"/>
                      </a:endParaRPr>
                    </a:p>
                  </a:txBody>
                  <a:tcPr/>
                </a:tc>
                <a:tc>
                  <a:txBody>
                    <a:bodyPr/>
                    <a:lstStyle/>
                    <a:p>
                      <a:r>
                        <a:rPr lang="sv-SE" sz="1200" dirty="0" smtClean="0">
                          <a:solidFill>
                            <a:schemeClr val="bg1"/>
                          </a:solidFill>
                          <a:latin typeface="Calibri" panose="020F0502020204030204" pitchFamily="34" charset="0"/>
                          <a:cs typeface="Calibri" panose="020F0502020204030204" pitchFamily="34" charset="0"/>
                        </a:rPr>
                        <a:t>Antal enheter</a:t>
                      </a:r>
                      <a:endParaRPr lang="sv-SE" sz="1200" dirty="0">
                        <a:solidFill>
                          <a:schemeClr val="bg1"/>
                        </a:solidFill>
                        <a:latin typeface="Calibri" panose="020F0502020204030204" pitchFamily="34" charset="0"/>
                        <a:cs typeface="Calibri" panose="020F0502020204030204" pitchFamily="34" charset="0"/>
                      </a:endParaRPr>
                    </a:p>
                  </a:txBody>
                  <a:tcPr/>
                </a:tc>
                <a:tc>
                  <a:txBody>
                    <a:bodyPr/>
                    <a:lstStyle/>
                    <a:p>
                      <a:r>
                        <a:rPr lang="sv-SE" sz="1200" dirty="0" smtClean="0">
                          <a:solidFill>
                            <a:schemeClr val="bg1"/>
                          </a:solidFill>
                          <a:latin typeface="Calibri" panose="020F0502020204030204" pitchFamily="34" charset="0"/>
                          <a:cs typeface="Calibri" panose="020F0502020204030204" pitchFamily="34" charset="0"/>
                        </a:rPr>
                        <a:t>RPO</a:t>
                      </a:r>
                    </a:p>
                  </a:txBody>
                  <a:tcPr/>
                </a:tc>
                <a:tc>
                  <a:txBody>
                    <a:bodyPr/>
                    <a:lstStyle/>
                    <a:p>
                      <a:r>
                        <a:rPr lang="sv-SE" sz="1200" dirty="0" smtClean="0">
                          <a:solidFill>
                            <a:schemeClr val="bg1"/>
                          </a:solidFill>
                          <a:latin typeface="Calibri" panose="020F0502020204030204" pitchFamily="34" charset="0"/>
                          <a:cs typeface="Calibri" panose="020F0502020204030204" pitchFamily="34" charset="0"/>
                        </a:rPr>
                        <a:t>Till-styrker</a:t>
                      </a:r>
                      <a:endParaRPr lang="sv-SE" sz="1200" dirty="0">
                        <a:solidFill>
                          <a:schemeClr val="bg1"/>
                        </a:solidFill>
                        <a:latin typeface="Calibri" panose="020F0502020204030204" pitchFamily="34" charset="0"/>
                        <a:cs typeface="Calibri" panose="020F0502020204030204" pitchFamily="34" charset="0"/>
                      </a:endParaRPr>
                    </a:p>
                  </a:txBody>
                  <a:tcPr/>
                </a:tc>
                <a:tc>
                  <a:txBody>
                    <a:bodyPr/>
                    <a:lstStyle/>
                    <a:p>
                      <a:pPr algn="l"/>
                      <a:r>
                        <a:rPr lang="sv-SE" sz="1200" dirty="0" smtClean="0">
                          <a:solidFill>
                            <a:schemeClr val="bg1"/>
                          </a:solidFill>
                          <a:latin typeface="Calibri" panose="020F0502020204030204" pitchFamily="34" charset="0"/>
                          <a:cs typeface="Calibri" panose="020F0502020204030204" pitchFamily="34" charset="0"/>
                        </a:rPr>
                        <a:t>Tillstyrker inte </a:t>
                      </a:r>
                      <a:endParaRPr lang="sv-SE" sz="1200" dirty="0">
                        <a:solidFill>
                          <a:schemeClr val="bg1"/>
                        </a:solidFill>
                        <a:latin typeface="Calibri" panose="020F0502020204030204" pitchFamily="34" charset="0"/>
                        <a:cs typeface="Calibri" panose="020F0502020204030204" pitchFamily="34" charset="0"/>
                      </a:endParaRPr>
                    </a:p>
                  </a:txBody>
                  <a:tcPr/>
                </a:tc>
                <a:tc>
                  <a:txBody>
                    <a:bodyPr/>
                    <a:lstStyle/>
                    <a:p>
                      <a:r>
                        <a:rPr lang="sv-SE" sz="1200" dirty="0" smtClean="0">
                          <a:solidFill>
                            <a:schemeClr val="bg1"/>
                          </a:solidFill>
                          <a:latin typeface="Calibri" panose="020F0502020204030204" pitchFamily="34" charset="0"/>
                          <a:cs typeface="Calibri" panose="020F0502020204030204" pitchFamily="34" charset="0"/>
                        </a:rPr>
                        <a:t>Kommentar</a:t>
                      </a:r>
                      <a:endParaRPr lang="sv-SE" sz="1200" dirty="0">
                        <a:solidFill>
                          <a:schemeClr val="bg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7029513"/>
                  </a:ext>
                </a:extLst>
              </a:tr>
              <a:tr h="1085504">
                <a:tc>
                  <a:txBody>
                    <a:bodyPr/>
                    <a:lstStyle/>
                    <a:p>
                      <a:r>
                        <a:rPr lang="sv-SE" sz="1000" dirty="0" smtClean="0">
                          <a:solidFill>
                            <a:schemeClr val="tx1"/>
                          </a:solidFill>
                          <a:latin typeface="Calibri" panose="020F0502020204030204" pitchFamily="34" charset="0"/>
                          <a:cs typeface="Calibri" panose="020F0502020204030204" pitchFamily="34" charset="0"/>
                        </a:rPr>
                        <a:t>Avancerade endoskopiska åtgärder i nedre luftvägarna</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baseline="0" dirty="0" smtClean="0">
                          <a:solidFill>
                            <a:schemeClr val="tx1"/>
                          </a:solidFill>
                          <a:latin typeface="Calibri" panose="020F0502020204030204" pitchFamily="34" charset="0"/>
                          <a:cs typeface="Calibri" panose="020F0502020204030204" pitchFamily="34" charset="0"/>
                        </a:rPr>
                        <a:t>5, varav</a:t>
                      </a:r>
                    </a:p>
                    <a:p>
                      <a:pPr algn="l"/>
                      <a:r>
                        <a:rPr lang="sv-SE" sz="900" baseline="0" dirty="0" smtClean="0">
                          <a:solidFill>
                            <a:schemeClr val="tx1"/>
                          </a:solidFill>
                          <a:latin typeface="Calibri" panose="020F0502020204030204" pitchFamily="34" charset="0"/>
                          <a:cs typeface="Calibri" panose="020F0502020204030204" pitchFamily="34" charset="0"/>
                        </a:rPr>
                        <a:t>4 komplicerade fistlar</a:t>
                      </a:r>
                    </a:p>
                    <a:p>
                      <a:pPr algn="l"/>
                      <a:r>
                        <a:rPr lang="sv-SE" sz="900" baseline="0" dirty="0" smtClean="0">
                          <a:solidFill>
                            <a:schemeClr val="tx1"/>
                          </a:solidFill>
                          <a:latin typeface="Calibri" panose="020F0502020204030204" pitchFamily="34" charset="0"/>
                          <a:cs typeface="Calibri" panose="020F0502020204030204" pitchFamily="34" charset="0"/>
                        </a:rPr>
                        <a:t>4 emfysem</a:t>
                      </a:r>
                    </a:p>
                    <a:p>
                      <a:pPr algn="l"/>
                      <a:r>
                        <a:rPr lang="sv-SE" sz="900" baseline="0" dirty="0" smtClean="0">
                          <a:solidFill>
                            <a:schemeClr val="tx1"/>
                          </a:solidFill>
                          <a:latin typeface="Calibri" panose="020F0502020204030204" pitchFamily="34" charset="0"/>
                          <a:cs typeface="Calibri" panose="020F0502020204030204" pitchFamily="34" charset="0"/>
                        </a:rPr>
                        <a:t>Varav:</a:t>
                      </a:r>
                    </a:p>
                    <a:p>
                      <a:pPr algn="l"/>
                      <a:r>
                        <a:rPr lang="sv-SE" sz="900" baseline="0" dirty="0" smtClean="0">
                          <a:solidFill>
                            <a:schemeClr val="tx1"/>
                          </a:solidFill>
                          <a:latin typeface="Calibri" panose="020F0502020204030204" pitchFamily="34" charset="0"/>
                          <a:cs typeface="Calibri" panose="020F0502020204030204" pitchFamily="34" charset="0"/>
                        </a:rPr>
                        <a:t>2 hellunglavage</a:t>
                      </a:r>
                    </a:p>
                    <a:p>
                      <a:pPr algn="l"/>
                      <a:r>
                        <a:rPr lang="sv-SE" sz="900" baseline="0" dirty="0" smtClean="0">
                          <a:solidFill>
                            <a:schemeClr val="tx1"/>
                          </a:solidFill>
                          <a:latin typeface="Calibri" panose="020F0502020204030204" pitchFamily="34" charset="0"/>
                          <a:cs typeface="Calibri" panose="020F0502020204030204" pitchFamily="34" charset="0"/>
                        </a:rPr>
                        <a:t>2 tumörer o förträngning i luftvägar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Lung- och allergi</a:t>
                      </a:r>
                      <a:r>
                        <a:rPr lang="sv-SE" sz="1000" baseline="0" dirty="0" smtClean="0">
                          <a:solidFill>
                            <a:schemeClr val="tx1"/>
                          </a:solidFill>
                          <a:latin typeface="Calibri" panose="020F0502020204030204" pitchFamily="34" charset="0"/>
                          <a:cs typeface="Calibri" panose="020F0502020204030204" pitchFamily="34" charset="0"/>
                        </a:rPr>
                        <a:t> </a:t>
                      </a:r>
                      <a:r>
                        <a:rPr lang="sv-SE" sz="1000" dirty="0" smtClean="0">
                          <a:solidFill>
                            <a:schemeClr val="tx1"/>
                          </a:solidFill>
                          <a:latin typeface="Calibri" panose="020F0502020204030204" pitchFamily="34" charset="0"/>
                          <a:cs typeface="Calibri" panose="020F0502020204030204" pitchFamily="34" charset="0"/>
                        </a:rPr>
                        <a:t> </a:t>
                      </a:r>
                      <a:br>
                        <a:rPr lang="sv-SE" sz="1000" dirty="0" smtClean="0">
                          <a:solidFill>
                            <a:schemeClr val="tx1"/>
                          </a:solidFill>
                          <a:latin typeface="Calibri" panose="020F0502020204030204" pitchFamily="34" charset="0"/>
                          <a:cs typeface="Calibri" panose="020F0502020204030204" pitchFamily="34" charset="0"/>
                        </a:rPr>
                      </a:br>
                      <a:r>
                        <a:rPr lang="sv-SE" sz="900" dirty="0" smtClean="0">
                          <a:solidFill>
                            <a:schemeClr val="tx1"/>
                          </a:solidFill>
                          <a:latin typeface="Calibri" panose="020F0502020204030204" pitchFamily="34" charset="0"/>
                          <a:cs typeface="Calibri" panose="020F0502020204030204" pitchFamily="34" charset="0"/>
                        </a:rPr>
                        <a:t>(Öron, näsa o hals)</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algn="ctr"/>
                      <a:endParaRPr lang="sv-SE" sz="1000" dirty="0" smtClean="0">
                        <a:solidFill>
                          <a:schemeClr val="tx1"/>
                        </a:solidFill>
                        <a:latin typeface="Calibri" panose="020F0502020204030204" pitchFamily="34" charset="0"/>
                        <a:cs typeface="Calibri" panose="020F0502020204030204" pitchFamily="34" charset="0"/>
                      </a:endParaRPr>
                    </a:p>
                    <a:p>
                      <a:pPr algn="ctr"/>
                      <a:r>
                        <a:rPr lang="sv-SE" sz="1000" dirty="0" smtClean="0">
                          <a:solidFill>
                            <a:schemeClr val="tx1"/>
                          </a:solidFill>
                          <a:latin typeface="Calibri" panose="020F0502020204030204" pitchFamily="34" charset="0"/>
                          <a:cs typeface="Calibri" panose="020F0502020204030204" pitchFamily="34" charset="0"/>
                        </a:rPr>
                        <a:t>X</a:t>
                      </a:r>
                    </a:p>
                    <a:p>
                      <a:pPr algn="ctr"/>
                      <a:r>
                        <a:rPr lang="sv-SE" sz="1000" dirty="0" smtClean="0">
                          <a:solidFill>
                            <a:schemeClr val="tx1"/>
                          </a:solidFill>
                          <a:latin typeface="Calibri" panose="020F0502020204030204" pitchFamily="34" charset="0"/>
                          <a:cs typeface="Calibri" panose="020F0502020204030204" pitchFamily="34" charset="0"/>
                        </a:rPr>
                        <a:t>X</a:t>
                      </a:r>
                    </a:p>
                    <a:p>
                      <a:pPr algn="ctr"/>
                      <a:r>
                        <a:rPr lang="sv-SE" sz="1000" dirty="0" smtClean="0">
                          <a:solidFill>
                            <a:schemeClr val="tx1"/>
                          </a:solidFill>
                          <a:latin typeface="Calibri" panose="020F0502020204030204" pitchFamily="34" charset="0"/>
                          <a:cs typeface="Calibri" panose="020F0502020204030204" pitchFamily="34" charset="0"/>
                        </a:rPr>
                        <a:t>X</a:t>
                      </a:r>
                    </a:p>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sv-SE" sz="1000" kern="1200" dirty="0" smtClean="0">
                          <a:solidFill>
                            <a:schemeClr val="tx1"/>
                          </a:solidFill>
                          <a:latin typeface="Calibri" panose="020F0502020204030204" pitchFamily="34" charset="0"/>
                          <a:ea typeface="+mn-ea"/>
                          <a:cs typeface="Calibri" panose="020F0502020204030204" pitchFamily="34" charset="0"/>
                        </a:rPr>
                        <a:t>X</a:t>
                      </a:r>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r>
                        <a:rPr lang="sv-SE" sz="900" dirty="0" smtClean="0">
                          <a:solidFill>
                            <a:schemeClr val="tx1"/>
                          </a:solidFill>
                          <a:latin typeface="Calibri" panose="020F0502020204030204" pitchFamily="34" charset="0"/>
                          <a:cs typeface="Calibri" panose="020F0502020204030204" pitchFamily="34" charset="0"/>
                        </a:rPr>
                        <a:t>Förordar fortsatt uppdrag inom respektive</a:t>
                      </a:r>
                      <a:r>
                        <a:rPr lang="sv-SE" sz="900" baseline="0" dirty="0" smtClean="0">
                          <a:solidFill>
                            <a:schemeClr val="tx1"/>
                          </a:solidFill>
                          <a:latin typeface="Calibri" panose="020F0502020204030204" pitchFamily="34" charset="0"/>
                          <a:cs typeface="Calibri" panose="020F0502020204030204" pitchFamily="34" charset="0"/>
                        </a:rPr>
                        <a:t> sjukvårdsregion för avancerade endoskopiska åtgärder i nedre luftvägarna, men tillstyrker övriga 4 nivåstruktureringar</a:t>
                      </a:r>
                      <a:endParaRPr lang="sv-SE"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8681952"/>
                  </a:ext>
                </a:extLst>
              </a:tr>
              <a:tr h="403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err="1" smtClean="0">
                          <a:solidFill>
                            <a:schemeClr val="tx1"/>
                          </a:solidFill>
                          <a:latin typeface="Calibri" panose="020F0502020204030204" pitchFamily="34" charset="0"/>
                          <a:cs typeface="Calibri" panose="020F0502020204030204" pitchFamily="34" charset="0"/>
                        </a:rPr>
                        <a:t>Transbronkiell</a:t>
                      </a:r>
                      <a:r>
                        <a:rPr lang="sv-SE" sz="1000" dirty="0" smtClean="0">
                          <a:solidFill>
                            <a:schemeClr val="tx1"/>
                          </a:solidFill>
                          <a:latin typeface="Calibri" panose="020F0502020204030204" pitchFamily="34" charset="0"/>
                          <a:cs typeface="Calibri" panose="020F0502020204030204" pitchFamily="34" charset="0"/>
                        </a:rPr>
                        <a:t> </a:t>
                      </a:r>
                      <a:r>
                        <a:rPr lang="sv-SE" sz="1000" dirty="0" err="1" smtClean="0">
                          <a:solidFill>
                            <a:schemeClr val="tx1"/>
                          </a:solidFill>
                          <a:latin typeface="Calibri" panose="020F0502020204030204" pitchFamily="34" charset="0"/>
                          <a:cs typeface="Calibri" panose="020F0502020204030204" pitchFamily="34" charset="0"/>
                        </a:rPr>
                        <a:t>subpleural</a:t>
                      </a:r>
                      <a:r>
                        <a:rPr lang="sv-SE" sz="1000" dirty="0" smtClean="0">
                          <a:solidFill>
                            <a:schemeClr val="tx1"/>
                          </a:solidFill>
                          <a:latin typeface="Calibri" panose="020F0502020204030204" pitchFamily="34" charset="0"/>
                          <a:cs typeface="Calibri" panose="020F0502020204030204" pitchFamily="34" charset="0"/>
                        </a:rPr>
                        <a:t> lungbiopsi med kryoteknik</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5</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Lung- och allergi</a:t>
                      </a:r>
                      <a:r>
                        <a:rPr lang="sv-SE" sz="1000" baseline="0" dirty="0" smtClean="0">
                          <a:solidFill>
                            <a:schemeClr val="tx1"/>
                          </a:solidFill>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smtClean="0">
                          <a:solidFill>
                            <a:schemeClr val="tx1"/>
                          </a:solidFill>
                          <a:latin typeface="Calibri" panose="020F0502020204030204" pitchFamily="34" charset="0"/>
                          <a:cs typeface="Calibri" panose="020F0502020204030204" pitchFamily="34" charset="0"/>
                        </a:rPr>
                        <a:t>(Öron, näsa o hals)</a:t>
                      </a:r>
                    </a:p>
                  </a:txBody>
                  <a:tcPr/>
                </a:tc>
                <a:tc>
                  <a:txBody>
                    <a:bodyPr/>
                    <a:lstStyle/>
                    <a:p>
                      <a:pPr algn="ct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sv-SE" sz="1000" kern="1200" dirty="0" smtClean="0">
                          <a:solidFill>
                            <a:schemeClr val="tx1"/>
                          </a:solidFill>
                          <a:latin typeface="Calibri" panose="020F0502020204030204" pitchFamily="34" charset="0"/>
                          <a:ea typeface="+mn-ea"/>
                          <a:cs typeface="Calibri" panose="020F0502020204030204" pitchFamily="34" charset="0"/>
                        </a:rPr>
                        <a:t>X</a:t>
                      </a:r>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r>
                        <a:rPr lang="sv-SE" sz="900" dirty="0" smtClean="0">
                          <a:solidFill>
                            <a:schemeClr val="tx1"/>
                          </a:solidFill>
                          <a:latin typeface="Calibri" panose="020F0502020204030204" pitchFamily="34" charset="0"/>
                          <a:cs typeface="Calibri" panose="020F0502020204030204" pitchFamily="34" charset="0"/>
                        </a:rPr>
                        <a:t>Förordar fortsatt uppdrag inom respektive sjukvårdsregion </a:t>
                      </a:r>
                      <a:endParaRPr lang="sv-SE"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24894561"/>
                  </a:ext>
                </a:extLst>
              </a:tr>
              <a:tr h="2672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smtClean="0">
                          <a:solidFill>
                            <a:schemeClr val="tx1"/>
                          </a:solidFill>
                          <a:effectLst/>
                          <a:latin typeface="Calibri" panose="020F0502020204030204" pitchFamily="34" charset="0"/>
                          <a:ea typeface="+mn-ea"/>
                          <a:cs typeface="Calibri" panose="020F0502020204030204" pitchFamily="34" charset="0"/>
                        </a:rPr>
                        <a:t>HIPEC</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4 </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Cancer</a:t>
                      </a:r>
                    </a:p>
                  </a:txBody>
                  <a:tcPr/>
                </a:tc>
                <a:tc>
                  <a:txBody>
                    <a:bodyPr/>
                    <a:lstStyle/>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83686498"/>
                  </a:ext>
                </a:extLst>
              </a:tr>
              <a:tr h="263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Extraktion av pacemakerutrustning</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4</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Hjärt-</a:t>
                      </a:r>
                      <a:r>
                        <a:rPr lang="sv-SE" sz="1000" baseline="0" dirty="0" smtClean="0">
                          <a:solidFill>
                            <a:schemeClr val="tx1"/>
                          </a:solidFill>
                          <a:latin typeface="Calibri" panose="020F0502020204030204" pitchFamily="34" charset="0"/>
                          <a:cs typeface="Calibri" panose="020F0502020204030204" pitchFamily="34" charset="0"/>
                        </a:rPr>
                        <a:t> och kärl</a:t>
                      </a:r>
                      <a:endParaRPr lang="sv-SE" sz="1000" dirty="0" smtClean="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sv-SE" sz="1000" kern="120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56904947"/>
                  </a:ext>
                </a:extLst>
              </a:tr>
              <a:tr h="263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smtClean="0">
                          <a:solidFill>
                            <a:schemeClr val="tx1"/>
                          </a:solidFill>
                          <a:effectLst/>
                          <a:latin typeface="Calibri" panose="020F0502020204030204" pitchFamily="34" charset="0"/>
                          <a:ea typeface="+mn-ea"/>
                          <a:cs typeface="Calibri" panose="020F0502020204030204" pitchFamily="34" charset="0"/>
                        </a:rPr>
                        <a:t>Isolerad hyperterm </a:t>
                      </a:r>
                      <a:r>
                        <a:rPr lang="sv-SE" sz="1000" kern="1200" dirty="0" err="1" smtClean="0">
                          <a:solidFill>
                            <a:schemeClr val="tx1"/>
                          </a:solidFill>
                          <a:effectLst/>
                          <a:latin typeface="Calibri" panose="020F0502020204030204" pitchFamily="34" charset="0"/>
                          <a:ea typeface="+mn-ea"/>
                          <a:cs typeface="Calibri" panose="020F0502020204030204" pitchFamily="34" charset="0"/>
                        </a:rPr>
                        <a:t>perfusion</a:t>
                      </a:r>
                      <a:endParaRPr lang="sv-SE" sz="1000" kern="1200" dirty="0" smtClean="0">
                        <a:solidFill>
                          <a:schemeClr val="tx1"/>
                        </a:solidFill>
                        <a:effectLst/>
                        <a:latin typeface="Calibri" panose="020F0502020204030204" pitchFamily="34" charset="0"/>
                        <a:ea typeface="+mn-ea"/>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1</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Cancer</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86715359"/>
                  </a:ext>
                </a:extLst>
              </a:tr>
              <a:tr h="403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Kurativt syftande behandling av vulvacancer</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 4      </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Cancer</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45396991"/>
                  </a:ext>
                </a:extLst>
              </a:tr>
              <a:tr h="527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Medfödda metabola sjukdomar</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3, varav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smtClean="0">
                          <a:solidFill>
                            <a:schemeClr val="tx1"/>
                          </a:solidFill>
                          <a:latin typeface="Calibri" panose="020F0502020204030204" pitchFamily="34" charset="0"/>
                          <a:cs typeface="Calibri" panose="020F0502020204030204" pitchFamily="34" charset="0"/>
                        </a:rPr>
                        <a:t>2 riktad utredning, varav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smtClean="0">
                          <a:solidFill>
                            <a:schemeClr val="tx1"/>
                          </a:solidFill>
                          <a:latin typeface="Calibri" panose="020F0502020204030204" pitchFamily="34" charset="0"/>
                          <a:cs typeface="Calibri" panose="020F0502020204030204" pitchFamily="34" charset="0"/>
                        </a:rPr>
                        <a:t>1</a:t>
                      </a:r>
                      <a:r>
                        <a:rPr lang="sv-SE" sz="900" baseline="0" dirty="0" smtClean="0">
                          <a:solidFill>
                            <a:schemeClr val="tx1"/>
                          </a:solidFill>
                          <a:latin typeface="Calibri" panose="020F0502020204030204" pitchFamily="34" charset="0"/>
                          <a:cs typeface="Calibri" panose="020F0502020204030204" pitchFamily="34" charset="0"/>
                        </a:rPr>
                        <a:t> nyföddhetsscreening</a:t>
                      </a:r>
                      <a:endParaRPr lang="sv-SE" sz="900" dirty="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Barn och</a:t>
                      </a:r>
                      <a:r>
                        <a:rPr lang="sv-SE" sz="1000" baseline="0" dirty="0" smtClean="0">
                          <a:solidFill>
                            <a:schemeClr val="tx1"/>
                          </a:solidFill>
                          <a:latin typeface="Calibri" panose="020F0502020204030204" pitchFamily="34" charset="0"/>
                          <a:cs typeface="Calibri" panose="020F0502020204030204" pitchFamily="34" charset="0"/>
                        </a:rPr>
                        <a:t> unga </a:t>
                      </a:r>
                    </a:p>
                    <a:p>
                      <a:r>
                        <a:rPr lang="sv-SE" sz="900" baseline="0" dirty="0" smtClean="0">
                          <a:solidFill>
                            <a:schemeClr val="tx1"/>
                          </a:solidFill>
                          <a:latin typeface="Calibri" panose="020F0502020204030204" pitchFamily="34" charset="0"/>
                          <a:cs typeface="Calibri" panose="020F0502020204030204" pitchFamily="34" charset="0"/>
                        </a:rPr>
                        <a:t>(Sällsynta &amp; Endokrina)</a:t>
                      </a:r>
                      <a:endParaRPr lang="sv-SE" sz="9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dirty="0" smtClean="0">
                          <a:latin typeface="Calibri" panose="020F0502020204030204" pitchFamily="34" charset="0"/>
                          <a:cs typeface="Calibri" panose="020F0502020204030204" pitchFamily="34" charset="0"/>
                        </a:rPr>
                        <a:t>X</a:t>
                      </a:r>
                      <a:endParaRPr lang="sv-SE" sz="1000" dirty="0">
                        <a:latin typeface="Calibri" panose="020F0502020204030204" pitchFamily="34" charset="0"/>
                        <a:cs typeface="Calibri" panose="020F0502020204030204" pitchFamily="34" charset="0"/>
                      </a:endParaRPr>
                    </a:p>
                  </a:txBody>
                  <a:tcPr/>
                </a:tc>
                <a:tc>
                  <a:txBody>
                    <a:bodyPr/>
                    <a:lstStyle/>
                    <a:p>
                      <a:endParaRPr lang="sv-SE" sz="1000" dirty="0">
                        <a:latin typeface="Calibri" panose="020F0502020204030204" pitchFamily="34" charset="0"/>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96174940"/>
                  </a:ext>
                </a:extLst>
              </a:tr>
              <a:tr h="403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err="1" smtClean="0">
                          <a:solidFill>
                            <a:schemeClr val="tx1"/>
                          </a:solidFill>
                          <a:latin typeface="Calibri" panose="020F0502020204030204" pitchFamily="34" charset="0"/>
                          <a:cs typeface="Calibri" panose="020F0502020204030204" pitchFamily="34" charset="0"/>
                        </a:rPr>
                        <a:t>Retroperitoneal</a:t>
                      </a:r>
                      <a:r>
                        <a:rPr lang="sv-SE" sz="1000" dirty="0" smtClean="0">
                          <a:solidFill>
                            <a:schemeClr val="tx1"/>
                          </a:solidFill>
                          <a:latin typeface="Calibri" panose="020F0502020204030204" pitchFamily="34" charset="0"/>
                          <a:cs typeface="Calibri" panose="020F0502020204030204" pitchFamily="34" charset="0"/>
                        </a:rPr>
                        <a:t> lymfkörtelutrymning vid testikelcancer </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2</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Cancer</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02024372"/>
                  </a:ext>
                </a:extLst>
              </a:tr>
              <a:tr h="395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Svårbehandlad epilepsi</a:t>
                      </a:r>
                    </a:p>
                  </a:txBody>
                  <a:tcPr/>
                </a:tc>
                <a:tc>
                  <a:txBody>
                    <a:bodyPr/>
                    <a:lstStyle/>
                    <a:p>
                      <a:pPr algn="ctr"/>
                      <a:r>
                        <a:rPr lang="sv-SE" sz="1000" dirty="0" smtClean="0">
                          <a:solidFill>
                            <a:schemeClr val="tx1"/>
                          </a:solidFill>
                          <a:latin typeface="Calibri" panose="020F0502020204030204" pitchFamily="34" charset="0"/>
                          <a:cs typeface="Calibri" panose="020F0502020204030204" pitchFamily="34" charset="0"/>
                        </a:rPr>
                        <a:t>3,</a:t>
                      </a:r>
                      <a:r>
                        <a:rPr lang="sv-SE" sz="1000" baseline="0" dirty="0">
                          <a:solidFill>
                            <a:schemeClr val="tx1"/>
                          </a:solidFill>
                          <a:latin typeface="Calibri" panose="020F0502020204030204" pitchFamily="34" charset="0"/>
                          <a:cs typeface="Calibri" panose="020F0502020204030204" pitchFamily="34" charset="0"/>
                        </a:rPr>
                        <a:t> </a:t>
                      </a:r>
                      <a:r>
                        <a:rPr lang="sv-SE" sz="1000" baseline="0" dirty="0" smtClean="0">
                          <a:solidFill>
                            <a:schemeClr val="tx1"/>
                          </a:solidFill>
                          <a:latin typeface="Calibri" panose="020F0502020204030204" pitchFamily="34" charset="0"/>
                          <a:cs typeface="Calibri" panose="020F0502020204030204" pitchFamily="34" charset="0"/>
                        </a:rPr>
                        <a:t>varav</a:t>
                      </a:r>
                    </a:p>
                    <a:p>
                      <a:pPr algn="l"/>
                      <a:r>
                        <a:rPr lang="sv-SE" sz="900" baseline="0" dirty="0" smtClean="0">
                          <a:solidFill>
                            <a:schemeClr val="tx1"/>
                          </a:solidFill>
                          <a:latin typeface="Calibri" panose="020F0502020204030204" pitchFamily="34" charset="0"/>
                          <a:cs typeface="Calibri" panose="020F0502020204030204" pitchFamily="34" charset="0"/>
                        </a:rPr>
                        <a:t>1 för sällankirurgi</a:t>
                      </a:r>
                      <a:endParaRPr lang="sv-SE" sz="900" dirty="0" smtClean="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Nervsystemet</a:t>
                      </a:r>
                    </a:p>
                  </a:txBody>
                  <a:tcPr/>
                </a:tc>
                <a:tc>
                  <a:txBody>
                    <a:bodyPr/>
                    <a:lstStyle/>
                    <a:p>
                      <a:pPr algn="ctr"/>
                      <a:endParaRPr lang="sv-SE" sz="1000" dirty="0" smtClean="0">
                        <a:solidFill>
                          <a:srgbClr val="FF0000"/>
                        </a:solidFill>
                        <a:latin typeface="Calibri" panose="020F0502020204030204" pitchFamily="34" charset="0"/>
                        <a:cs typeface="Calibri" panose="020F0502020204030204" pitchFamily="34" charset="0"/>
                      </a:endParaRPr>
                    </a:p>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sv-SE" sz="1000" kern="1200" dirty="0" smtClean="0">
                          <a:solidFill>
                            <a:schemeClr val="tx1"/>
                          </a:solidFill>
                          <a:latin typeface="Calibri" panose="020F0502020204030204" pitchFamily="34" charset="0"/>
                          <a:ea typeface="+mn-ea"/>
                          <a:cs typeface="Calibri" panose="020F0502020204030204" pitchFamily="34" charset="0"/>
                        </a:rPr>
                        <a:t>X</a:t>
                      </a:r>
                      <a:endParaRPr lang="sv-SE" sz="1000" kern="1200" dirty="0">
                        <a:solidFill>
                          <a:schemeClr val="tx1"/>
                        </a:solidFill>
                        <a:latin typeface="Calibri" panose="020F0502020204030204" pitchFamily="34" charset="0"/>
                        <a:ea typeface="+mn-ea"/>
                        <a:cs typeface="Calibri" panose="020F0502020204030204" pitchFamily="34" charset="0"/>
                      </a:endParaRPr>
                    </a:p>
                  </a:txBody>
                  <a:tcPr/>
                </a:tc>
                <a:tc>
                  <a:txBody>
                    <a:bodyPr/>
                    <a:lstStyle/>
                    <a:p>
                      <a:r>
                        <a:rPr lang="sv-SE" sz="900" dirty="0" smtClean="0">
                          <a:solidFill>
                            <a:schemeClr val="tx1"/>
                          </a:solidFill>
                          <a:latin typeface="Calibri" panose="020F0502020204030204" pitchFamily="34" charset="0"/>
                          <a:cs typeface="Calibri" panose="020F0502020204030204" pitchFamily="34" charset="0"/>
                        </a:rPr>
                        <a:t>Förordar regional nivåstrukturering, dvs 6 enheter, tillstyrker 1 enhet sällankirurgi</a:t>
                      </a:r>
                      <a:endParaRPr lang="sv-SE"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27089859"/>
                  </a:ext>
                </a:extLst>
              </a:tr>
              <a:tr h="666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Systemisk </a:t>
                      </a:r>
                      <a:r>
                        <a:rPr lang="sv-SE" sz="1000" dirty="0" err="1" smtClean="0">
                          <a:solidFill>
                            <a:schemeClr val="tx1"/>
                          </a:solidFill>
                          <a:latin typeface="Calibri" panose="020F0502020204030204" pitchFamily="34" charset="0"/>
                          <a:cs typeface="Calibri" panose="020F0502020204030204" pitchFamily="34" charset="0"/>
                        </a:rPr>
                        <a:t>amyloidos</a:t>
                      </a:r>
                      <a:endParaRPr lang="sv-SE" sz="1000" dirty="0" smtClean="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dirty="0" smtClean="0">
                          <a:solidFill>
                            <a:schemeClr val="tx1"/>
                          </a:solidFill>
                          <a:latin typeface="Calibri" panose="020F0502020204030204" pitchFamily="34" charset="0"/>
                          <a:cs typeface="Calibri" panose="020F0502020204030204" pitchFamily="34" charset="0"/>
                        </a:rPr>
                        <a:t>4 varav,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smtClean="0">
                          <a:solidFill>
                            <a:schemeClr val="tx1"/>
                          </a:solidFill>
                          <a:latin typeface="Calibri" panose="020F0502020204030204" pitchFamily="34" charset="0"/>
                          <a:cs typeface="Calibri" panose="020F0502020204030204" pitchFamily="34" charset="0"/>
                        </a:rPr>
                        <a:t>2 avancerad analys/ </a:t>
                      </a:r>
                      <a:r>
                        <a:rPr lang="sv-SE" sz="900" dirty="0" err="1" smtClean="0">
                          <a:solidFill>
                            <a:schemeClr val="tx1"/>
                          </a:solidFill>
                          <a:latin typeface="Calibri" panose="020F0502020204030204" pitchFamily="34" charset="0"/>
                          <a:cs typeface="Calibri" panose="020F0502020204030204" pitchFamily="34" charset="0"/>
                        </a:rPr>
                        <a:t>utvär-dering</a:t>
                      </a:r>
                      <a:r>
                        <a:rPr lang="sv-SE" sz="900" baseline="0" dirty="0" smtClean="0">
                          <a:solidFill>
                            <a:schemeClr val="tx1"/>
                          </a:solidFill>
                          <a:latin typeface="Calibri" panose="020F0502020204030204" pitchFamily="34" charset="0"/>
                          <a:cs typeface="Calibri" panose="020F0502020204030204" pitchFamily="34" charset="0"/>
                        </a:rPr>
                        <a:t> vävnadsmaterial</a:t>
                      </a:r>
                      <a:endParaRPr lang="sv-SE" sz="900" dirty="0">
                        <a:solidFill>
                          <a:schemeClr val="tx1"/>
                        </a:solidFill>
                        <a:latin typeface="Calibri" panose="020F0502020204030204" pitchFamily="34" charset="0"/>
                        <a:cs typeface="Calibri" panose="020F0502020204030204" pitchFamily="34" charset="0"/>
                      </a:endParaRPr>
                    </a:p>
                  </a:txBody>
                  <a:tcPr/>
                </a:tc>
                <a:tc>
                  <a:txBody>
                    <a:bodyPr/>
                    <a:lstStyle/>
                    <a:p>
                      <a:r>
                        <a:rPr lang="sv-SE" sz="1000" dirty="0" smtClean="0">
                          <a:solidFill>
                            <a:schemeClr val="tx1"/>
                          </a:solidFill>
                          <a:latin typeface="Calibri" panose="020F0502020204030204" pitchFamily="34" charset="0"/>
                          <a:cs typeface="Calibri" panose="020F0502020204030204" pitchFamily="34" charset="0"/>
                        </a:rPr>
                        <a:t>Hjärt- o kärl</a:t>
                      </a:r>
                      <a:br>
                        <a:rPr lang="sv-SE" sz="1000" dirty="0" smtClean="0">
                          <a:solidFill>
                            <a:schemeClr val="tx1"/>
                          </a:solidFill>
                          <a:latin typeface="Calibri" panose="020F0502020204030204" pitchFamily="34" charset="0"/>
                          <a:cs typeface="Calibri" panose="020F0502020204030204" pitchFamily="34" charset="0"/>
                        </a:rPr>
                      </a:br>
                      <a:r>
                        <a:rPr lang="sv-SE" sz="900" dirty="0" smtClean="0">
                          <a:solidFill>
                            <a:schemeClr val="tx1"/>
                          </a:solidFill>
                          <a:latin typeface="Calibri" panose="020F0502020204030204" pitchFamily="34" charset="0"/>
                          <a:cs typeface="Calibri" panose="020F0502020204030204" pitchFamily="34" charset="0"/>
                        </a:rPr>
                        <a:t>(Nervsystemet, Med. Diagnostik</a:t>
                      </a:r>
                      <a:r>
                        <a:rPr lang="sv-SE" sz="900" baseline="0" dirty="0" smtClean="0">
                          <a:solidFill>
                            <a:schemeClr val="tx1"/>
                          </a:solidFill>
                          <a:latin typeface="Calibri" panose="020F0502020204030204" pitchFamily="34" charset="0"/>
                          <a:cs typeface="Calibri" panose="020F0502020204030204" pitchFamily="34" charset="0"/>
                        </a:rPr>
                        <a:t> o Mag- o tarm)</a:t>
                      </a:r>
                      <a:endParaRPr lang="sv-SE" sz="9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sv-SE" sz="1000" dirty="0" smtClean="0">
                          <a:solidFill>
                            <a:schemeClr val="tx1"/>
                          </a:solidFill>
                          <a:latin typeface="Calibri" panose="020F0502020204030204" pitchFamily="34" charset="0"/>
                          <a:cs typeface="Calibri" panose="020F0502020204030204" pitchFamily="34" charset="0"/>
                        </a:rPr>
                        <a:t>X</a:t>
                      </a:r>
                    </a:p>
                    <a:p>
                      <a:pPr algn="ctr"/>
                      <a:r>
                        <a:rPr lang="sv-SE" sz="1000" dirty="0" smtClean="0">
                          <a:solidFill>
                            <a:schemeClr val="tx1"/>
                          </a:solidFill>
                          <a:latin typeface="Calibri" panose="020F0502020204030204" pitchFamily="34" charset="0"/>
                          <a:cs typeface="Calibri" panose="020F0502020204030204" pitchFamily="34" charset="0"/>
                        </a:rPr>
                        <a:t>x</a:t>
                      </a: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pPr algn="ctr"/>
                      <a:endParaRPr lang="sv-SE" sz="1000" dirty="0">
                        <a:solidFill>
                          <a:schemeClr val="tx1"/>
                        </a:solidFill>
                        <a:latin typeface="Calibri" panose="020F0502020204030204" pitchFamily="34" charset="0"/>
                        <a:cs typeface="Calibri" panose="020F0502020204030204" pitchFamily="34" charset="0"/>
                      </a:endParaRPr>
                    </a:p>
                  </a:txBody>
                  <a:tcPr/>
                </a:tc>
                <a:tc>
                  <a:txBody>
                    <a:bodyPr/>
                    <a:lstStyle/>
                    <a:p>
                      <a:endParaRPr lang="sv-SE" sz="1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31720352"/>
                  </a:ext>
                </a:extLst>
              </a:tr>
            </a:tbl>
          </a:graphicData>
        </a:graphic>
      </p:graphicFrame>
    </p:spTree>
    <p:extLst>
      <p:ext uri="{BB962C8B-B14F-4D97-AF65-F5344CB8AC3E}">
        <p14:creationId xmlns:p14="http://schemas.microsoft.com/office/powerpoint/2010/main" val="30982530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lstStyle/>
          <a:p>
            <a:r>
              <a:rPr lang="sv-SE" dirty="0" smtClean="0">
                <a:hlinkClick r:id="rId2"/>
              </a:rPr>
              <a:t>Nationella riktlinjer</a:t>
            </a:r>
            <a:endParaRPr lang="sv-SE" dirty="0"/>
          </a:p>
        </p:txBody>
      </p:sp>
      <p:sp>
        <p:nvSpPr>
          <p:cNvPr id="3" name="Platshållare för innehåll 2"/>
          <p:cNvSpPr>
            <a:spLocks noGrp="1"/>
          </p:cNvSpPr>
          <p:nvPr>
            <p:ph sz="half" idx="1"/>
          </p:nvPr>
        </p:nvSpPr>
        <p:spPr>
          <a:xfrm>
            <a:off x="323528" y="980728"/>
            <a:ext cx="4182616" cy="3607246"/>
          </a:xfrm>
        </p:spPr>
        <p:txBody>
          <a:bodyPr>
            <a:normAutofit/>
          </a:bodyPr>
          <a:lstStyle/>
          <a:p>
            <a:r>
              <a:rPr lang="sv-SE" sz="1800" dirty="0" smtClean="0"/>
              <a:t>Pågående riktlinjeprojekt</a:t>
            </a:r>
            <a:endParaRPr lang="sv-SE" sz="1800" dirty="0"/>
          </a:p>
          <a:p>
            <a:pPr marL="266700" indent="-266700">
              <a:buFont typeface="Arial" panose="020B0604020202020204" pitchFamily="34" charset="0"/>
              <a:buChar char="•"/>
            </a:pPr>
            <a:r>
              <a:rPr lang="sv-SE" sz="1200" b="1" dirty="0"/>
              <a:t>Tandvård</a:t>
            </a:r>
            <a:r>
              <a:rPr lang="sv-SE" sz="1200" dirty="0"/>
              <a:t> – </a:t>
            </a:r>
            <a:r>
              <a:rPr lang="sv-SE" sz="1200" dirty="0" smtClean="0"/>
              <a:t>revidering </a:t>
            </a:r>
            <a:r>
              <a:rPr lang="sv-SE" sz="1200" dirty="0"/>
              <a:t>av riktlinjer från </a:t>
            </a:r>
            <a:r>
              <a:rPr lang="sv-SE" sz="1200" dirty="0" smtClean="0"/>
              <a:t>2011. Nya </a:t>
            </a:r>
            <a:r>
              <a:rPr lang="sv-SE" sz="1200" dirty="0"/>
              <a:t>grupper och ämnesområden inkluderas, till exempel barntandvård, käkkirurgi och tandvård för personer (inklusive sköra äldre) som behöver särskild </a:t>
            </a:r>
            <a:r>
              <a:rPr lang="sv-SE" sz="1200" dirty="0" smtClean="0"/>
              <a:t>stöd</a:t>
            </a:r>
            <a:br>
              <a:rPr lang="sv-SE" sz="1200" dirty="0" smtClean="0"/>
            </a:br>
            <a:r>
              <a:rPr lang="sv-SE" sz="1200" dirty="0" smtClean="0"/>
              <a:t>Remissversion </a:t>
            </a:r>
            <a:r>
              <a:rPr lang="sv-SE" sz="1200" dirty="0"/>
              <a:t>klar september </a:t>
            </a:r>
            <a:r>
              <a:rPr lang="sv-SE" sz="1200" dirty="0" smtClean="0"/>
              <a:t>2021, RPO tandvård är sammanhållande</a:t>
            </a:r>
            <a:endParaRPr lang="sv-SE" sz="1200" dirty="0"/>
          </a:p>
          <a:p>
            <a:pPr marL="266700" indent="-266700">
              <a:buFont typeface="Arial" panose="020B0604020202020204" pitchFamily="34" charset="0"/>
              <a:buChar char="•"/>
            </a:pPr>
            <a:r>
              <a:rPr lang="sv-SE" sz="1200" b="1" dirty="0"/>
              <a:t>Obesitas</a:t>
            </a:r>
            <a:r>
              <a:rPr lang="sv-SE" sz="1200" dirty="0"/>
              <a:t> – </a:t>
            </a:r>
            <a:r>
              <a:rPr lang="sv-SE" sz="1200" dirty="0" smtClean="0"/>
              <a:t>Remissversion våren 2022. </a:t>
            </a:r>
            <a:r>
              <a:rPr lang="sv-SE" sz="1200" dirty="0"/>
              <a:t>RPO endokrina sjukdomar </a:t>
            </a:r>
            <a:r>
              <a:rPr lang="sv-SE" sz="1200" dirty="0" smtClean="0"/>
              <a:t>sammanhållande.</a:t>
            </a:r>
            <a:endParaRPr lang="sv-SE" sz="1200" dirty="0"/>
          </a:p>
          <a:p>
            <a:pPr marL="266700" indent="-266700">
              <a:buFont typeface="Arial" panose="020B0604020202020204" pitchFamily="34" charset="0"/>
              <a:buChar char="•"/>
            </a:pPr>
            <a:r>
              <a:rPr lang="sv-SE" sz="1200" b="1" dirty="0" err="1" smtClean="0"/>
              <a:t>Adhd</a:t>
            </a:r>
            <a:r>
              <a:rPr lang="sv-SE" sz="1200" b="1" dirty="0" smtClean="0"/>
              <a:t> och autism </a:t>
            </a:r>
            <a:r>
              <a:rPr lang="sv-SE" sz="1200" dirty="0" smtClean="0"/>
              <a:t>– Remissversion mars/april 2022. RPO psykisk hälsa sammanhållande.</a:t>
            </a:r>
          </a:p>
          <a:p>
            <a:pPr lvl="0"/>
            <a:r>
              <a:rPr lang="sv-SE" sz="1800" dirty="0">
                <a:solidFill>
                  <a:srgbClr val="363636"/>
                </a:solidFill>
              </a:rPr>
              <a:t>Pågående målnivåarbeten </a:t>
            </a:r>
          </a:p>
          <a:p>
            <a:pPr marL="266700" lvl="0" indent="-266700">
              <a:buFont typeface="Arial" panose="020B0604020202020204" pitchFamily="34" charset="0"/>
              <a:buChar char="•"/>
            </a:pPr>
            <a:r>
              <a:rPr lang="sv-SE" sz="1300" dirty="0">
                <a:solidFill>
                  <a:srgbClr val="EF4044">
                    <a:lumMod val="50000"/>
                  </a:srgbClr>
                </a:solidFill>
              </a:rPr>
              <a:t>Psoriasis (start hösten 2021. Remissversion publiceras april 2022)</a:t>
            </a:r>
          </a:p>
          <a:p>
            <a:pPr marL="266700" lvl="0" indent="-266700">
              <a:buFont typeface="Arial" panose="020B0604020202020204" pitchFamily="34" charset="0"/>
              <a:buChar char="•"/>
            </a:pPr>
            <a:r>
              <a:rPr lang="sv-SE" sz="1300" dirty="0">
                <a:solidFill>
                  <a:srgbClr val="363636"/>
                </a:solidFill>
              </a:rPr>
              <a:t>Tandvård (start hösten 2021. Remissversion publiceras mars 2022</a:t>
            </a:r>
            <a:r>
              <a:rPr lang="sv-SE" sz="1300" dirty="0" smtClean="0">
                <a:solidFill>
                  <a:srgbClr val="363636"/>
                </a:solidFill>
              </a:rPr>
              <a:t>)</a:t>
            </a:r>
            <a:endParaRPr lang="sv-SE" sz="1300" dirty="0">
              <a:solidFill>
                <a:srgbClr val="363636"/>
              </a:solidFill>
            </a:endParaRPr>
          </a:p>
        </p:txBody>
      </p:sp>
      <p:sp>
        <p:nvSpPr>
          <p:cNvPr id="4" name="Platshållare för innehåll 3"/>
          <p:cNvSpPr>
            <a:spLocks noGrp="1"/>
          </p:cNvSpPr>
          <p:nvPr>
            <p:ph sz="half" idx="2"/>
          </p:nvPr>
        </p:nvSpPr>
        <p:spPr>
          <a:xfrm>
            <a:off x="4514528" y="980728"/>
            <a:ext cx="4182616" cy="3463231"/>
          </a:xfrm>
        </p:spPr>
        <p:txBody>
          <a:bodyPr>
            <a:normAutofit/>
          </a:bodyPr>
          <a:lstStyle/>
          <a:p>
            <a:r>
              <a:rPr lang="sv-SE" sz="1800" dirty="0" smtClean="0"/>
              <a:t>Pågående utvärderingar</a:t>
            </a:r>
          </a:p>
          <a:p>
            <a:pPr marL="266700" indent="-266700">
              <a:buFont typeface="Arial" panose="020B0604020202020204" pitchFamily="34" charset="0"/>
              <a:buChar char="•"/>
            </a:pPr>
            <a:r>
              <a:rPr lang="sv-SE" sz="1300" dirty="0" smtClean="0"/>
              <a:t>Schizofreni (publiceras september 2022)</a:t>
            </a:r>
          </a:p>
          <a:p>
            <a:pPr marL="266700" indent="-266700">
              <a:buFont typeface="Arial" panose="020B0604020202020204" pitchFamily="34" charset="0"/>
              <a:buChar char="•"/>
            </a:pPr>
            <a:r>
              <a:rPr lang="sv-SE" sz="1300" dirty="0" smtClean="0">
                <a:solidFill>
                  <a:schemeClr val="bg2">
                    <a:lumMod val="50000"/>
                  </a:schemeClr>
                </a:solidFill>
              </a:rPr>
              <a:t>Rörelseorganens sjukdomar</a:t>
            </a:r>
          </a:p>
          <a:p>
            <a:pPr marL="542925" indent="-266700">
              <a:buFont typeface="Arial" panose="020B0604020202020204" pitchFamily="34" charset="0"/>
              <a:buChar char="•"/>
            </a:pPr>
            <a:r>
              <a:rPr lang="sv-SE" sz="1300" dirty="0" smtClean="0">
                <a:solidFill>
                  <a:schemeClr val="bg2">
                    <a:lumMod val="50000"/>
                  </a:schemeClr>
                </a:solidFill>
              </a:rPr>
              <a:t>artros (publiceras årsskiftet 2022/2023)</a:t>
            </a:r>
          </a:p>
          <a:p>
            <a:pPr marL="542925" indent="-266700">
              <a:buFont typeface="Arial" panose="020B0604020202020204" pitchFamily="34" charset="0"/>
              <a:buChar char="•"/>
            </a:pPr>
            <a:r>
              <a:rPr lang="sv-SE" sz="1300" dirty="0" smtClean="0">
                <a:solidFill>
                  <a:schemeClr val="bg2">
                    <a:lumMod val="50000"/>
                  </a:schemeClr>
                </a:solidFill>
              </a:rPr>
              <a:t>osteoporos (publiceras kvartal två 2023)</a:t>
            </a:r>
          </a:p>
          <a:p>
            <a:pPr marL="542925" indent="-266700">
              <a:buFont typeface="Arial" panose="020B0604020202020204" pitchFamily="34" charset="0"/>
              <a:buChar char="•"/>
            </a:pPr>
            <a:r>
              <a:rPr lang="sv-SE" sz="1300" dirty="0" err="1" smtClean="0">
                <a:solidFill>
                  <a:schemeClr val="bg2">
                    <a:lumMod val="50000"/>
                  </a:schemeClr>
                </a:solidFill>
              </a:rPr>
              <a:t>reumatoid</a:t>
            </a:r>
            <a:r>
              <a:rPr lang="sv-SE" sz="1300" dirty="0" smtClean="0">
                <a:solidFill>
                  <a:schemeClr val="bg2">
                    <a:lumMod val="50000"/>
                  </a:schemeClr>
                </a:solidFill>
              </a:rPr>
              <a:t> artrit (publiceras årsskiftet 2023/2024)</a:t>
            </a:r>
          </a:p>
          <a:p>
            <a:pPr marL="276225"/>
            <a:endParaRPr lang="sv-SE" sz="1300" dirty="0">
              <a:solidFill>
                <a:schemeClr val="bg2">
                  <a:lumMod val="50000"/>
                </a:schemeClr>
              </a:solidFill>
            </a:endParaRPr>
          </a:p>
          <a:p>
            <a:r>
              <a:rPr lang="sv-SE" sz="1800" dirty="0"/>
              <a:t>Pågående indikatorarbeten </a:t>
            </a:r>
          </a:p>
          <a:p>
            <a:pPr marL="266700" indent="-266700">
              <a:buFont typeface="Arial" panose="020B0604020202020204" pitchFamily="34" charset="0"/>
              <a:buChar char="•"/>
            </a:pPr>
            <a:r>
              <a:rPr lang="sv-SE" sz="1300" dirty="0"/>
              <a:t>Tandvård (publicering av remissversion september 2021)</a:t>
            </a:r>
          </a:p>
          <a:p>
            <a:pPr marL="266700" indent="-266700">
              <a:buFont typeface="Arial" panose="020B0604020202020204" pitchFamily="34" charset="0"/>
              <a:buChar char="•"/>
            </a:pPr>
            <a:r>
              <a:rPr lang="sv-SE" sz="1300" dirty="0" err="1"/>
              <a:t>Adhd</a:t>
            </a:r>
            <a:r>
              <a:rPr lang="sv-SE" sz="1300" dirty="0"/>
              <a:t> och autism (publicering av remissversion mars/april 2022)</a:t>
            </a:r>
          </a:p>
          <a:p>
            <a:pPr marL="266700" indent="-266700">
              <a:buFont typeface="Arial" panose="020B0604020202020204" pitchFamily="34" charset="0"/>
              <a:buChar char="•"/>
            </a:pPr>
            <a:r>
              <a:rPr lang="sv-SE" sz="1300" dirty="0"/>
              <a:t>Fetma (publicering av remissversion våren 2022)</a:t>
            </a:r>
          </a:p>
        </p:txBody>
      </p:sp>
    </p:spTree>
    <p:extLst>
      <p:ext uri="{BB962C8B-B14F-4D97-AF65-F5344CB8AC3E}">
        <p14:creationId xmlns:p14="http://schemas.microsoft.com/office/powerpoint/2010/main" val="29036576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11510"/>
            <a:ext cx="8229600" cy="857250"/>
          </a:xfrm>
        </p:spPr>
        <p:txBody>
          <a:bodyPr/>
          <a:lstStyle/>
          <a:p>
            <a:r>
              <a:rPr lang="sv-SE" dirty="0" smtClean="0">
                <a:hlinkClick r:id="rId2"/>
              </a:rPr>
              <a:t>Nationella kunskapsstöd</a:t>
            </a:r>
            <a:endParaRPr lang="sv-SE" dirty="0"/>
          </a:p>
        </p:txBody>
      </p:sp>
      <p:sp>
        <p:nvSpPr>
          <p:cNvPr id="3" name="Platshållare för innehåll 2"/>
          <p:cNvSpPr>
            <a:spLocks noGrp="1"/>
          </p:cNvSpPr>
          <p:nvPr>
            <p:ph sz="half" idx="1"/>
          </p:nvPr>
        </p:nvSpPr>
        <p:spPr>
          <a:xfrm>
            <a:off x="457200" y="1347613"/>
            <a:ext cx="4038600" cy="3168353"/>
          </a:xfrm>
        </p:spPr>
        <p:txBody>
          <a:bodyPr>
            <a:normAutofit lnSpcReduction="10000"/>
          </a:bodyPr>
          <a:lstStyle/>
          <a:p>
            <a:r>
              <a:rPr lang="sv-SE" sz="2000" dirty="0" smtClean="0"/>
              <a:t>Publicerade</a:t>
            </a:r>
            <a:endParaRPr lang="sv-SE" sz="1200" dirty="0" smtClean="0"/>
          </a:p>
          <a:p>
            <a:pPr marL="285750" indent="-285750">
              <a:buFont typeface="Arial" panose="020B0604020202020204" pitchFamily="34" charset="0"/>
              <a:buChar char="•"/>
            </a:pPr>
            <a:r>
              <a:rPr lang="sv-SE" sz="1400" dirty="0" smtClean="0">
                <a:solidFill>
                  <a:schemeClr val="bg2">
                    <a:lumMod val="50000"/>
                  </a:schemeClr>
                </a:solidFill>
              </a:rPr>
              <a:t>Assisterad </a:t>
            </a:r>
            <a:r>
              <a:rPr lang="sv-SE" sz="1400" dirty="0">
                <a:solidFill>
                  <a:schemeClr val="bg2">
                    <a:lumMod val="50000"/>
                  </a:schemeClr>
                </a:solidFill>
              </a:rPr>
              <a:t>befruktning med donerade ägg</a:t>
            </a:r>
          </a:p>
          <a:p>
            <a:pPr marL="285750" indent="-285750">
              <a:buFont typeface="Arial" panose="020B0604020202020204" pitchFamily="34" charset="0"/>
              <a:buChar char="•"/>
            </a:pPr>
            <a:r>
              <a:rPr lang="sv-SE" sz="1400" dirty="0">
                <a:solidFill>
                  <a:schemeClr val="bg2">
                    <a:lumMod val="50000"/>
                  </a:schemeClr>
                </a:solidFill>
              </a:rPr>
              <a:t>Barn och unga med könsdysfori</a:t>
            </a:r>
          </a:p>
          <a:p>
            <a:pPr marL="285750" indent="-285750">
              <a:buFont typeface="Arial" panose="020B0604020202020204" pitchFamily="34" charset="0"/>
              <a:buChar char="•"/>
            </a:pPr>
            <a:r>
              <a:rPr lang="sv-SE" sz="1400" dirty="0"/>
              <a:t>Läkemedelsbehandling av </a:t>
            </a:r>
            <a:r>
              <a:rPr lang="sv-SE" sz="1400" dirty="0" err="1"/>
              <a:t>adhd</a:t>
            </a:r>
            <a:endParaRPr lang="sv-SE" sz="1400" dirty="0"/>
          </a:p>
          <a:p>
            <a:pPr marL="285750" indent="-285750">
              <a:buFont typeface="Arial" panose="020B0604020202020204" pitchFamily="34" charset="0"/>
              <a:buChar char="•"/>
            </a:pPr>
            <a:r>
              <a:rPr lang="sv-SE" sz="1400" dirty="0"/>
              <a:t>Läkemedelsassisterad behandling vid </a:t>
            </a:r>
            <a:r>
              <a:rPr lang="sv-SE" sz="1400" dirty="0" err="1"/>
              <a:t>opioidberoende</a:t>
            </a:r>
            <a:r>
              <a:rPr lang="sv-SE" sz="1400" dirty="0"/>
              <a:t> (LARO)</a:t>
            </a:r>
          </a:p>
          <a:p>
            <a:pPr marL="285750" indent="-285750">
              <a:buFont typeface="Arial" panose="020B0604020202020204" pitchFamily="34" charset="0"/>
              <a:buChar char="•"/>
            </a:pPr>
            <a:r>
              <a:rPr lang="sv-SE" sz="1400" dirty="0">
                <a:solidFill>
                  <a:schemeClr val="bg2">
                    <a:lumMod val="50000"/>
                  </a:schemeClr>
                </a:solidFill>
              </a:rPr>
              <a:t>Minskade fosterrörelser</a:t>
            </a:r>
          </a:p>
          <a:p>
            <a:pPr marL="285750" indent="-285750">
              <a:buFont typeface="Arial" panose="020B0604020202020204" pitchFamily="34" charset="0"/>
              <a:buChar char="•"/>
            </a:pPr>
            <a:r>
              <a:rPr lang="sv-SE" sz="1400" dirty="0">
                <a:solidFill>
                  <a:schemeClr val="bg2">
                    <a:lumMod val="50000"/>
                  </a:schemeClr>
                </a:solidFill>
              </a:rPr>
              <a:t>Neonatalvård</a:t>
            </a:r>
          </a:p>
          <a:p>
            <a:pPr marL="285750" indent="-285750">
              <a:buFont typeface="Arial" panose="020B0604020202020204" pitchFamily="34" charset="0"/>
              <a:buChar char="•"/>
            </a:pPr>
            <a:r>
              <a:rPr lang="sv-SE" sz="1400" dirty="0">
                <a:solidFill>
                  <a:schemeClr val="bg2">
                    <a:lumMod val="50000"/>
                  </a:schemeClr>
                </a:solidFill>
              </a:rPr>
              <a:t>Plötslig oväntad död hos spädbarn</a:t>
            </a:r>
          </a:p>
          <a:p>
            <a:pPr marL="285750" indent="-285750">
              <a:buFont typeface="Arial" panose="020B0604020202020204" pitchFamily="34" charset="0"/>
              <a:buChar char="•"/>
            </a:pPr>
            <a:r>
              <a:rPr lang="sv-SE" sz="1400" dirty="0"/>
              <a:t>Spelmissbruk</a:t>
            </a:r>
          </a:p>
          <a:p>
            <a:pPr marL="285750" indent="-285750">
              <a:buFont typeface="Arial" panose="020B0604020202020204" pitchFamily="34" charset="0"/>
              <a:buChar char="•"/>
            </a:pPr>
            <a:r>
              <a:rPr lang="sv-SE" sz="1400" dirty="0"/>
              <a:t>Undernäring</a:t>
            </a:r>
          </a:p>
          <a:p>
            <a:pPr marL="285750" indent="-285750">
              <a:buFont typeface="Arial" panose="020B0604020202020204" pitchFamily="34" charset="0"/>
              <a:buChar char="•"/>
            </a:pPr>
            <a:r>
              <a:rPr lang="sv-SE" sz="1400" dirty="0">
                <a:solidFill>
                  <a:schemeClr val="bg2">
                    <a:lumMod val="50000"/>
                  </a:schemeClr>
                </a:solidFill>
              </a:rPr>
              <a:t>Vuxna med könsdysfori</a:t>
            </a:r>
          </a:p>
        </p:txBody>
      </p:sp>
      <p:sp>
        <p:nvSpPr>
          <p:cNvPr id="4" name="Platshållare för innehåll 3"/>
          <p:cNvSpPr>
            <a:spLocks noGrp="1"/>
          </p:cNvSpPr>
          <p:nvPr>
            <p:ph sz="half" idx="2"/>
          </p:nvPr>
        </p:nvSpPr>
        <p:spPr>
          <a:xfrm>
            <a:off x="4648200" y="1347613"/>
            <a:ext cx="4038600" cy="3168353"/>
          </a:xfrm>
        </p:spPr>
        <p:txBody>
          <a:bodyPr>
            <a:normAutofit lnSpcReduction="10000"/>
          </a:bodyPr>
          <a:lstStyle/>
          <a:p>
            <a:pPr lvl="0"/>
            <a:r>
              <a:rPr lang="sv-SE" sz="2000" dirty="0">
                <a:solidFill>
                  <a:srgbClr val="363636"/>
                </a:solidFill>
              </a:rPr>
              <a:t>Pågående projekt</a:t>
            </a:r>
          </a:p>
          <a:p>
            <a:pPr marL="285750" lvl="0" indent="-285750">
              <a:buFont typeface="Arial" panose="020B0604020202020204" pitchFamily="34" charset="0"/>
              <a:buChar char="•"/>
            </a:pPr>
            <a:r>
              <a:rPr lang="sv-SE" sz="1400" dirty="0">
                <a:solidFill>
                  <a:schemeClr val="bg2">
                    <a:lumMod val="50000"/>
                  </a:schemeClr>
                </a:solidFill>
              </a:rPr>
              <a:t>Förlossningsvård</a:t>
            </a:r>
          </a:p>
          <a:p>
            <a:pPr marL="285750" lvl="0" indent="-285750">
              <a:buFont typeface="Arial" panose="020B0604020202020204" pitchFamily="34" charset="0"/>
              <a:buChar char="•"/>
            </a:pPr>
            <a:r>
              <a:rPr lang="sv-SE" sz="1400" dirty="0">
                <a:solidFill>
                  <a:schemeClr val="bg2">
                    <a:lumMod val="50000"/>
                  </a:schemeClr>
                </a:solidFill>
              </a:rPr>
              <a:t>Barn och unga med könsdysfori (uppdatering)</a:t>
            </a:r>
          </a:p>
          <a:p>
            <a:pPr marL="285750" lvl="0" indent="-285750">
              <a:buFont typeface="Arial" panose="020B0604020202020204" pitchFamily="34" charset="0"/>
              <a:buChar char="•"/>
            </a:pPr>
            <a:r>
              <a:rPr lang="sv-SE" sz="1400" dirty="0" err="1">
                <a:solidFill>
                  <a:schemeClr val="bg2">
                    <a:lumMod val="50000"/>
                  </a:schemeClr>
                </a:solidFill>
              </a:rPr>
              <a:t>Vulvodyni</a:t>
            </a:r>
            <a:endParaRPr lang="sv-SE" sz="1400" dirty="0">
              <a:solidFill>
                <a:schemeClr val="bg2">
                  <a:lumMod val="50000"/>
                </a:schemeClr>
              </a:solidFill>
            </a:endParaRPr>
          </a:p>
          <a:p>
            <a:endParaRPr lang="sv-SE" sz="2400" dirty="0"/>
          </a:p>
        </p:txBody>
      </p:sp>
    </p:spTree>
    <p:extLst>
      <p:ext uri="{BB962C8B-B14F-4D97-AF65-F5344CB8AC3E}">
        <p14:creationId xmlns:p14="http://schemas.microsoft.com/office/powerpoint/2010/main" val="780099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67494"/>
            <a:ext cx="8229600" cy="857250"/>
          </a:xfrm>
        </p:spPr>
        <p:txBody>
          <a:bodyPr/>
          <a:lstStyle/>
          <a:p>
            <a:r>
              <a:rPr lang="sv-SE" dirty="0" smtClean="0">
                <a:hlinkClick r:id="rId2"/>
              </a:rPr>
              <a:t>Nationella screeningprogram</a:t>
            </a:r>
            <a:endParaRPr lang="sv-SE" dirty="0"/>
          </a:p>
        </p:txBody>
      </p:sp>
      <p:sp>
        <p:nvSpPr>
          <p:cNvPr id="3" name="Platshållare för innehåll 2"/>
          <p:cNvSpPr>
            <a:spLocks noGrp="1"/>
          </p:cNvSpPr>
          <p:nvPr>
            <p:ph idx="1"/>
          </p:nvPr>
        </p:nvSpPr>
        <p:spPr>
          <a:xfrm>
            <a:off x="457200" y="1203598"/>
            <a:ext cx="8229600" cy="3600399"/>
          </a:xfrm>
        </p:spPr>
        <p:txBody>
          <a:bodyPr>
            <a:normAutofit lnSpcReduction="10000"/>
          </a:bodyPr>
          <a:lstStyle/>
          <a:p>
            <a:pPr marL="90488" lvl="0" defTabSz="457200"/>
            <a:r>
              <a:rPr lang="sv-SE" sz="1700" dirty="0">
                <a:solidFill>
                  <a:prstClr val="black"/>
                </a:solidFill>
                <a:latin typeface="Tahoma"/>
                <a:cs typeface="Tahoma"/>
              </a:rPr>
              <a:t>Slutliga rekommendationer</a:t>
            </a:r>
          </a:p>
          <a:p>
            <a:pPr lvl="1" defTabSz="457200">
              <a:buFont typeface="Arial" panose="020B0604020202020204" pitchFamily="34" charset="0"/>
              <a:buChar char="•"/>
            </a:pPr>
            <a:r>
              <a:rPr lang="sv-SE" sz="1700" dirty="0">
                <a:solidFill>
                  <a:srgbClr val="00B050"/>
                </a:solidFill>
                <a:latin typeface="Tahoma"/>
                <a:cs typeface="Tahoma"/>
              </a:rPr>
              <a:t>24 medfödda sjukdomar / Nyfödda barn / Bör erbjudas</a:t>
            </a:r>
          </a:p>
          <a:p>
            <a:pPr lvl="1" defTabSz="457200">
              <a:buFont typeface="Arial" panose="020B0604020202020204" pitchFamily="34" charset="0"/>
              <a:buChar char="•"/>
            </a:pPr>
            <a:r>
              <a:rPr lang="sv-SE" sz="1700" dirty="0">
                <a:solidFill>
                  <a:srgbClr val="00B050"/>
                </a:solidFill>
                <a:latin typeface="Tahoma"/>
                <a:cs typeface="Tahoma"/>
              </a:rPr>
              <a:t>Bröstcancer / Kvinnor 40–74 år / Bör erbjudas</a:t>
            </a:r>
          </a:p>
          <a:p>
            <a:pPr lvl="1" defTabSz="457200">
              <a:buFont typeface="Arial" panose="020B0604020202020204" pitchFamily="34" charset="0"/>
              <a:buChar char="•"/>
            </a:pPr>
            <a:r>
              <a:rPr lang="sv-SE" sz="1700" dirty="0" err="1">
                <a:solidFill>
                  <a:srgbClr val="00B050"/>
                </a:solidFill>
                <a:latin typeface="Tahoma"/>
                <a:cs typeface="Tahoma"/>
              </a:rPr>
              <a:t>Bukaortaaneurysm</a:t>
            </a:r>
            <a:r>
              <a:rPr lang="sv-SE" sz="1700" dirty="0">
                <a:solidFill>
                  <a:srgbClr val="00B050"/>
                </a:solidFill>
                <a:latin typeface="Tahoma"/>
                <a:cs typeface="Tahoma"/>
              </a:rPr>
              <a:t> / Män 65 år / Bör erbjudas</a:t>
            </a:r>
          </a:p>
          <a:p>
            <a:pPr lvl="1" defTabSz="457200">
              <a:buFont typeface="Arial" panose="020B0604020202020204" pitchFamily="34" charset="0"/>
              <a:buChar char="•"/>
            </a:pPr>
            <a:r>
              <a:rPr lang="sv-SE" sz="1700" dirty="0">
                <a:solidFill>
                  <a:srgbClr val="FF0000"/>
                </a:solidFill>
                <a:latin typeface="Tahoma"/>
                <a:cs typeface="Tahoma"/>
              </a:rPr>
              <a:t>Förmaksflimmer / Kvinnor och män 75 år / Bör inte erbjudas</a:t>
            </a:r>
          </a:p>
          <a:p>
            <a:pPr lvl="1" defTabSz="457200">
              <a:buFont typeface="Arial" panose="020B0604020202020204" pitchFamily="34" charset="0"/>
              <a:buChar char="•"/>
            </a:pPr>
            <a:r>
              <a:rPr lang="sv-SE" sz="1700" dirty="0">
                <a:solidFill>
                  <a:srgbClr val="00B050"/>
                </a:solidFill>
                <a:latin typeface="Tahoma"/>
                <a:cs typeface="Tahoma"/>
              </a:rPr>
              <a:t>Livmoderhalscancer / Kvinnor 23–64 år / Bör erbjudas</a:t>
            </a:r>
          </a:p>
          <a:p>
            <a:pPr lvl="1" defTabSz="457200">
              <a:buFont typeface="Arial" panose="020B0604020202020204" pitchFamily="34" charset="0"/>
              <a:buChar char="•"/>
            </a:pPr>
            <a:r>
              <a:rPr lang="sv-SE" sz="1700" dirty="0">
                <a:solidFill>
                  <a:srgbClr val="FF0000"/>
                </a:solidFill>
                <a:latin typeface="Tahoma"/>
                <a:cs typeface="Tahoma"/>
              </a:rPr>
              <a:t>Prostatacancer / Män 50–70 år / Bör inte erbjudas</a:t>
            </a:r>
          </a:p>
          <a:p>
            <a:pPr lvl="1" defTabSz="457200">
              <a:buFont typeface="Arial" panose="020B0604020202020204" pitchFamily="34" charset="0"/>
              <a:buChar char="•"/>
            </a:pPr>
            <a:r>
              <a:rPr lang="sv-SE" sz="1700" dirty="0">
                <a:solidFill>
                  <a:srgbClr val="00B050"/>
                </a:solidFill>
                <a:latin typeface="Tahoma"/>
                <a:cs typeface="Tahoma"/>
              </a:rPr>
              <a:t>Svår kombinerad immunbrist / Nyfödda barn / Bör erbjudas</a:t>
            </a:r>
          </a:p>
          <a:p>
            <a:pPr lvl="1" defTabSz="457200">
              <a:buFont typeface="Arial" panose="020B0604020202020204" pitchFamily="34" charset="0"/>
              <a:buChar char="•"/>
            </a:pPr>
            <a:r>
              <a:rPr lang="sv-SE" sz="1700" dirty="0">
                <a:solidFill>
                  <a:srgbClr val="00B050"/>
                </a:solidFill>
                <a:latin typeface="Tahoma"/>
                <a:cs typeface="Tahoma"/>
              </a:rPr>
              <a:t>Tjock- och ändtarmscancer / Kvinnor och män 60–74 år / Bör erbjudas</a:t>
            </a:r>
          </a:p>
          <a:p>
            <a:pPr lvl="1" defTabSz="457200">
              <a:buFont typeface="Arial" panose="020B0604020202020204" pitchFamily="34" charset="0"/>
              <a:buChar char="•"/>
            </a:pPr>
            <a:r>
              <a:rPr lang="sv-SE" sz="1700" dirty="0">
                <a:solidFill>
                  <a:srgbClr val="FF0000"/>
                </a:solidFill>
                <a:latin typeface="Tahoma"/>
                <a:cs typeface="Tahoma"/>
              </a:rPr>
              <a:t>X-bunden </a:t>
            </a:r>
            <a:r>
              <a:rPr lang="sv-SE" sz="1700" dirty="0" err="1">
                <a:solidFill>
                  <a:srgbClr val="FF0000"/>
                </a:solidFill>
                <a:latin typeface="Tahoma"/>
                <a:cs typeface="Tahoma"/>
              </a:rPr>
              <a:t>adrenoleukodystrofi</a:t>
            </a:r>
            <a:r>
              <a:rPr lang="sv-SE" sz="1700" dirty="0">
                <a:solidFill>
                  <a:srgbClr val="FF0000"/>
                </a:solidFill>
                <a:latin typeface="Tahoma"/>
                <a:cs typeface="Tahoma"/>
              </a:rPr>
              <a:t>/ Nyfödda pojkar/ Bör inte erbjudas</a:t>
            </a:r>
          </a:p>
          <a:p>
            <a:pPr marL="90488" lvl="0" defTabSz="457200"/>
            <a:r>
              <a:rPr lang="sv-SE" sz="1700" dirty="0">
                <a:solidFill>
                  <a:prstClr val="black"/>
                </a:solidFill>
                <a:latin typeface="Tahoma"/>
                <a:cs typeface="Tahoma"/>
              </a:rPr>
              <a:t>Remissversioner</a:t>
            </a:r>
          </a:p>
          <a:p>
            <a:pPr lvl="1" defTabSz="457200">
              <a:buFont typeface="Arial" panose="020B0604020202020204" pitchFamily="34" charset="0"/>
              <a:buChar char="•"/>
            </a:pPr>
            <a:r>
              <a:rPr lang="sv-SE" sz="1700" dirty="0">
                <a:solidFill>
                  <a:srgbClr val="FF0000"/>
                </a:solidFill>
                <a:latin typeface="Tahoma"/>
                <a:cs typeface="Tahoma"/>
              </a:rPr>
              <a:t>Cystisk fibros / Nyfödda barn / Bör inte </a:t>
            </a:r>
            <a:r>
              <a:rPr lang="sv-SE" sz="1700" dirty="0" smtClean="0">
                <a:solidFill>
                  <a:srgbClr val="FF0000"/>
                </a:solidFill>
                <a:latin typeface="Tahoma"/>
                <a:cs typeface="Tahoma"/>
              </a:rPr>
              <a:t>erbjudas</a:t>
            </a:r>
            <a:endParaRPr lang="sv-SE" sz="1700" dirty="0">
              <a:solidFill>
                <a:srgbClr val="FF0000"/>
              </a:solidFill>
              <a:latin typeface="Tahoma"/>
              <a:cs typeface="Tahoma"/>
            </a:endParaRPr>
          </a:p>
        </p:txBody>
      </p:sp>
    </p:spTree>
    <p:extLst>
      <p:ext uri="{BB962C8B-B14F-4D97-AF65-F5344CB8AC3E}">
        <p14:creationId xmlns:p14="http://schemas.microsoft.com/office/powerpoint/2010/main" val="2946484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61742"/>
            <a:ext cx="8229600" cy="857250"/>
          </a:xfrm>
        </p:spPr>
        <p:txBody>
          <a:bodyPr>
            <a:noAutofit/>
          </a:bodyPr>
          <a:lstStyle/>
          <a:p>
            <a:r>
              <a:rPr lang="sv-SE" sz="2800" dirty="0" smtClean="0"/>
              <a:t>Remisser 15/11-15/2</a:t>
            </a:r>
            <a:br>
              <a:rPr lang="sv-SE" sz="2800" dirty="0" smtClean="0"/>
            </a:br>
            <a:r>
              <a:rPr lang="sv-SE" sz="2800" dirty="0" smtClean="0">
                <a:hlinkClick r:id="rId2"/>
              </a:rPr>
              <a:t>Kunskapsstyrning </a:t>
            </a:r>
            <a:r>
              <a:rPr lang="sv-SE" sz="2800" dirty="0">
                <a:hlinkClick r:id="rId2"/>
              </a:rPr>
              <a:t>hälso- och sjukvård </a:t>
            </a:r>
            <a:endParaRPr lang="sv-SE" sz="2800" dirty="0"/>
          </a:p>
        </p:txBody>
      </p:sp>
      <p:sp>
        <p:nvSpPr>
          <p:cNvPr id="3" name="Platshållare för innehåll 2"/>
          <p:cNvSpPr>
            <a:spLocks noGrp="1"/>
          </p:cNvSpPr>
          <p:nvPr>
            <p:ph idx="1"/>
          </p:nvPr>
        </p:nvSpPr>
        <p:spPr/>
        <p:txBody>
          <a:bodyPr/>
          <a:lstStyle/>
          <a:p>
            <a:endParaRPr lang="sv-SE"/>
          </a:p>
        </p:txBody>
      </p:sp>
      <p:graphicFrame>
        <p:nvGraphicFramePr>
          <p:cNvPr id="4" name="Tabell 3"/>
          <p:cNvGraphicFramePr>
            <a:graphicFrameLocks noGrp="1"/>
          </p:cNvGraphicFramePr>
          <p:nvPr>
            <p:extLst>
              <p:ext uri="{D42A27DB-BD31-4B8C-83A1-F6EECF244321}">
                <p14:modId xmlns:p14="http://schemas.microsoft.com/office/powerpoint/2010/main" val="2257505563"/>
              </p:ext>
            </p:extLst>
          </p:nvPr>
        </p:nvGraphicFramePr>
        <p:xfrm>
          <a:off x="0" y="967032"/>
          <a:ext cx="9144000" cy="4176468"/>
        </p:xfrm>
        <a:graphic>
          <a:graphicData uri="http://schemas.openxmlformats.org/drawingml/2006/table">
            <a:tbl>
              <a:tblPr>
                <a:tableStyleId>{B301B821-A1FF-4177-AEE7-76D212191A09}</a:tableStyleId>
              </a:tblPr>
              <a:tblGrid>
                <a:gridCol w="3131839">
                  <a:extLst>
                    <a:ext uri="{9D8B030D-6E8A-4147-A177-3AD203B41FA5}">
                      <a16:colId xmlns:a16="http://schemas.microsoft.com/office/drawing/2014/main" val="423914526"/>
                    </a:ext>
                  </a:extLst>
                </a:gridCol>
                <a:gridCol w="1823543">
                  <a:extLst>
                    <a:ext uri="{9D8B030D-6E8A-4147-A177-3AD203B41FA5}">
                      <a16:colId xmlns:a16="http://schemas.microsoft.com/office/drawing/2014/main" val="865855696"/>
                    </a:ext>
                  </a:extLst>
                </a:gridCol>
                <a:gridCol w="1704849">
                  <a:extLst>
                    <a:ext uri="{9D8B030D-6E8A-4147-A177-3AD203B41FA5}">
                      <a16:colId xmlns:a16="http://schemas.microsoft.com/office/drawing/2014/main" val="2141265079"/>
                    </a:ext>
                  </a:extLst>
                </a:gridCol>
                <a:gridCol w="1008112">
                  <a:extLst>
                    <a:ext uri="{9D8B030D-6E8A-4147-A177-3AD203B41FA5}">
                      <a16:colId xmlns:a16="http://schemas.microsoft.com/office/drawing/2014/main" val="3974338323"/>
                    </a:ext>
                  </a:extLst>
                </a:gridCol>
                <a:gridCol w="1475657">
                  <a:extLst>
                    <a:ext uri="{9D8B030D-6E8A-4147-A177-3AD203B41FA5}">
                      <a16:colId xmlns:a16="http://schemas.microsoft.com/office/drawing/2014/main" val="1619428192"/>
                    </a:ext>
                  </a:extLst>
                </a:gridCol>
              </a:tblGrid>
              <a:tr h="696078">
                <a:tc>
                  <a:txBody>
                    <a:bodyPr/>
                    <a:lstStyle/>
                    <a:p>
                      <a:pPr marL="92075" indent="0" algn="l" fontAlgn="b"/>
                      <a:r>
                        <a:rPr lang="sv-SE" sz="1800" b="1" u="none" strike="noStrike" dirty="0">
                          <a:solidFill>
                            <a:schemeClr val="bg1"/>
                          </a:solidFill>
                          <a:effectLst/>
                          <a:latin typeface="Calibri" panose="020F0502020204030204" pitchFamily="34" charset="0"/>
                          <a:cs typeface="Calibri" panose="020F0502020204030204" pitchFamily="34" charset="0"/>
                        </a:rPr>
                        <a:t>Område</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Typ</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Ansvarigt RPO/RSG</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smtClean="0">
                          <a:solidFill>
                            <a:schemeClr val="bg1"/>
                          </a:solidFill>
                          <a:effectLst/>
                          <a:latin typeface="Calibri" panose="020F0502020204030204" pitchFamily="34" charset="0"/>
                          <a:cs typeface="Calibri" panose="020F0502020204030204" pitchFamily="34" charset="0"/>
                        </a:rPr>
                        <a:t>Deadline CS</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Remissnivå</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479979867"/>
                  </a:ext>
                </a:extLst>
              </a:tr>
              <a:tr h="696078">
                <a:tc>
                  <a:txBody>
                    <a:bodyPr/>
                    <a:lstStyle/>
                    <a:p>
                      <a:pPr marL="85725" indent="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Venös sjukdom i benen – </a:t>
                      </a:r>
                      <a:b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b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varicer och bensår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Hjärt- och kärlsjukdom</a:t>
                      </a:r>
                    </a:p>
                  </a:txBody>
                  <a:tcPr marL="6350" marR="6350" marT="6350" marB="0" anchor="ctr"/>
                </a:tc>
                <a:tc>
                  <a:txBody>
                    <a:bodyPr/>
                    <a:lstStyle/>
                    <a:p>
                      <a:pPr algn="l" fontAlgn="b"/>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916200304"/>
                  </a:ext>
                </a:extLst>
              </a:tr>
              <a:tr h="696078">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Levercirros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Mag- och tarmsjukdomar</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fontAlgn="b"/>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190412442"/>
                  </a:ext>
                </a:extLst>
              </a:tr>
              <a:tr h="696078">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Vuxna med inflammatorisk tarmsjukdom (IBD)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Mag- och tarmsjukdomar</a:t>
                      </a:r>
                    </a:p>
                  </a:txBody>
                  <a:tcPr marL="6350" marR="6350" marT="6350" marB="0" anchor="ctr"/>
                </a:tc>
                <a:tc>
                  <a:txBody>
                    <a:bodyPr/>
                    <a:lstStyle/>
                    <a:p>
                      <a:pPr algn="l" fontAlgn="b"/>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342253364"/>
                  </a:ext>
                </a:extLst>
              </a:tr>
              <a:tr h="696078">
                <a:tc>
                  <a:txBody>
                    <a:bodyPr/>
                    <a:lstStyle/>
                    <a:p>
                      <a:pPr marL="85725" indent="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22q11deletionssyndrom</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Sällsynta sjukdomar</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154214239"/>
                  </a:ext>
                </a:extLst>
              </a:tr>
              <a:tr h="696078">
                <a:tc>
                  <a:txBody>
                    <a:bodyPr/>
                    <a:lstStyle/>
                    <a:p>
                      <a:pPr marL="85725" indent="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Eliminering av hepatit C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a:t>
                      </a:r>
                      <a:r>
                        <a:rPr lang="sv-SE" sz="1800" b="0" i="0" u="none" strike="noStrike" kern="1200" baseline="0" dirty="0" smtClean="0">
                          <a:solidFill>
                            <a:schemeClr val="tx1"/>
                          </a:solidFill>
                          <a:effectLst/>
                          <a:latin typeface="Calibri" panose="020F0502020204030204" pitchFamily="34" charset="0"/>
                          <a:ea typeface="+mn-ea"/>
                          <a:cs typeface="Calibri" panose="020F0502020204030204" pitchFamily="34" charset="0"/>
                        </a:rPr>
                        <a:t> </a:t>
                      </a: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elimineringsplan</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infektions-sjukdomar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265327237"/>
                  </a:ext>
                </a:extLst>
              </a:tr>
            </a:tbl>
          </a:graphicData>
        </a:graphic>
      </p:graphicFrame>
    </p:spTree>
    <p:extLst>
      <p:ext uri="{BB962C8B-B14F-4D97-AF65-F5344CB8AC3E}">
        <p14:creationId xmlns:p14="http://schemas.microsoft.com/office/powerpoint/2010/main" val="1599967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graphicFrame>
        <p:nvGraphicFramePr>
          <p:cNvPr id="4" name="Tabell 3"/>
          <p:cNvGraphicFramePr>
            <a:graphicFrameLocks noGrp="1"/>
          </p:cNvGraphicFramePr>
          <p:nvPr>
            <p:extLst>
              <p:ext uri="{D42A27DB-BD31-4B8C-83A1-F6EECF244321}">
                <p14:modId xmlns:p14="http://schemas.microsoft.com/office/powerpoint/2010/main" val="1180895455"/>
              </p:ext>
            </p:extLst>
          </p:nvPr>
        </p:nvGraphicFramePr>
        <p:xfrm>
          <a:off x="-1" y="1"/>
          <a:ext cx="9144001" cy="5155916"/>
        </p:xfrm>
        <a:graphic>
          <a:graphicData uri="http://schemas.openxmlformats.org/drawingml/2006/table">
            <a:tbl>
              <a:tblPr>
                <a:tableStyleId>{B301B821-A1FF-4177-AEE7-76D212191A09}</a:tableStyleId>
              </a:tblPr>
              <a:tblGrid>
                <a:gridCol w="2987824">
                  <a:extLst>
                    <a:ext uri="{9D8B030D-6E8A-4147-A177-3AD203B41FA5}">
                      <a16:colId xmlns:a16="http://schemas.microsoft.com/office/drawing/2014/main" val="423914526"/>
                    </a:ext>
                  </a:extLst>
                </a:gridCol>
                <a:gridCol w="1584177">
                  <a:extLst>
                    <a:ext uri="{9D8B030D-6E8A-4147-A177-3AD203B41FA5}">
                      <a16:colId xmlns:a16="http://schemas.microsoft.com/office/drawing/2014/main" val="865855696"/>
                    </a:ext>
                  </a:extLst>
                </a:gridCol>
                <a:gridCol w="2088232">
                  <a:extLst>
                    <a:ext uri="{9D8B030D-6E8A-4147-A177-3AD203B41FA5}">
                      <a16:colId xmlns:a16="http://schemas.microsoft.com/office/drawing/2014/main" val="2141265079"/>
                    </a:ext>
                  </a:extLst>
                </a:gridCol>
                <a:gridCol w="1224136">
                  <a:extLst>
                    <a:ext uri="{9D8B030D-6E8A-4147-A177-3AD203B41FA5}">
                      <a16:colId xmlns:a16="http://schemas.microsoft.com/office/drawing/2014/main" val="3974338323"/>
                    </a:ext>
                  </a:extLst>
                </a:gridCol>
                <a:gridCol w="1259632">
                  <a:extLst>
                    <a:ext uri="{9D8B030D-6E8A-4147-A177-3AD203B41FA5}">
                      <a16:colId xmlns:a16="http://schemas.microsoft.com/office/drawing/2014/main" val="1619428192"/>
                    </a:ext>
                  </a:extLst>
                </a:gridCol>
              </a:tblGrid>
              <a:tr h="357998">
                <a:tc>
                  <a:txBody>
                    <a:bodyPr/>
                    <a:lstStyle/>
                    <a:p>
                      <a:pPr marL="92075" indent="0" algn="l" fontAlgn="b"/>
                      <a:r>
                        <a:rPr lang="sv-SE" sz="1800" b="1" u="none" strike="noStrike" dirty="0">
                          <a:solidFill>
                            <a:schemeClr val="bg1"/>
                          </a:solidFill>
                          <a:effectLst/>
                          <a:latin typeface="Calibri" panose="020F0502020204030204" pitchFamily="34" charset="0"/>
                          <a:cs typeface="Calibri" panose="020F0502020204030204" pitchFamily="34" charset="0"/>
                        </a:rPr>
                        <a:t>Område</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Typ</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Ansvarigt RPO/RSG</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smtClean="0">
                          <a:solidFill>
                            <a:schemeClr val="bg1"/>
                          </a:solidFill>
                          <a:effectLst/>
                          <a:latin typeface="Calibri" panose="020F0502020204030204" pitchFamily="34" charset="0"/>
                          <a:cs typeface="Calibri" panose="020F0502020204030204" pitchFamily="34" charset="0"/>
                        </a:rPr>
                        <a:t>Deadline CS</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Remissnivå</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479979867"/>
                  </a:ext>
                </a:extLst>
              </a:tr>
              <a:tr h="553438">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Bröstcancer</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r>
                        <a:rPr lang="sv-SE" sz="1800" b="0" i="0" u="none" strike="noStrike" kern="1200" baseline="0" dirty="0" smtClean="0">
                          <a:solidFill>
                            <a:schemeClr val="tx1"/>
                          </a:solidFill>
                          <a:effectLst/>
                          <a:latin typeface="Calibri" panose="020F0502020204030204" pitchFamily="34" charset="0"/>
                          <a:ea typeface="+mn-ea"/>
                          <a:cs typeface="Calibri" panose="020F0502020204030204" pitchFamily="34" charset="0"/>
                        </a:rPr>
                        <a:t> Cancer</a:t>
                      </a:r>
                      <a:endPar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endParaRPr>
                    </a:p>
                    <a:p>
                      <a:pPr marL="0" algn="l" defTabSz="914400" rtl="0" eaLnBrk="1" fontAlgn="b" latinLnBrk="0" hangingPunct="1"/>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916200304"/>
                  </a:ext>
                </a:extLst>
              </a:tr>
              <a:tr h="553438">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Lungcancer</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r>
                        <a:rPr lang="sv-SE" sz="1800" b="0" i="0" u="none" strike="noStrike" kern="1200" baseline="0" dirty="0" smtClean="0">
                          <a:solidFill>
                            <a:schemeClr val="tx1"/>
                          </a:solidFill>
                          <a:effectLst/>
                          <a:latin typeface="Calibri" panose="020F0502020204030204" pitchFamily="34" charset="0"/>
                          <a:ea typeface="+mn-ea"/>
                          <a:cs typeface="Calibri" panose="020F0502020204030204" pitchFamily="34" charset="0"/>
                        </a:rPr>
                        <a:t> Cancer</a:t>
                      </a:r>
                      <a:endPar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342253364"/>
                  </a:ext>
                </a:extLst>
              </a:tr>
              <a:tr h="55343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Lungcancer (eventuellt)</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r>
                        <a:rPr lang="sv-SE" sz="1800" b="0" i="0" u="none" strike="noStrike" kern="1200" baseline="0" dirty="0" smtClean="0">
                          <a:solidFill>
                            <a:schemeClr val="tx1"/>
                          </a:solidFill>
                          <a:effectLst/>
                          <a:latin typeface="Calibri" panose="020F0502020204030204" pitchFamily="34" charset="0"/>
                          <a:ea typeface="+mn-ea"/>
                          <a:cs typeface="Calibri" panose="020F0502020204030204" pitchFamily="34" charset="0"/>
                        </a:rPr>
                        <a:t> Cancer</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154214239"/>
                  </a:ext>
                </a:extLst>
              </a:tr>
              <a:tr h="35799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Tjock- och ändtarmscancer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SVF</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r>
                        <a:rPr lang="sv-SE" sz="1800" b="0" i="0" u="none" strike="noStrike" kern="1200" baseline="0" dirty="0" smtClean="0">
                          <a:solidFill>
                            <a:schemeClr val="tx1"/>
                          </a:solidFill>
                          <a:effectLst/>
                          <a:latin typeface="Calibri" panose="020F0502020204030204" pitchFamily="34" charset="0"/>
                          <a:ea typeface="+mn-ea"/>
                          <a:cs typeface="Calibri" panose="020F0502020204030204" pitchFamily="34" charset="0"/>
                        </a:rPr>
                        <a:t> Cancer</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846124121"/>
                  </a:ext>
                </a:extLst>
              </a:tr>
              <a:tr h="55343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Tjock- och ändtarmscancerscreening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Nationellt vårdprogram</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r>
                        <a:rPr lang="sv-SE" sz="1800" b="0" i="0" u="none" strike="noStrike" kern="1200" baseline="0" dirty="0" smtClean="0">
                          <a:solidFill>
                            <a:schemeClr val="tx1"/>
                          </a:solidFill>
                          <a:effectLst/>
                          <a:latin typeface="Calibri" panose="020F0502020204030204" pitchFamily="34" charset="0"/>
                          <a:ea typeface="+mn-ea"/>
                          <a:cs typeface="Calibri" panose="020F0502020204030204" pitchFamily="34" charset="0"/>
                        </a:rPr>
                        <a:t> Cancer</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823960065"/>
                  </a:ext>
                </a:extLst>
              </a:tr>
              <a:tr h="55343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Retinal </a:t>
                      </a:r>
                      <a:r>
                        <a:rPr lang="sv-SE" sz="1800" b="0" i="0" u="none" strike="noStrike" kern="1200" dirty="0" err="1" smtClean="0">
                          <a:solidFill>
                            <a:schemeClr val="tx1"/>
                          </a:solidFill>
                          <a:effectLst/>
                          <a:latin typeface="Calibri" panose="020F0502020204030204" pitchFamily="34" charset="0"/>
                          <a:ea typeface="+mn-ea"/>
                          <a:cs typeface="Calibri" panose="020F0502020204030204" pitchFamily="34" charset="0"/>
                        </a:rPr>
                        <a:t>venocklusion</a:t>
                      </a: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Riktlinje för handläggning</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Ögonsjukdomar</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265327237"/>
                  </a:ext>
                </a:extLst>
              </a:tr>
              <a:tr h="55343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Våt åldersförändring i gula fläcken (våt AMD)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Riktlinje för handläggning</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Ögonsjukdomar</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639280233"/>
                  </a:ext>
                </a:extLst>
              </a:tr>
              <a:tr h="55343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Merkelcellscancer i ögonregionen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Riktlinje för handläggning</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Ögonsjukdomar</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468364999"/>
                  </a:ext>
                </a:extLst>
              </a:tr>
              <a:tr h="553438">
                <a:tc>
                  <a:txBody>
                    <a:bodyPr/>
                    <a:lstStyle/>
                    <a:p>
                      <a:pPr marL="85725"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err="1" smtClean="0">
                          <a:solidFill>
                            <a:schemeClr val="tx1"/>
                          </a:solidFill>
                          <a:effectLst/>
                          <a:latin typeface="Calibri" panose="020F0502020204030204" pitchFamily="34" charset="0"/>
                          <a:ea typeface="+mn-ea"/>
                          <a:cs typeface="Calibri" panose="020F0502020204030204" pitchFamily="34" charset="0"/>
                        </a:rPr>
                        <a:t>Periokulär</a:t>
                      </a: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 talgkörtelcancer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Riktlinje för handläggning</a:t>
                      </a: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 Ögonsjukdomar</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 feb</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RPO</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1478266392"/>
                  </a:ext>
                </a:extLst>
              </a:tr>
            </a:tbl>
          </a:graphicData>
        </a:graphic>
      </p:graphicFrame>
    </p:spTree>
    <p:extLst>
      <p:ext uri="{BB962C8B-B14F-4D97-AF65-F5344CB8AC3E}">
        <p14:creationId xmlns:p14="http://schemas.microsoft.com/office/powerpoint/2010/main" val="29605755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graphicFrame>
        <p:nvGraphicFramePr>
          <p:cNvPr id="4" name="Tabell 3"/>
          <p:cNvGraphicFramePr>
            <a:graphicFrameLocks noGrp="1"/>
          </p:cNvGraphicFramePr>
          <p:nvPr>
            <p:extLst>
              <p:ext uri="{D42A27DB-BD31-4B8C-83A1-F6EECF244321}">
                <p14:modId xmlns:p14="http://schemas.microsoft.com/office/powerpoint/2010/main" val="1989072993"/>
              </p:ext>
            </p:extLst>
          </p:nvPr>
        </p:nvGraphicFramePr>
        <p:xfrm>
          <a:off x="-1" y="-1"/>
          <a:ext cx="9144001" cy="5143498"/>
        </p:xfrm>
        <a:graphic>
          <a:graphicData uri="http://schemas.openxmlformats.org/drawingml/2006/table">
            <a:tbl>
              <a:tblPr>
                <a:tableStyleId>{B301B821-A1FF-4177-AEE7-76D212191A09}</a:tableStyleId>
              </a:tblPr>
              <a:tblGrid>
                <a:gridCol w="3491881">
                  <a:extLst>
                    <a:ext uri="{9D8B030D-6E8A-4147-A177-3AD203B41FA5}">
                      <a16:colId xmlns:a16="http://schemas.microsoft.com/office/drawing/2014/main" val="423914526"/>
                    </a:ext>
                  </a:extLst>
                </a:gridCol>
                <a:gridCol w="1872208">
                  <a:extLst>
                    <a:ext uri="{9D8B030D-6E8A-4147-A177-3AD203B41FA5}">
                      <a16:colId xmlns:a16="http://schemas.microsoft.com/office/drawing/2014/main" val="865855696"/>
                    </a:ext>
                  </a:extLst>
                </a:gridCol>
                <a:gridCol w="1368152">
                  <a:extLst>
                    <a:ext uri="{9D8B030D-6E8A-4147-A177-3AD203B41FA5}">
                      <a16:colId xmlns:a16="http://schemas.microsoft.com/office/drawing/2014/main" val="2141265079"/>
                    </a:ext>
                  </a:extLst>
                </a:gridCol>
                <a:gridCol w="1080120">
                  <a:extLst>
                    <a:ext uri="{9D8B030D-6E8A-4147-A177-3AD203B41FA5}">
                      <a16:colId xmlns:a16="http://schemas.microsoft.com/office/drawing/2014/main" val="3974338323"/>
                    </a:ext>
                  </a:extLst>
                </a:gridCol>
                <a:gridCol w="1331640">
                  <a:extLst>
                    <a:ext uri="{9D8B030D-6E8A-4147-A177-3AD203B41FA5}">
                      <a16:colId xmlns:a16="http://schemas.microsoft.com/office/drawing/2014/main" val="1619428192"/>
                    </a:ext>
                  </a:extLst>
                </a:gridCol>
              </a:tblGrid>
              <a:tr h="617682">
                <a:tc>
                  <a:txBody>
                    <a:bodyPr/>
                    <a:lstStyle/>
                    <a:p>
                      <a:pPr marL="92075" indent="0" algn="l" fontAlgn="b"/>
                      <a:r>
                        <a:rPr lang="sv-SE" sz="1800" b="1" u="none" strike="noStrike" dirty="0">
                          <a:solidFill>
                            <a:schemeClr val="bg1"/>
                          </a:solidFill>
                          <a:effectLst/>
                          <a:latin typeface="Calibri" panose="020F0502020204030204" pitchFamily="34" charset="0"/>
                          <a:cs typeface="Calibri" panose="020F0502020204030204" pitchFamily="34" charset="0"/>
                        </a:rPr>
                        <a:t>Område</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Typ</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Ansvarigt RPO/RSG</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smtClean="0">
                          <a:solidFill>
                            <a:schemeClr val="bg1"/>
                          </a:solidFill>
                          <a:effectLst/>
                          <a:latin typeface="Calibri" panose="020F0502020204030204" pitchFamily="34" charset="0"/>
                          <a:cs typeface="Calibri" panose="020F0502020204030204" pitchFamily="34" charset="0"/>
                        </a:rPr>
                        <a:t>Deadline CS</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tc>
                  <a:txBody>
                    <a:bodyPr/>
                    <a:lstStyle/>
                    <a:p>
                      <a:pPr algn="l" fontAlgn="b"/>
                      <a:r>
                        <a:rPr lang="sv-SE" sz="1800" b="1" u="none" strike="noStrike" dirty="0">
                          <a:solidFill>
                            <a:schemeClr val="bg1"/>
                          </a:solidFill>
                          <a:effectLst/>
                          <a:latin typeface="Calibri" panose="020F0502020204030204" pitchFamily="34" charset="0"/>
                          <a:cs typeface="Calibri" panose="020F0502020204030204" pitchFamily="34" charset="0"/>
                        </a:rPr>
                        <a:t>Remissnivå</a:t>
                      </a:r>
                      <a:endParaRPr lang="sv-SE" sz="1800" b="1" i="0" u="none" strike="noStrike" dirty="0">
                        <a:solidFill>
                          <a:schemeClr val="bg1"/>
                        </a:solidFill>
                        <a:effectLst/>
                        <a:latin typeface="Calibri" panose="020F0502020204030204" pitchFamily="34" charset="0"/>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479979867"/>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Diabetes med hög risk för fotsår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a:solidFill>
                            <a:schemeClr val="tx1"/>
                          </a:solidFill>
                          <a:effectLst/>
                          <a:latin typeface="Calibri" panose="020F0502020204030204" pitchFamily="34" charset="0"/>
                          <a:ea typeface="+mn-ea"/>
                          <a:cs typeface="Calibri" panose="020F0502020204030204" pitchFamily="34" charset="0"/>
                        </a:rPr>
                        <a:t>Vårdförlopp</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fontAlgn="b"/>
                      <a:r>
                        <a:rPr lang="sv-SE" sz="1800" u="none" strike="noStrike" dirty="0" smtClean="0">
                          <a:solidFill>
                            <a:srgbClr val="FF0000"/>
                          </a:solidFill>
                          <a:effectLst/>
                          <a:latin typeface="Calibri" panose="020F0502020204030204" pitchFamily="34" charset="0"/>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dirty="0">
                        <a:solidFill>
                          <a:schemeClr val="tx1"/>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916200304"/>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Höftledsartros – proteskirurgi (2)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a:solidFill>
                            <a:schemeClr val="tx1"/>
                          </a:solidFill>
                          <a:effectLst/>
                          <a:latin typeface="Calibri" panose="020F0502020204030204" pitchFamily="34" charset="0"/>
                          <a:ea typeface="+mn-ea"/>
                          <a:cs typeface="Calibri" panose="020F0502020204030204" pitchFamily="34" charset="0"/>
                        </a:rPr>
                        <a:t>Vårdförlopp</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fontAlgn="b"/>
                      <a:r>
                        <a:rPr lang="sv-SE" sz="1800" b="0" i="0" u="none" strike="noStrike" dirty="0" smtClean="0">
                          <a:solidFill>
                            <a:srgbClr val="FF0000"/>
                          </a:solidFill>
                          <a:effectLst/>
                          <a:latin typeface="Calibri" panose="020F0502020204030204" pitchFamily="34" charset="0"/>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dirty="0">
                        <a:solidFill>
                          <a:srgbClr val="FF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190412442"/>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Inflammatorisk tarmsjukdom, IBD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a:solidFill>
                            <a:schemeClr val="tx1"/>
                          </a:solidFill>
                          <a:effectLst/>
                          <a:latin typeface="Calibri" panose="020F0502020204030204" pitchFamily="34" charset="0"/>
                          <a:ea typeface="+mn-ea"/>
                          <a:cs typeface="Calibri" panose="020F0502020204030204" pitchFamily="34" charset="0"/>
                        </a:rPr>
                        <a:t>Vårdförlopp</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fontAlgn="b"/>
                      <a:r>
                        <a:rPr lang="sv-SE" sz="1800" b="0" i="0" u="none" strike="noStrike" dirty="0" smtClean="0">
                          <a:solidFill>
                            <a:srgbClr val="FF0000"/>
                          </a:solidFill>
                          <a:effectLst/>
                          <a:latin typeface="Calibri" panose="020F0502020204030204" pitchFamily="34" charset="0"/>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dirty="0">
                        <a:solidFill>
                          <a:srgbClr val="FF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342253364"/>
                  </a:ext>
                </a:extLst>
              </a:tr>
              <a:tr h="565727">
                <a:tc>
                  <a:txBody>
                    <a:bodyPr/>
                    <a:lstStyle/>
                    <a:p>
                      <a:pPr marL="85725" indent="0" algn="l" defTabSz="914400" rtl="0" eaLnBrk="1" fontAlgn="b" latinLnBrk="0" hangingPunct="1"/>
                      <a:r>
                        <a:rPr lang="sv-SE" sz="1800" b="0" i="0" u="none" strike="noStrike" kern="1200" dirty="0" err="1" smtClean="0">
                          <a:solidFill>
                            <a:schemeClr val="accent2"/>
                          </a:solidFill>
                          <a:effectLst/>
                          <a:latin typeface="Calibri" panose="020F0502020204030204" pitchFamily="34" charset="0"/>
                          <a:ea typeface="+mn-ea"/>
                          <a:cs typeface="Calibri" panose="020F0502020204030204" pitchFamily="34" charset="0"/>
                        </a:rPr>
                        <a:t>Jättecellsarterit</a:t>
                      </a:r>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a:solidFill>
                            <a:schemeClr val="tx1"/>
                          </a:solidFill>
                          <a:effectLst/>
                          <a:latin typeface="Calibri" panose="020F0502020204030204" pitchFamily="34" charset="0"/>
                          <a:ea typeface="+mn-ea"/>
                          <a:cs typeface="Calibri" panose="020F0502020204030204" pitchFamily="34" charset="0"/>
                        </a:rPr>
                        <a:t>Vårdförlopp</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rgbClr val="FF0000"/>
                          </a:solidFill>
                          <a:effectLst/>
                          <a:latin typeface="Calibri" panose="020F0502020204030204" pitchFamily="34" charset="0"/>
                          <a:ea typeface="+mn-ea"/>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kern="1200" dirty="0">
                        <a:solidFill>
                          <a:srgbClr val="FF0000"/>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3154214239"/>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Palliativ vård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a:solidFill>
                            <a:schemeClr val="tx1"/>
                          </a:solidFill>
                          <a:effectLst/>
                          <a:latin typeface="Calibri" panose="020F0502020204030204" pitchFamily="34" charset="0"/>
                          <a:ea typeface="+mn-ea"/>
                          <a:cs typeface="Calibri" panose="020F0502020204030204" pitchFamily="34" charset="0"/>
                        </a:rPr>
                        <a:t>Vårdförlopp</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rgbClr val="FF0000"/>
                          </a:solidFill>
                          <a:effectLst/>
                          <a:latin typeface="Calibri" panose="020F0502020204030204" pitchFamily="34" charset="0"/>
                          <a:ea typeface="+mn-ea"/>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kern="1200" dirty="0">
                        <a:solidFill>
                          <a:srgbClr val="FF0000"/>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265327237"/>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Stroke &amp; TIA (2)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a:solidFill>
                            <a:schemeClr val="tx1"/>
                          </a:solidFill>
                          <a:effectLst/>
                          <a:latin typeface="Calibri" panose="020F0502020204030204" pitchFamily="34" charset="0"/>
                          <a:ea typeface="+mn-ea"/>
                          <a:cs typeface="Calibri" panose="020F0502020204030204" pitchFamily="34" charset="0"/>
                        </a:rPr>
                        <a:t>Vårdförlopp</a:t>
                      </a: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rgbClr val="FF0000"/>
                          </a:solidFill>
                          <a:effectLst/>
                          <a:latin typeface="Calibri" panose="020F0502020204030204" pitchFamily="34" charset="0"/>
                          <a:ea typeface="+mn-ea"/>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kern="1200" dirty="0">
                        <a:solidFill>
                          <a:srgbClr val="FF0000"/>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1253560285"/>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Stroke &amp; TIA</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Komplettering</a:t>
                      </a:r>
                      <a:b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b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Vårdförlopp</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19 jan </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algn="l"/>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828472678"/>
                  </a:ext>
                </a:extLst>
              </a:tr>
              <a:tr h="565727">
                <a:tc>
                  <a:txBody>
                    <a:bodyPr/>
                    <a:lstStyle/>
                    <a:p>
                      <a:pPr marL="85725" indent="0" algn="l" defTabSz="914400" rtl="0" eaLnBrk="1" fontAlgn="b" latinLnBrk="0" hangingPunct="1"/>
                      <a:r>
                        <a:rPr lang="sv-SE" sz="1800" b="0" i="0" u="none" strike="noStrike" kern="1200" dirty="0" smtClean="0">
                          <a:solidFill>
                            <a:schemeClr val="accent2"/>
                          </a:solidFill>
                          <a:effectLst/>
                          <a:latin typeface="Calibri" panose="020F0502020204030204" pitchFamily="34" charset="0"/>
                          <a:ea typeface="+mn-ea"/>
                          <a:cs typeface="Calibri" panose="020F0502020204030204" pitchFamily="34" charset="0"/>
                        </a:rPr>
                        <a:t>Venös sjukdom – varicer och bensår </a:t>
                      </a:r>
                      <a:endParaRPr lang="sv-SE" sz="1800" b="0" i="0"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Vårdförlopp</a:t>
                      </a:r>
                      <a:endParaRPr lang="sv-SE" sz="1800" b="0" i="0" u="none" strike="noStrike" kern="1200" dirty="0">
                        <a:solidFill>
                          <a:srgbClr val="FF0000"/>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Alla</a:t>
                      </a:r>
                      <a:endParaRPr lang="sv-SE" sz="1800" b="0" i="0" u="none" strike="noStrike" kern="1200" dirty="0">
                        <a:solidFill>
                          <a:srgbClr val="FF0000"/>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rgbClr val="FF0000"/>
                          </a:solidFill>
                          <a:effectLst/>
                          <a:latin typeface="Calibri" panose="020F0502020204030204" pitchFamily="34" charset="0"/>
                          <a:ea typeface="+mn-ea"/>
                          <a:cs typeface="Calibri" panose="020F0502020204030204" pitchFamily="34" charset="0"/>
                        </a:rPr>
                        <a:t> </a:t>
                      </a:r>
                      <a:r>
                        <a:rPr lang="sv-SE" sz="1800" u="none" strike="noStrike" dirty="0" smtClean="0">
                          <a:solidFill>
                            <a:schemeClr val="tx1"/>
                          </a:solidFill>
                          <a:effectLst/>
                          <a:latin typeface="Calibri" panose="020F0502020204030204" pitchFamily="34" charset="0"/>
                          <a:cs typeface="Calibri" panose="020F0502020204030204" pitchFamily="34" charset="0"/>
                        </a:rPr>
                        <a:t>19 jan</a:t>
                      </a:r>
                      <a:endParaRPr lang="sv-SE" sz="1800" b="0" i="0" u="none" strike="noStrike" kern="1200" dirty="0" smtClean="0">
                        <a:solidFill>
                          <a:srgbClr val="FF0000"/>
                        </a:solidFill>
                        <a:effectLst/>
                        <a:latin typeface="Calibri" panose="020F0502020204030204" pitchFamily="34" charset="0"/>
                        <a:ea typeface="+mn-ea"/>
                        <a:cs typeface="Calibri" panose="020F0502020204030204" pitchFamily="34" charset="0"/>
                      </a:endParaRPr>
                    </a:p>
                  </a:txBody>
                  <a:tcPr marL="6350" marR="6350" marT="6350" marB="0" anchor="ctr"/>
                </a:tc>
                <a:tc>
                  <a:txBody>
                    <a:bodyPr/>
                    <a:lstStyle/>
                    <a:p>
                      <a:pPr marL="0" algn="l" defTabSz="914400" rtl="0" eaLnBrk="1" fontAlgn="b" latinLnBrk="0" hangingPunct="1"/>
                      <a:r>
                        <a:rPr lang="sv-SE" sz="1800" b="0" i="0" u="none" strike="noStrike" kern="1200" dirty="0" smtClean="0">
                          <a:solidFill>
                            <a:schemeClr val="tx1"/>
                          </a:solidFill>
                          <a:effectLst/>
                          <a:latin typeface="Calibri" panose="020F0502020204030204" pitchFamily="34" charset="0"/>
                          <a:ea typeface="+mn-ea"/>
                          <a:cs typeface="Calibri" panose="020F0502020204030204" pitchFamily="34" charset="0"/>
                        </a:rPr>
                        <a:t>RSL</a:t>
                      </a:r>
                      <a:endParaRPr lang="sv-SE" sz="18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6350" marR="6350" marT="6350" marB="0" anchor="ctr"/>
                </a:tc>
                <a:extLst>
                  <a:ext uri="{0D108BD9-81ED-4DB2-BD59-A6C34878D82A}">
                    <a16:rowId xmlns:a16="http://schemas.microsoft.com/office/drawing/2014/main" val="2638962379"/>
                  </a:ext>
                </a:extLst>
              </a:tr>
            </a:tbl>
          </a:graphicData>
        </a:graphic>
      </p:graphicFrame>
    </p:spTree>
    <p:extLst>
      <p:ext uri="{BB962C8B-B14F-4D97-AF65-F5344CB8AC3E}">
        <p14:creationId xmlns:p14="http://schemas.microsoft.com/office/powerpoint/2010/main" val="6492914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dirty="0" smtClean="0">
                <a:hlinkClick r:id="rId2"/>
              </a:rPr>
              <a:t>Standardiserade vårdförlopp </a:t>
            </a:r>
            <a:endParaRPr lang="sv-SE" sz="2700" dirty="0"/>
          </a:p>
        </p:txBody>
      </p:sp>
      <p:sp>
        <p:nvSpPr>
          <p:cNvPr id="3" name="Platshållare för innehåll 2"/>
          <p:cNvSpPr>
            <a:spLocks noGrp="1"/>
          </p:cNvSpPr>
          <p:nvPr>
            <p:ph sz="half" idx="1"/>
          </p:nvPr>
        </p:nvSpPr>
        <p:spPr>
          <a:xfrm>
            <a:off x="323528" y="980728"/>
            <a:ext cx="4172272" cy="4039294"/>
          </a:xfrm>
          <a:solidFill>
            <a:schemeClr val="bg1"/>
          </a:solidFill>
        </p:spPr>
        <p:txBody>
          <a:bodyPr>
            <a:normAutofit fontScale="25000" lnSpcReduction="20000"/>
          </a:bodyPr>
          <a:lstStyle/>
          <a:p>
            <a:r>
              <a:rPr lang="sv-SE" sz="6400" dirty="0"/>
              <a:t>Ä</a:t>
            </a:r>
            <a:r>
              <a:rPr lang="sv-SE" sz="6400" dirty="0" smtClean="0"/>
              <a:t>ndringar </a:t>
            </a:r>
            <a:r>
              <a:rPr lang="sv-SE" sz="6400" dirty="0"/>
              <a:t>i SVF samt stöddokument under </a:t>
            </a:r>
            <a:r>
              <a:rPr lang="sv-SE" sz="6400" dirty="0" smtClean="0"/>
              <a:t>2021</a:t>
            </a:r>
          </a:p>
          <a:p>
            <a:pPr>
              <a:spcBef>
                <a:spcPts val="600"/>
              </a:spcBef>
            </a:pPr>
            <a:r>
              <a:rPr lang="sv-SE" sz="4800" b="1" dirty="0" smtClean="0"/>
              <a:t>Maligna lymfom och KLL (2021-08-31)</a:t>
            </a:r>
          </a:p>
          <a:p>
            <a:r>
              <a:rPr lang="sv-SE" sz="4800" dirty="0" smtClean="0"/>
              <a:t>• </a:t>
            </a:r>
            <a:r>
              <a:rPr lang="sv-SE" sz="4800" dirty="0"/>
              <a:t>Indikatorer för kvalitet uppdaterade för att överensstämma med </a:t>
            </a:r>
            <a:r>
              <a:rPr lang="sv-SE" sz="4800" dirty="0" smtClean="0"/>
              <a:t>vårdprogrammen</a:t>
            </a:r>
          </a:p>
          <a:p>
            <a:pPr>
              <a:spcBef>
                <a:spcPts val="600"/>
              </a:spcBef>
            </a:pPr>
            <a:r>
              <a:rPr lang="sv-SE" sz="4800" b="1" dirty="0"/>
              <a:t>Peniscancer (2021-05-04)</a:t>
            </a:r>
          </a:p>
          <a:p>
            <a:r>
              <a:rPr lang="sv-SE" sz="4800" dirty="0" smtClean="0"/>
              <a:t>• </a:t>
            </a:r>
            <a:r>
              <a:rPr lang="sv-SE" sz="4800" dirty="0"/>
              <a:t>Om peniscancer (ändrade diagnoskoder)</a:t>
            </a:r>
          </a:p>
          <a:p>
            <a:r>
              <a:rPr lang="sv-SE" sz="4800" dirty="0"/>
              <a:t>• Utredningsförlopp (förtydligande av vilken avslutskod som ska användas</a:t>
            </a:r>
            <a:r>
              <a:rPr lang="sv-SE" sz="4800" dirty="0" smtClean="0"/>
              <a:t>)</a:t>
            </a:r>
          </a:p>
          <a:p>
            <a:pPr>
              <a:spcBef>
                <a:spcPts val="600"/>
              </a:spcBef>
            </a:pPr>
            <a:r>
              <a:rPr lang="sv-SE" sz="4800" b="1" dirty="0"/>
              <a:t>Hudmelanom (2021-02-23)</a:t>
            </a:r>
          </a:p>
          <a:p>
            <a:r>
              <a:rPr lang="sv-SE" sz="4800" dirty="0" smtClean="0"/>
              <a:t>• </a:t>
            </a:r>
            <a:r>
              <a:rPr lang="sv-SE" sz="4800" dirty="0"/>
              <a:t>Om melanom i huden (ändrade diagnoskoder).</a:t>
            </a:r>
          </a:p>
          <a:p>
            <a:r>
              <a:rPr lang="sv-SE" sz="4800" dirty="0"/>
              <a:t>• Välgrundad misstanke.</a:t>
            </a:r>
          </a:p>
          <a:p>
            <a:r>
              <a:rPr lang="sv-SE" sz="4800" dirty="0"/>
              <a:t>• Utredningsförlopp</a:t>
            </a:r>
            <a:r>
              <a:rPr lang="sv-SE" sz="4800" dirty="0" smtClean="0"/>
              <a:t>.</a:t>
            </a:r>
          </a:p>
          <a:p>
            <a:pPr>
              <a:spcBef>
                <a:spcPts val="600"/>
              </a:spcBef>
            </a:pPr>
            <a:r>
              <a:rPr lang="sv-SE" sz="4800" b="1" dirty="0"/>
              <a:t>Cancer utan känd primärtumör, CUP (2021-03-23)</a:t>
            </a:r>
          </a:p>
          <a:p>
            <a:r>
              <a:rPr lang="sv-SE" sz="4800" dirty="0" smtClean="0"/>
              <a:t>• </a:t>
            </a:r>
            <a:r>
              <a:rPr lang="sv-SE" sz="4800" dirty="0"/>
              <a:t>Utredningsförlopp</a:t>
            </a:r>
          </a:p>
          <a:p>
            <a:r>
              <a:rPr lang="sv-SE" sz="4800" dirty="0"/>
              <a:t>• Indikatorer för </a:t>
            </a:r>
            <a:r>
              <a:rPr lang="sv-SE" sz="4800" dirty="0" smtClean="0"/>
              <a:t>uppföljning</a:t>
            </a:r>
          </a:p>
          <a:p>
            <a:pPr>
              <a:spcBef>
                <a:spcPts val="600"/>
              </a:spcBef>
            </a:pPr>
            <a:r>
              <a:rPr lang="sv-SE" sz="4800" b="1" dirty="0"/>
              <a:t>Prostatacancer (2021-04-13)</a:t>
            </a:r>
            <a:endParaRPr lang="sv-SE" sz="4800" dirty="0"/>
          </a:p>
          <a:p>
            <a:r>
              <a:rPr lang="sv-SE" sz="4800" dirty="0"/>
              <a:t>• Utredningsförlopp</a:t>
            </a:r>
          </a:p>
          <a:p>
            <a:r>
              <a:rPr lang="sv-SE" sz="4800" dirty="0"/>
              <a:t>• Ledtider (text i tabellen justerad för att harmonisera med kodningsvägledningen)</a:t>
            </a:r>
          </a:p>
          <a:p>
            <a:r>
              <a:rPr lang="sv-SE" sz="4800" dirty="0"/>
              <a:t>• Indikatorer för kvalitet</a:t>
            </a:r>
          </a:p>
          <a:p>
            <a:endParaRPr lang="sv-SE" sz="4800" dirty="0"/>
          </a:p>
        </p:txBody>
      </p:sp>
      <p:sp>
        <p:nvSpPr>
          <p:cNvPr id="4" name="Platshållare för innehåll 3"/>
          <p:cNvSpPr>
            <a:spLocks noGrp="1"/>
          </p:cNvSpPr>
          <p:nvPr>
            <p:ph sz="half" idx="2"/>
          </p:nvPr>
        </p:nvSpPr>
        <p:spPr>
          <a:xfrm>
            <a:off x="4514528" y="980728"/>
            <a:ext cx="4172272" cy="3895277"/>
          </a:xfrm>
        </p:spPr>
        <p:txBody>
          <a:bodyPr>
            <a:normAutofit fontScale="25000" lnSpcReduction="20000"/>
          </a:bodyPr>
          <a:lstStyle/>
          <a:p>
            <a:r>
              <a:rPr lang="sv-SE" sz="6400" dirty="0" smtClean="0"/>
              <a:t>Ledtids- </a:t>
            </a:r>
            <a:r>
              <a:rPr lang="sv-SE" sz="6400" dirty="0"/>
              <a:t>och </a:t>
            </a:r>
            <a:r>
              <a:rPr lang="sv-SE" sz="6400" dirty="0" err="1"/>
              <a:t>inklusionsändringar</a:t>
            </a:r>
            <a:r>
              <a:rPr lang="sv-SE" sz="6400" dirty="0"/>
              <a:t> som trädde i kraft 1 juli </a:t>
            </a:r>
            <a:r>
              <a:rPr lang="sv-SE" sz="6400" dirty="0" smtClean="0"/>
              <a:t>2021</a:t>
            </a:r>
          </a:p>
          <a:p>
            <a:pPr>
              <a:spcBef>
                <a:spcPts val="600"/>
              </a:spcBef>
            </a:pPr>
            <a:r>
              <a:rPr lang="sv-SE" sz="4800" b="1" dirty="0" smtClean="0"/>
              <a:t>Hudmelanom</a:t>
            </a:r>
            <a:r>
              <a:rPr lang="sv-SE" sz="4800" dirty="0"/>
              <a:t>: In situ-melanom exkluderas från beräkningsunderlaget, alltså från </a:t>
            </a:r>
            <a:r>
              <a:rPr lang="sv-SE" sz="4800" dirty="0" smtClean="0"/>
              <a:t>nämnaren </a:t>
            </a:r>
            <a:r>
              <a:rPr lang="sv-SE" sz="4800" dirty="0"/>
              <a:t>i beräkningen av andel inkluderade i </a:t>
            </a:r>
            <a:r>
              <a:rPr lang="sv-SE" sz="4800" dirty="0" smtClean="0"/>
              <a:t>SVF</a:t>
            </a:r>
            <a:endParaRPr lang="sv-SE" sz="4800" dirty="0"/>
          </a:p>
          <a:p>
            <a:pPr>
              <a:spcBef>
                <a:spcPts val="600"/>
              </a:spcBef>
            </a:pPr>
            <a:r>
              <a:rPr lang="sv-SE" sz="4800" b="1" dirty="0" smtClean="0"/>
              <a:t>Cancer </a:t>
            </a:r>
            <a:r>
              <a:rPr lang="sv-SE" sz="4800" b="1" dirty="0"/>
              <a:t>utan känd primärtumör</a:t>
            </a:r>
            <a:r>
              <a:rPr lang="sv-SE" sz="4800" dirty="0"/>
              <a:t>: Ledtiden för palliativ vård ändras från 24/44 </a:t>
            </a:r>
            <a:r>
              <a:rPr lang="sv-SE" sz="4800" dirty="0" smtClean="0"/>
              <a:t>kalenderdagar </a:t>
            </a:r>
            <a:r>
              <a:rPr lang="sv-SE" sz="4800" dirty="0"/>
              <a:t>till 22/42 kalenderdagar (basutredning/utökad utredning).</a:t>
            </a:r>
          </a:p>
          <a:p>
            <a:pPr>
              <a:spcBef>
                <a:spcPts val="600"/>
              </a:spcBef>
            </a:pPr>
            <a:r>
              <a:rPr lang="sv-SE" sz="4800" b="1" dirty="0" smtClean="0"/>
              <a:t>Peniscancer</a:t>
            </a:r>
            <a:r>
              <a:rPr lang="sv-SE" sz="4800" dirty="0"/>
              <a:t>: </a:t>
            </a:r>
            <a:r>
              <a:rPr lang="sv-SE" sz="4800" dirty="0" err="1"/>
              <a:t>Carcinoma</a:t>
            </a:r>
            <a:r>
              <a:rPr lang="sv-SE" sz="4800" dirty="0"/>
              <a:t> in situ/</a:t>
            </a:r>
            <a:r>
              <a:rPr lang="sv-SE" sz="4800" dirty="0" err="1"/>
              <a:t>PeIN</a:t>
            </a:r>
            <a:r>
              <a:rPr lang="sv-SE" sz="4800" dirty="0"/>
              <a:t> exkluderas från beräkningsunderlaget, alltså från </a:t>
            </a:r>
            <a:r>
              <a:rPr lang="sv-SE" sz="4800" dirty="0" smtClean="0"/>
              <a:t>nämnaren </a:t>
            </a:r>
            <a:r>
              <a:rPr lang="sv-SE" sz="4800" dirty="0"/>
              <a:t>i beräkningen av andel inkluderade i </a:t>
            </a:r>
            <a:r>
              <a:rPr lang="sv-SE" sz="4800" dirty="0" smtClean="0"/>
              <a:t>SVF.</a:t>
            </a:r>
            <a:endParaRPr lang="sv-SE" sz="4800" dirty="0"/>
          </a:p>
          <a:p>
            <a:endParaRPr lang="sv-SE" sz="6400" dirty="0" smtClean="0"/>
          </a:p>
          <a:p>
            <a:r>
              <a:rPr lang="sv-SE" sz="6400" dirty="0" smtClean="0"/>
              <a:t>Mer info </a:t>
            </a:r>
            <a:r>
              <a:rPr lang="sv-SE" sz="6400" dirty="0" smtClean="0">
                <a:hlinkClick r:id="rId2"/>
              </a:rPr>
              <a:t>här</a:t>
            </a:r>
            <a:endParaRPr lang="sv-SE" sz="6400" dirty="0"/>
          </a:p>
          <a:p>
            <a:endParaRPr lang="sv-SE" dirty="0"/>
          </a:p>
        </p:txBody>
      </p:sp>
    </p:spTree>
    <p:extLst>
      <p:ext uri="{BB962C8B-B14F-4D97-AF65-F5344CB8AC3E}">
        <p14:creationId xmlns:p14="http://schemas.microsoft.com/office/powerpoint/2010/main" val="3161949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sz="3600" dirty="0"/>
              <a:t>Dagordning </a:t>
            </a:r>
            <a:r>
              <a:rPr lang="sv-SE" sz="3600" dirty="0" smtClean="0"/>
              <a:t>16/11 2021 kl. </a:t>
            </a:r>
            <a:r>
              <a:rPr lang="sv-SE" sz="3600" dirty="0"/>
              <a:t>13-16</a:t>
            </a:r>
            <a:endParaRPr lang="sv-SE" sz="3600" dirty="0">
              <a:latin typeface="+mj-lt"/>
            </a:endParaRPr>
          </a:p>
        </p:txBody>
      </p:sp>
      <p:sp>
        <p:nvSpPr>
          <p:cNvPr id="3" name="Platshållare för innehåll 2"/>
          <p:cNvSpPr>
            <a:spLocks noGrp="1"/>
          </p:cNvSpPr>
          <p:nvPr>
            <p:ph idx="1"/>
          </p:nvPr>
        </p:nvSpPr>
        <p:spPr>
          <a:xfrm>
            <a:off x="251520" y="843558"/>
            <a:ext cx="8784976" cy="4083918"/>
          </a:xfrm>
        </p:spPr>
        <p:txBody>
          <a:bodyPr>
            <a:noAutofit/>
          </a:bodyPr>
          <a:lstStyle/>
          <a:p>
            <a:pPr>
              <a:tabLst>
                <a:tab pos="633413" algn="l"/>
              </a:tabLst>
            </a:pPr>
            <a:r>
              <a:rPr lang="sv-SE" sz="1550" dirty="0">
                <a:solidFill>
                  <a:schemeClr val="accent6"/>
                </a:solidFill>
              </a:rPr>
              <a:t>13.00 	Inledning </a:t>
            </a:r>
          </a:p>
          <a:p>
            <a:pPr>
              <a:tabLst>
                <a:tab pos="633413" algn="l"/>
              </a:tabLst>
            </a:pPr>
            <a:r>
              <a:rPr lang="sv-SE" sz="1550" dirty="0">
                <a:solidFill>
                  <a:schemeClr val="accent6"/>
                </a:solidFill>
              </a:rPr>
              <a:t>13.05 	Föregående anteckningar </a:t>
            </a:r>
          </a:p>
          <a:p>
            <a:pPr>
              <a:tabLst>
                <a:tab pos="633413" algn="l"/>
              </a:tabLst>
            </a:pPr>
            <a:r>
              <a:rPr lang="sv-SE" sz="1550" dirty="0">
                <a:solidFill>
                  <a:schemeClr val="accent6"/>
                </a:solidFill>
              </a:rPr>
              <a:t>13.15	Genomlysning av genomförd sjukvårdsregional </a:t>
            </a:r>
            <a:r>
              <a:rPr lang="sv-SE" sz="1550" dirty="0" smtClean="0">
                <a:solidFill>
                  <a:schemeClr val="accent6"/>
                </a:solidFill>
              </a:rPr>
              <a:t>nivåstrukturering, </a:t>
            </a:r>
            <a:r>
              <a:rPr lang="sv-SE" sz="1550" i="1" dirty="0" smtClean="0">
                <a:solidFill>
                  <a:schemeClr val="accent6"/>
                </a:solidFill>
              </a:rPr>
              <a:t>Karsten </a:t>
            </a:r>
            <a:r>
              <a:rPr lang="sv-SE" sz="1550" i="1" dirty="0" err="1">
                <a:solidFill>
                  <a:schemeClr val="accent6"/>
                </a:solidFill>
              </a:rPr>
              <a:t>Offenbartl</a:t>
            </a:r>
            <a:r>
              <a:rPr lang="sv-SE" sz="1550" i="1" dirty="0">
                <a:solidFill>
                  <a:schemeClr val="accent6"/>
                </a:solidFill>
              </a:rPr>
              <a:t> </a:t>
            </a:r>
          </a:p>
          <a:p>
            <a:pPr>
              <a:tabLst>
                <a:tab pos="633413" algn="l"/>
              </a:tabLst>
            </a:pPr>
            <a:r>
              <a:rPr lang="sv-SE" sz="1550" dirty="0">
                <a:solidFill>
                  <a:schemeClr val="accent6"/>
                </a:solidFill>
              </a:rPr>
              <a:t>13.35	Rapportering RPO handlingsplaner 2022 och status 2021 </a:t>
            </a:r>
            <a:r>
              <a:rPr lang="sv-SE" sz="1550" i="1" dirty="0">
                <a:solidFill>
                  <a:schemeClr val="accent6"/>
                </a:solidFill>
              </a:rPr>
              <a:t>RPO ordf</a:t>
            </a:r>
            <a:r>
              <a:rPr lang="sv-SE" sz="1550" dirty="0">
                <a:solidFill>
                  <a:schemeClr val="accent6"/>
                </a:solidFill>
              </a:rPr>
              <a:t>.</a:t>
            </a:r>
          </a:p>
          <a:p>
            <a:pPr>
              <a:tabLst>
                <a:tab pos="633413" algn="l"/>
              </a:tabLst>
            </a:pPr>
            <a:r>
              <a:rPr lang="sv-SE" sz="1550" dirty="0">
                <a:solidFill>
                  <a:schemeClr val="accent6"/>
                </a:solidFill>
              </a:rPr>
              <a:t>14.45	Paus</a:t>
            </a:r>
          </a:p>
          <a:p>
            <a:pPr>
              <a:tabLst>
                <a:tab pos="633413" algn="l"/>
              </a:tabLst>
            </a:pPr>
            <a:r>
              <a:rPr lang="sv-SE" sz="1550" dirty="0">
                <a:solidFill>
                  <a:schemeClr val="accent6"/>
                </a:solidFill>
              </a:rPr>
              <a:t>15.00	Nationell nivåstrukturering </a:t>
            </a:r>
          </a:p>
          <a:p>
            <a:pPr>
              <a:tabLst>
                <a:tab pos="633413" algn="l"/>
              </a:tabLst>
            </a:pPr>
            <a:r>
              <a:rPr lang="sv-SE" sz="1550" dirty="0">
                <a:solidFill>
                  <a:schemeClr val="accent6"/>
                </a:solidFill>
              </a:rPr>
              <a:t>15.10	Aktuella remisser </a:t>
            </a:r>
          </a:p>
          <a:p>
            <a:pPr>
              <a:tabLst>
                <a:tab pos="633413" algn="l"/>
              </a:tabLst>
            </a:pPr>
            <a:r>
              <a:rPr lang="sv-SE" sz="1550" dirty="0"/>
              <a:t>15.20	Operationsresurser SÖSR, </a:t>
            </a:r>
            <a:r>
              <a:rPr lang="sv-SE" sz="1550" i="1" dirty="0"/>
              <a:t>Jessica Frisk </a:t>
            </a:r>
          </a:p>
          <a:p>
            <a:pPr>
              <a:tabLst>
                <a:tab pos="633413" algn="l"/>
              </a:tabLst>
            </a:pPr>
            <a:r>
              <a:rPr lang="sv-SE" sz="1550" dirty="0"/>
              <a:t>15.40	Områden som behöver lyftas till RSL, </a:t>
            </a:r>
            <a:r>
              <a:rPr lang="sv-SE" sz="1550" i="1" dirty="0"/>
              <a:t>alla</a:t>
            </a:r>
          </a:p>
          <a:p>
            <a:pPr>
              <a:tabLst>
                <a:tab pos="633413" algn="l"/>
              </a:tabLst>
            </a:pPr>
            <a:r>
              <a:rPr lang="sv-SE" sz="1550" dirty="0"/>
              <a:t>15.45	Mötestider 2022</a:t>
            </a:r>
          </a:p>
          <a:p>
            <a:pPr>
              <a:tabLst>
                <a:tab pos="633413" algn="l"/>
              </a:tabLst>
            </a:pPr>
            <a:r>
              <a:rPr lang="sv-SE" sz="1550" dirty="0"/>
              <a:t>15.50	Övriga frågor </a:t>
            </a:r>
          </a:p>
          <a:p>
            <a:pPr>
              <a:tabLst>
                <a:tab pos="633413" algn="l"/>
              </a:tabLst>
            </a:pPr>
            <a:r>
              <a:rPr lang="sv-SE" sz="1550" dirty="0"/>
              <a:t>16.00	Avslutning </a:t>
            </a:r>
          </a:p>
          <a:p>
            <a:pPr marL="0" indent="0">
              <a:buNone/>
            </a:pPr>
            <a:endParaRPr lang="sv-SE" sz="1550" dirty="0"/>
          </a:p>
        </p:txBody>
      </p:sp>
    </p:spTree>
    <p:extLst>
      <p:ext uri="{BB962C8B-B14F-4D97-AF65-F5344CB8AC3E}">
        <p14:creationId xmlns:p14="http://schemas.microsoft.com/office/powerpoint/2010/main" val="23418111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Områden till RSL 8/12</a:t>
            </a:r>
            <a:endParaRPr lang="sv-SE" dirty="0"/>
          </a:p>
        </p:txBody>
      </p:sp>
      <p:sp>
        <p:nvSpPr>
          <p:cNvPr id="3" name="Platshållare för innehåll 2"/>
          <p:cNvSpPr>
            <a:spLocks noGrp="1"/>
          </p:cNvSpPr>
          <p:nvPr>
            <p:ph idx="1"/>
          </p:nvPr>
        </p:nvSpPr>
        <p:spPr/>
        <p:txBody>
          <a:bodyPr>
            <a:normAutofit fontScale="85000" lnSpcReduction="10000"/>
          </a:bodyPr>
          <a:lstStyle/>
          <a:p>
            <a:r>
              <a:rPr lang="sv-SE" dirty="0"/>
              <a:t>Kvinnosjukvården använder </a:t>
            </a:r>
            <a:r>
              <a:rPr lang="sv-SE" dirty="0" err="1"/>
              <a:t>Obstetrix</a:t>
            </a:r>
            <a:r>
              <a:rPr lang="sv-SE" dirty="0"/>
              <a:t> som journalsystem för hela graviditet- och förlossningskedjan. Systemet har köpts upp av en konkurrent till </a:t>
            </a:r>
            <a:r>
              <a:rPr lang="sv-SE" dirty="0" err="1"/>
              <a:t>Cambio</a:t>
            </a:r>
            <a:r>
              <a:rPr lang="sv-SE" dirty="0"/>
              <a:t> och det har signalerats att systemet inte är möjligt att ha som en fristående journalmöjlighet framöver. Detta innebär att kvinnosjukvården riskerar att stå utan funktionellt journalsystem om två år. Det finns behov av att skyndsamt driva frågan om en gemensam lösning i SÖSR.</a:t>
            </a:r>
            <a:endParaRPr lang="sv-SE" dirty="0"/>
          </a:p>
        </p:txBody>
      </p:sp>
    </p:spTree>
    <p:extLst>
      <p:ext uri="{BB962C8B-B14F-4D97-AF65-F5344CB8AC3E}">
        <p14:creationId xmlns:p14="http://schemas.microsoft.com/office/powerpoint/2010/main" val="3143985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273844"/>
            <a:ext cx="7886700" cy="714515"/>
          </a:xfrm>
        </p:spPr>
        <p:txBody>
          <a:bodyPr>
            <a:normAutofit fontScale="90000"/>
          </a:bodyPr>
          <a:lstStyle/>
          <a:p>
            <a:r>
              <a:rPr lang="sv-SE" dirty="0" smtClean="0"/>
              <a:t>Uppdragsbeskrivning Kunskapsråd</a:t>
            </a:r>
            <a:endParaRPr lang="sv-SE" dirty="0"/>
          </a:p>
        </p:txBody>
      </p:sp>
      <p:sp>
        <p:nvSpPr>
          <p:cNvPr id="3" name="Platshållare för innehåll 2"/>
          <p:cNvSpPr>
            <a:spLocks noGrp="1"/>
          </p:cNvSpPr>
          <p:nvPr>
            <p:ph idx="1"/>
          </p:nvPr>
        </p:nvSpPr>
        <p:spPr>
          <a:xfrm>
            <a:off x="395536" y="1058956"/>
            <a:ext cx="6279900" cy="3983691"/>
          </a:xfrm>
        </p:spPr>
        <p:txBody>
          <a:bodyPr>
            <a:normAutofit fontScale="55000" lnSpcReduction="20000"/>
          </a:bodyPr>
          <a:lstStyle/>
          <a:p>
            <a:r>
              <a:rPr lang="sv-SE" dirty="0" smtClean="0"/>
              <a:t>Utgångspunkt i Patientlöften</a:t>
            </a:r>
          </a:p>
          <a:p>
            <a:endParaRPr lang="sv-SE" dirty="0" smtClean="0"/>
          </a:p>
          <a:p>
            <a:r>
              <a:rPr lang="sv-SE" dirty="0"/>
              <a:t>Utifrån Socialstyrelsens sex dimensioner av god vård har Samverkansnämnden formulerat </a:t>
            </a:r>
            <a:r>
              <a:rPr lang="sv-SE" dirty="0">
                <a:solidFill>
                  <a:srgbClr val="FF0000"/>
                </a:solidFill>
              </a:rPr>
              <a:t>löften</a:t>
            </a:r>
            <a:r>
              <a:rPr lang="sv-SE" dirty="0"/>
              <a:t> att patienter i Sydöstra sjukvårdsregionen </a:t>
            </a:r>
            <a:r>
              <a:rPr lang="sv-SE" dirty="0" smtClean="0"/>
              <a:t>ska:</a:t>
            </a:r>
          </a:p>
          <a:p>
            <a:pPr marL="182563" indent="-182563">
              <a:buFont typeface="Arial" panose="020B0604020202020204" pitchFamily="34" charset="0"/>
              <a:buChar char="•"/>
            </a:pPr>
            <a:r>
              <a:rPr lang="sv-SE" dirty="0" smtClean="0"/>
              <a:t>erbjudas </a:t>
            </a:r>
            <a:r>
              <a:rPr lang="sv-SE" dirty="0"/>
              <a:t>vård som är lätt </a:t>
            </a:r>
            <a:r>
              <a:rPr lang="sv-SE" dirty="0">
                <a:solidFill>
                  <a:srgbClr val="FF0000"/>
                </a:solidFill>
              </a:rPr>
              <a:t>tillgänglig</a:t>
            </a:r>
            <a:r>
              <a:rPr lang="sv-SE" dirty="0"/>
              <a:t> för kontakt, bedömning och </a:t>
            </a:r>
            <a:r>
              <a:rPr lang="sv-SE" dirty="0" smtClean="0"/>
              <a:t>besök</a:t>
            </a:r>
          </a:p>
          <a:p>
            <a:pPr marL="182563" indent="-182563">
              <a:buFont typeface="Arial" panose="020B0604020202020204" pitchFamily="34" charset="0"/>
              <a:buChar char="•"/>
            </a:pPr>
            <a:r>
              <a:rPr lang="sv-SE" dirty="0" smtClean="0"/>
              <a:t>erbjudas </a:t>
            </a:r>
            <a:r>
              <a:rPr lang="sv-SE" dirty="0"/>
              <a:t>diagnostik, behandling och uppföljning enligt </a:t>
            </a:r>
            <a:r>
              <a:rPr lang="sv-SE" dirty="0">
                <a:solidFill>
                  <a:srgbClr val="FF0000"/>
                </a:solidFill>
              </a:rPr>
              <a:t>bästa kunskap </a:t>
            </a:r>
            <a:r>
              <a:rPr lang="sv-SE" dirty="0"/>
              <a:t>i varje </a:t>
            </a:r>
            <a:r>
              <a:rPr lang="sv-SE" dirty="0" smtClean="0"/>
              <a:t>möte</a:t>
            </a:r>
          </a:p>
          <a:p>
            <a:pPr marL="182563" indent="-182563">
              <a:buFont typeface="Arial" panose="020B0604020202020204" pitchFamily="34" charset="0"/>
              <a:buChar char="•"/>
            </a:pPr>
            <a:r>
              <a:rPr lang="sv-SE" dirty="0" smtClean="0"/>
              <a:t>vara </a:t>
            </a:r>
            <a:r>
              <a:rPr lang="sv-SE" dirty="0"/>
              <a:t>delaktig och </a:t>
            </a:r>
            <a:r>
              <a:rPr lang="sv-SE" dirty="0">
                <a:solidFill>
                  <a:srgbClr val="FF0000"/>
                </a:solidFill>
              </a:rPr>
              <a:t>välinformerad</a:t>
            </a:r>
            <a:r>
              <a:rPr lang="sv-SE" dirty="0"/>
              <a:t> genom hela </a:t>
            </a:r>
            <a:r>
              <a:rPr lang="sv-SE" dirty="0" smtClean="0"/>
              <a:t>vårdkedjan</a:t>
            </a:r>
          </a:p>
          <a:p>
            <a:pPr marL="182563" indent="-182563">
              <a:buFont typeface="Arial" panose="020B0604020202020204" pitchFamily="34" charset="0"/>
              <a:buChar char="•"/>
            </a:pPr>
            <a:r>
              <a:rPr lang="sv-SE" dirty="0" smtClean="0"/>
              <a:t>få </a:t>
            </a:r>
            <a:r>
              <a:rPr lang="sv-SE" dirty="0"/>
              <a:t>tillgång till </a:t>
            </a:r>
            <a:r>
              <a:rPr lang="sv-SE" dirty="0">
                <a:solidFill>
                  <a:srgbClr val="FF0000"/>
                </a:solidFill>
              </a:rPr>
              <a:t>jämlik</a:t>
            </a:r>
            <a:r>
              <a:rPr lang="sv-SE" dirty="0"/>
              <a:t> </a:t>
            </a:r>
            <a:r>
              <a:rPr lang="sv-SE" dirty="0" smtClean="0"/>
              <a:t>vård</a:t>
            </a:r>
          </a:p>
          <a:p>
            <a:pPr marL="182563" indent="-182563">
              <a:buFont typeface="Arial" panose="020B0604020202020204" pitchFamily="34" charset="0"/>
              <a:buChar char="•"/>
            </a:pPr>
            <a:r>
              <a:rPr lang="sv-SE" dirty="0" smtClean="0"/>
              <a:t>erbjudas </a:t>
            </a:r>
            <a:r>
              <a:rPr lang="sv-SE" dirty="0"/>
              <a:t>bästa möjliga </a:t>
            </a:r>
            <a:r>
              <a:rPr lang="sv-SE" dirty="0">
                <a:solidFill>
                  <a:srgbClr val="FF0000"/>
                </a:solidFill>
              </a:rPr>
              <a:t>hälsofrämjande</a:t>
            </a:r>
            <a:r>
              <a:rPr lang="sv-SE" dirty="0"/>
              <a:t> insatser och välfungerande </a:t>
            </a:r>
            <a:r>
              <a:rPr lang="sv-SE" dirty="0" smtClean="0"/>
              <a:t>screeningprogram</a:t>
            </a:r>
          </a:p>
          <a:p>
            <a:pPr marL="182563" indent="-182563">
              <a:buFont typeface="Arial" panose="020B0604020202020204" pitchFamily="34" charset="0"/>
              <a:buChar char="•"/>
            </a:pPr>
            <a:r>
              <a:rPr lang="sv-SE" dirty="0" smtClean="0"/>
              <a:t>få </a:t>
            </a:r>
            <a:r>
              <a:rPr lang="sv-SE" dirty="0"/>
              <a:t>tillgång till </a:t>
            </a:r>
            <a:r>
              <a:rPr lang="sv-SE" dirty="0">
                <a:solidFill>
                  <a:srgbClr val="FF0000"/>
                </a:solidFill>
              </a:rPr>
              <a:t>patientsäker</a:t>
            </a:r>
            <a:r>
              <a:rPr lang="sv-SE" dirty="0"/>
              <a:t> </a:t>
            </a:r>
            <a:r>
              <a:rPr lang="sv-SE" dirty="0" smtClean="0"/>
              <a:t>vård</a:t>
            </a:r>
          </a:p>
          <a:p>
            <a:pPr marL="182563" indent="-182563">
              <a:buFont typeface="Arial" panose="020B0604020202020204" pitchFamily="34" charset="0"/>
              <a:buChar char="•"/>
            </a:pPr>
            <a:r>
              <a:rPr lang="sv-SE" dirty="0" smtClean="0"/>
              <a:t>erbjudas </a:t>
            </a:r>
            <a:r>
              <a:rPr lang="sv-SE" dirty="0">
                <a:solidFill>
                  <a:srgbClr val="FF0000"/>
                </a:solidFill>
              </a:rPr>
              <a:t>kostnadseffektiv</a:t>
            </a:r>
            <a:r>
              <a:rPr lang="sv-SE" dirty="0"/>
              <a:t> vård </a:t>
            </a:r>
            <a:endParaRPr lang="sv-SE" dirty="0" smtClean="0"/>
          </a:p>
          <a:p>
            <a:endParaRPr lang="sv-SE" dirty="0" smtClean="0"/>
          </a:p>
          <a:p>
            <a:r>
              <a:rPr lang="sv-SE" dirty="0" smtClean="0"/>
              <a:t>I </a:t>
            </a:r>
            <a:r>
              <a:rPr lang="sv-SE" dirty="0"/>
              <a:t>Sydöstra sjukvårdsregionen prioriteras patientnära forskning.</a:t>
            </a:r>
            <a:endParaRPr lang="sv-SE" dirty="0" smtClean="0"/>
          </a:p>
          <a:p>
            <a:pPr lvl="1"/>
            <a:endParaRPr lang="sv-SE" dirty="0" smtClean="0"/>
          </a:p>
          <a:p>
            <a:pPr lvl="1"/>
            <a:endParaRPr lang="sv-SE" dirty="0"/>
          </a:p>
        </p:txBody>
      </p:sp>
      <p:pic>
        <p:nvPicPr>
          <p:cNvPr id="6" name="Bildobjekt 5" descr="Skärmurklip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435" y="1369219"/>
            <a:ext cx="2296193" cy="3392494"/>
          </a:xfrm>
          <a:prstGeom prst="rect">
            <a:avLst/>
          </a:prstGeom>
        </p:spPr>
      </p:pic>
    </p:spTree>
    <p:extLst>
      <p:ext uri="{BB962C8B-B14F-4D97-AF65-F5344CB8AC3E}">
        <p14:creationId xmlns:p14="http://schemas.microsoft.com/office/powerpoint/2010/main" val="17550367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Mötestider 2022</a:t>
            </a:r>
            <a:endParaRPr lang="sv-SE" dirty="0"/>
          </a:p>
        </p:txBody>
      </p:sp>
      <p:sp>
        <p:nvSpPr>
          <p:cNvPr id="3" name="Platshållare för innehåll 2"/>
          <p:cNvSpPr>
            <a:spLocks noGrp="1"/>
          </p:cNvSpPr>
          <p:nvPr>
            <p:ph idx="1"/>
          </p:nvPr>
        </p:nvSpPr>
        <p:spPr/>
        <p:txBody>
          <a:bodyPr/>
          <a:lstStyle/>
          <a:p>
            <a:pPr>
              <a:tabLst>
                <a:tab pos="1790700" algn="l"/>
              </a:tabLst>
            </a:pPr>
            <a:r>
              <a:rPr lang="sv-SE" dirty="0" smtClean="0"/>
              <a:t>8 februari 	kl. 13-16 digitalt</a:t>
            </a:r>
          </a:p>
          <a:p>
            <a:pPr>
              <a:tabLst>
                <a:tab pos="1790700" algn="l"/>
              </a:tabLst>
            </a:pPr>
            <a:r>
              <a:rPr lang="sv-SE" strike="sngStrike" dirty="0" smtClean="0"/>
              <a:t>30 mars 	kl. 10-15 fysiskt alt. kl. 13-16 </a:t>
            </a:r>
            <a:r>
              <a:rPr lang="sv-SE" strike="sngStrike" dirty="0" smtClean="0"/>
              <a:t>digitalt</a:t>
            </a:r>
          </a:p>
          <a:p>
            <a:pPr>
              <a:tabLst>
                <a:tab pos="1790700" algn="l"/>
              </a:tabLst>
            </a:pPr>
            <a:r>
              <a:rPr lang="nb-NO" dirty="0"/>
              <a:t>22 mars	kl 10-15 fysiskt alt kl. </a:t>
            </a:r>
            <a:r>
              <a:rPr lang="sv-SE" dirty="0"/>
              <a:t>13-16 digitalt</a:t>
            </a:r>
            <a:endParaRPr lang="nb-NO" dirty="0" smtClean="0"/>
          </a:p>
          <a:p>
            <a:pPr>
              <a:tabLst>
                <a:tab pos="1790700" algn="l"/>
              </a:tabLst>
            </a:pPr>
            <a:r>
              <a:rPr lang="nb-NO" dirty="0" smtClean="0"/>
              <a:t>(reservdatum </a:t>
            </a:r>
            <a:r>
              <a:rPr lang="nb-NO" dirty="0"/>
              <a:t>23 mars)</a:t>
            </a:r>
            <a:endParaRPr lang="sv-SE" dirty="0" smtClean="0"/>
          </a:p>
          <a:p>
            <a:pPr>
              <a:tabLst>
                <a:tab pos="1790700" algn="l"/>
              </a:tabLst>
            </a:pPr>
            <a:r>
              <a:rPr lang="sv-SE" dirty="0" smtClean="0"/>
              <a:t>17 maj 	kl</a:t>
            </a:r>
            <a:r>
              <a:rPr lang="sv-SE" dirty="0"/>
              <a:t>. 10-15 fysiskt alt. kl. 13-16 digitalt</a:t>
            </a:r>
          </a:p>
        </p:txBody>
      </p:sp>
    </p:spTree>
    <p:extLst>
      <p:ext uri="{BB962C8B-B14F-4D97-AF65-F5344CB8AC3E}">
        <p14:creationId xmlns:p14="http://schemas.microsoft.com/office/powerpoint/2010/main" val="8074803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Övriga frågor</a:t>
            </a:r>
            <a:endParaRPr lang="sv-SE" dirty="0"/>
          </a:p>
        </p:txBody>
      </p:sp>
      <p:sp>
        <p:nvSpPr>
          <p:cNvPr id="3" name="Platshållare för innehåll 2"/>
          <p:cNvSpPr>
            <a:spLocks noGrp="1"/>
          </p:cNvSpPr>
          <p:nvPr>
            <p:ph idx="1"/>
          </p:nvPr>
        </p:nvSpPr>
        <p:spPr/>
        <p:txBody>
          <a:bodyPr/>
          <a:lstStyle/>
          <a:p>
            <a:pPr marL="514350" indent="-514350">
              <a:buAutoNum type="alphaLcParenR"/>
            </a:pPr>
            <a:r>
              <a:rPr lang="sv-SE" dirty="0" smtClean="0"/>
              <a:t>Medel för utvecklingssatsningar</a:t>
            </a:r>
          </a:p>
          <a:p>
            <a:pPr marL="514350" indent="-514350">
              <a:buAutoNum type="alphaLcParenR"/>
            </a:pPr>
            <a:r>
              <a:rPr lang="sv-SE" dirty="0" smtClean="0"/>
              <a:t>Överenskommelse </a:t>
            </a:r>
            <a:r>
              <a:rPr lang="sv-SE" dirty="0" smtClean="0"/>
              <a:t>2022</a:t>
            </a:r>
            <a:endParaRPr lang="sv-SE" dirty="0" smtClean="0"/>
          </a:p>
        </p:txBody>
      </p:sp>
    </p:spTree>
    <p:extLst>
      <p:ext uri="{BB962C8B-B14F-4D97-AF65-F5344CB8AC3E}">
        <p14:creationId xmlns:p14="http://schemas.microsoft.com/office/powerpoint/2010/main" val="25049733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3600" dirty="0"/>
              <a:t>Kunskapsråd Kirurgi och cancer </a:t>
            </a:r>
            <a:br>
              <a:rPr lang="sv-SE" sz="3600" dirty="0"/>
            </a:br>
            <a:r>
              <a:rPr lang="sv-SE" sz="1800" dirty="0"/>
              <a:t>16 November</a:t>
            </a:r>
            <a:endParaRPr lang="sv-SE" sz="3600" dirty="0">
              <a:latin typeface="+mj-lt"/>
            </a:endParaRPr>
          </a:p>
        </p:txBody>
      </p:sp>
      <p:sp>
        <p:nvSpPr>
          <p:cNvPr id="3" name="Platshållare för innehåll 2"/>
          <p:cNvSpPr>
            <a:spLocks noGrp="1"/>
          </p:cNvSpPr>
          <p:nvPr>
            <p:ph idx="1"/>
          </p:nvPr>
        </p:nvSpPr>
        <p:spPr/>
        <p:txBody>
          <a:bodyPr>
            <a:noAutofit/>
          </a:bodyPr>
          <a:lstStyle/>
          <a:p>
            <a:r>
              <a:rPr lang="sv-SE" sz="1600" dirty="0"/>
              <a:t>Medel för </a:t>
            </a:r>
            <a:r>
              <a:rPr lang="sv-SE" sz="1600" dirty="0" smtClean="0"/>
              <a:t>utvecklingssatsningar</a:t>
            </a:r>
          </a:p>
          <a:p>
            <a:r>
              <a:rPr lang="sv-SE" sz="1600" dirty="0">
                <a:hlinkClick r:id="rId3"/>
              </a:rPr>
              <a:t>Medel för utvecklingssatsningar - Sydöstra </a:t>
            </a:r>
            <a:r>
              <a:rPr lang="sv-SE" sz="1600" dirty="0" smtClean="0">
                <a:hlinkClick r:id="rId3"/>
              </a:rPr>
              <a:t>sjukvårdsregionen</a:t>
            </a:r>
            <a:endParaRPr lang="sv-SE" sz="1600" dirty="0" smtClean="0"/>
          </a:p>
          <a:p>
            <a:endParaRPr lang="sv-SE" sz="1600" dirty="0"/>
          </a:p>
          <a:p>
            <a:endParaRPr lang="sv-SE" sz="1600" dirty="0"/>
          </a:p>
        </p:txBody>
      </p:sp>
    </p:spTree>
    <p:extLst>
      <p:ext uri="{BB962C8B-B14F-4D97-AF65-F5344CB8AC3E}">
        <p14:creationId xmlns:p14="http://schemas.microsoft.com/office/powerpoint/2010/main" val="34200352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solidFill>
                  <a:srgbClr val="363636"/>
                </a:solidFill>
              </a:rPr>
              <a:t>Överenskommelse om samverkan och vård i Sydöstra sjukvårdsregionen</a:t>
            </a:r>
            <a:br>
              <a:rPr lang="sv-SE" dirty="0">
                <a:solidFill>
                  <a:srgbClr val="363636"/>
                </a:solidFill>
              </a:rPr>
            </a:br>
            <a:endParaRPr lang="sv-SE" dirty="0"/>
          </a:p>
        </p:txBody>
      </p:sp>
      <p:sp>
        <p:nvSpPr>
          <p:cNvPr id="3" name="Platshållare för innehåll 2"/>
          <p:cNvSpPr>
            <a:spLocks noGrp="1"/>
          </p:cNvSpPr>
          <p:nvPr>
            <p:ph idx="1"/>
          </p:nvPr>
        </p:nvSpPr>
        <p:spPr/>
        <p:txBody>
          <a:bodyPr>
            <a:normAutofit/>
          </a:bodyPr>
          <a:lstStyle/>
          <a:p>
            <a:pPr lvl="0"/>
            <a:r>
              <a:rPr lang="sv-SE" sz="1600" dirty="0" smtClean="0">
                <a:solidFill>
                  <a:srgbClr val="363636"/>
                </a:solidFill>
              </a:rPr>
              <a:t>Under </a:t>
            </a:r>
            <a:r>
              <a:rPr lang="sv-SE" sz="1600" dirty="0">
                <a:solidFill>
                  <a:srgbClr val="363636"/>
                </a:solidFill>
              </a:rPr>
              <a:t>2022 fortsätter sjukvårdsregionen påbörjad utveckling av</a:t>
            </a:r>
          </a:p>
          <a:p>
            <a:pPr marL="285750" lvl="0" indent="-285750">
              <a:buFont typeface="Arial" panose="020B0604020202020204" pitchFamily="34" charset="0"/>
              <a:buChar char="•"/>
            </a:pPr>
            <a:r>
              <a:rPr lang="sv-SE" sz="1600" dirty="0">
                <a:solidFill>
                  <a:srgbClr val="363636"/>
                </a:solidFill>
              </a:rPr>
              <a:t>arbetsformer och operativ samverkan för ökad tillgänglighet</a:t>
            </a:r>
          </a:p>
          <a:p>
            <a:pPr marL="285750" lvl="0" indent="-285750">
              <a:buFont typeface="Arial" panose="020B0604020202020204" pitchFamily="34" charset="0"/>
              <a:buChar char="•"/>
            </a:pPr>
            <a:r>
              <a:rPr lang="sv-SE" sz="1600" dirty="0">
                <a:solidFill>
                  <a:srgbClr val="363636"/>
                </a:solidFill>
              </a:rPr>
              <a:t>modellen för gemensamt finansierade stödverksamheter</a:t>
            </a:r>
          </a:p>
          <a:p>
            <a:pPr marL="285750" lvl="0" indent="-285750">
              <a:buFont typeface="Arial" panose="020B0604020202020204" pitchFamily="34" charset="0"/>
              <a:buChar char="•"/>
            </a:pPr>
            <a:r>
              <a:rPr lang="sv-SE" sz="1600" dirty="0">
                <a:solidFill>
                  <a:srgbClr val="363636"/>
                </a:solidFill>
              </a:rPr>
              <a:t>gemensam resultatuppföljning utifrån vårdförlopp</a:t>
            </a:r>
          </a:p>
          <a:p>
            <a:pPr marL="285750" lvl="0" indent="-285750">
              <a:buFont typeface="Arial" panose="020B0604020202020204" pitchFamily="34" charset="0"/>
              <a:buChar char="•"/>
            </a:pPr>
            <a:r>
              <a:rPr lang="sv-SE" sz="1600" dirty="0">
                <a:solidFill>
                  <a:srgbClr val="363636"/>
                </a:solidFill>
              </a:rPr>
              <a:t>universitetssjukvården och samverkan inom innovation, forskning och </a:t>
            </a:r>
            <a:r>
              <a:rPr lang="sv-SE" sz="1600" dirty="0" err="1">
                <a:solidFill>
                  <a:srgbClr val="363636"/>
                </a:solidFill>
              </a:rPr>
              <a:t>life</a:t>
            </a:r>
            <a:r>
              <a:rPr lang="sv-SE" sz="1600" dirty="0">
                <a:solidFill>
                  <a:srgbClr val="363636"/>
                </a:solidFill>
              </a:rPr>
              <a:t> science.</a:t>
            </a:r>
          </a:p>
          <a:p>
            <a:pPr lvl="0"/>
            <a:endParaRPr lang="sv-SE" sz="1600" dirty="0">
              <a:solidFill>
                <a:srgbClr val="363636"/>
              </a:solidFill>
            </a:endParaRPr>
          </a:p>
          <a:p>
            <a:pPr lvl="0"/>
            <a:r>
              <a:rPr lang="sv-SE" sz="1600" dirty="0">
                <a:solidFill>
                  <a:srgbClr val="363636"/>
                </a:solidFill>
              </a:rPr>
              <a:t>Andra aktuella samverkansområden är screening mot tarmcancer, vaccinering mot livmoderhalscancer, organiserad prostatatestning, strukturerad vårdinformation och omställning till nära vård.</a:t>
            </a:r>
          </a:p>
          <a:p>
            <a:endParaRPr lang="sv-SE" dirty="0"/>
          </a:p>
        </p:txBody>
      </p:sp>
    </p:spTree>
    <p:extLst>
      <p:ext uri="{BB962C8B-B14F-4D97-AF65-F5344CB8AC3E}">
        <p14:creationId xmlns:p14="http://schemas.microsoft.com/office/powerpoint/2010/main" val="30810408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Fokusområden</a:t>
            </a:r>
          </a:p>
        </p:txBody>
      </p:sp>
      <p:sp>
        <p:nvSpPr>
          <p:cNvPr id="3" name="Platshållare för innehåll 2"/>
          <p:cNvSpPr>
            <a:spLocks noGrp="1"/>
          </p:cNvSpPr>
          <p:nvPr>
            <p:ph idx="1"/>
          </p:nvPr>
        </p:nvSpPr>
        <p:spPr/>
        <p:txBody>
          <a:bodyPr/>
          <a:lstStyle/>
          <a:p>
            <a:pPr marL="457200" indent="-457200">
              <a:buFont typeface="Arial" panose="020B0604020202020204" pitchFamily="34" charset="0"/>
              <a:buChar char="•"/>
            </a:pPr>
            <a:r>
              <a:rPr lang="sv-SE" dirty="0" smtClean="0"/>
              <a:t>kunskapsstyrning</a:t>
            </a:r>
            <a:endParaRPr lang="sv-SE" dirty="0"/>
          </a:p>
          <a:p>
            <a:pPr marL="457200" indent="-457200">
              <a:buFont typeface="Arial" panose="020B0604020202020204" pitchFamily="34" charset="0"/>
              <a:buChar char="•"/>
            </a:pPr>
            <a:r>
              <a:rPr lang="sv-SE" dirty="0" smtClean="0"/>
              <a:t>kompetensförsörjning </a:t>
            </a:r>
            <a:r>
              <a:rPr lang="sv-SE" dirty="0"/>
              <a:t>och nya kompetenser</a:t>
            </a:r>
          </a:p>
          <a:p>
            <a:pPr marL="457200" indent="-457200">
              <a:buFont typeface="Arial" panose="020B0604020202020204" pitchFamily="34" charset="0"/>
              <a:buChar char="•"/>
            </a:pPr>
            <a:r>
              <a:rPr lang="sv-SE" dirty="0" smtClean="0"/>
              <a:t>digital </a:t>
            </a:r>
            <a:r>
              <a:rPr lang="sv-SE" dirty="0"/>
              <a:t>utveckling</a:t>
            </a:r>
          </a:p>
          <a:p>
            <a:pPr marL="457200" indent="-457200">
              <a:buFont typeface="Arial" panose="020B0604020202020204" pitchFamily="34" charset="0"/>
              <a:buChar char="•"/>
            </a:pPr>
            <a:r>
              <a:rPr lang="sv-SE" dirty="0" smtClean="0"/>
              <a:t>hälsofrämjande </a:t>
            </a:r>
            <a:r>
              <a:rPr lang="sv-SE" dirty="0"/>
              <a:t>och förebyggande insatser</a:t>
            </a:r>
          </a:p>
          <a:p>
            <a:pPr marL="457200" indent="-457200">
              <a:buFont typeface="Arial" panose="020B0604020202020204" pitchFamily="34" charset="0"/>
              <a:buChar char="•"/>
            </a:pPr>
            <a:r>
              <a:rPr lang="sv-SE" dirty="0" smtClean="0"/>
              <a:t>regional </a:t>
            </a:r>
            <a:r>
              <a:rPr lang="sv-SE" dirty="0"/>
              <a:t>utveckling</a:t>
            </a:r>
          </a:p>
          <a:p>
            <a:endParaRPr lang="sv-SE" dirty="0"/>
          </a:p>
        </p:txBody>
      </p:sp>
    </p:spTree>
    <p:extLst>
      <p:ext uri="{BB962C8B-B14F-4D97-AF65-F5344CB8AC3E}">
        <p14:creationId xmlns:p14="http://schemas.microsoft.com/office/powerpoint/2010/main" val="545841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0" y="0"/>
            <a:ext cx="9144000" cy="4464000"/>
          </a:xfrm>
          <a:solidFill>
            <a:schemeClr val="accent2"/>
          </a:solidFill>
        </p:spPr>
        <p:txBody>
          <a:bodyPr>
            <a:normAutofit/>
          </a:bodyPr>
          <a:lstStyle/>
          <a:p>
            <a:pPr algn="ctr"/>
            <a:r>
              <a:rPr lang="sv-SE" sz="3200" dirty="0">
                <a:solidFill>
                  <a:schemeClr val="bg1"/>
                </a:solidFill>
                <a:latin typeface="+mj-lt"/>
              </a:rPr>
              <a:t>www.sydostrasjukvardsregionen.se </a:t>
            </a:r>
          </a:p>
        </p:txBody>
      </p:sp>
    </p:spTree>
    <p:extLst>
      <p:ext uri="{BB962C8B-B14F-4D97-AF65-F5344CB8AC3E}">
        <p14:creationId xmlns:p14="http://schemas.microsoft.com/office/powerpoint/2010/main" val="2099190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18356"/>
            <a:ext cx="8229600" cy="857250"/>
          </a:xfrm>
        </p:spPr>
        <p:txBody>
          <a:bodyPr/>
          <a:lstStyle/>
          <a:p>
            <a:r>
              <a:rPr lang="sv-SE" dirty="0" smtClean="0"/>
              <a:t>KRs uppdrag</a:t>
            </a:r>
            <a:endParaRPr lang="sv-SE" dirty="0"/>
          </a:p>
        </p:txBody>
      </p:sp>
      <p:sp>
        <p:nvSpPr>
          <p:cNvPr id="3" name="Platshållare för innehåll 2"/>
          <p:cNvSpPr>
            <a:spLocks noGrp="1"/>
          </p:cNvSpPr>
          <p:nvPr>
            <p:ph sz="half" idx="1"/>
          </p:nvPr>
        </p:nvSpPr>
        <p:spPr>
          <a:xfrm>
            <a:off x="457200" y="1419621"/>
            <a:ext cx="4038600" cy="3024337"/>
          </a:xfrm>
        </p:spPr>
        <p:txBody>
          <a:bodyPr>
            <a:noAutofit/>
          </a:bodyPr>
          <a:lstStyle/>
          <a:p>
            <a:pPr marL="285750" indent="-285750">
              <a:buFont typeface="Arial" panose="020B0604020202020204" pitchFamily="34" charset="0"/>
              <a:buChar char="•"/>
            </a:pPr>
            <a:r>
              <a:rPr lang="sv-SE" sz="1600" dirty="0"/>
              <a:t>Plattform</a:t>
            </a:r>
          </a:p>
          <a:p>
            <a:pPr lvl="1"/>
            <a:r>
              <a:rPr lang="sv-SE" sz="1600" dirty="0"/>
              <a:t>Lärande och ledningsstöd</a:t>
            </a:r>
          </a:p>
          <a:p>
            <a:pPr marL="285750" indent="-285750">
              <a:buFont typeface="Arial" panose="020B0604020202020204" pitchFamily="34" charset="0"/>
              <a:buChar char="•"/>
            </a:pPr>
            <a:r>
              <a:rPr lang="sv-SE" sz="1600" dirty="0"/>
              <a:t>RPO</a:t>
            </a:r>
          </a:p>
          <a:p>
            <a:pPr lvl="1"/>
            <a:r>
              <a:rPr lang="sv-SE" sz="1600" dirty="0"/>
              <a:t>Stödja, följa upp, samordna</a:t>
            </a:r>
          </a:p>
          <a:p>
            <a:pPr marL="285750" indent="-285750">
              <a:buFont typeface="Arial" panose="020B0604020202020204" pitchFamily="34" charset="0"/>
              <a:buChar char="•"/>
            </a:pPr>
            <a:r>
              <a:rPr lang="sv-SE" sz="1600" dirty="0"/>
              <a:t>Fokus</a:t>
            </a:r>
          </a:p>
          <a:p>
            <a:pPr lvl="1"/>
            <a:r>
              <a:rPr lang="sv-SE" sz="1600" dirty="0"/>
              <a:t>God och jämlik vård</a:t>
            </a:r>
          </a:p>
          <a:p>
            <a:pPr marL="285750" indent="-285750">
              <a:buFont typeface="Arial" panose="020B0604020202020204" pitchFamily="34" charset="0"/>
              <a:buChar char="•"/>
            </a:pPr>
            <a:r>
              <a:rPr lang="sv-SE" sz="1600" dirty="0"/>
              <a:t>Patientlöften</a:t>
            </a:r>
          </a:p>
          <a:p>
            <a:pPr lvl="1"/>
            <a:r>
              <a:rPr lang="sv-SE" sz="1600" dirty="0"/>
              <a:t>Resultat och </a:t>
            </a:r>
            <a:r>
              <a:rPr lang="sv-SE" sz="1600" dirty="0" smtClean="0"/>
              <a:t>analys</a:t>
            </a:r>
            <a:endParaRPr lang="sv-SE" sz="1600" dirty="0"/>
          </a:p>
        </p:txBody>
      </p:sp>
      <p:sp>
        <p:nvSpPr>
          <p:cNvPr id="4" name="Platshållare för innehåll 3"/>
          <p:cNvSpPr>
            <a:spLocks noGrp="1"/>
          </p:cNvSpPr>
          <p:nvPr>
            <p:ph sz="half" idx="2"/>
          </p:nvPr>
        </p:nvSpPr>
        <p:spPr>
          <a:xfrm>
            <a:off x="4648200" y="1419621"/>
            <a:ext cx="4038600" cy="3024337"/>
          </a:xfrm>
        </p:spPr>
        <p:txBody>
          <a:bodyPr/>
          <a:lstStyle/>
          <a:p>
            <a:pPr marL="285750" lvl="0" indent="-285750">
              <a:buFont typeface="Arial" panose="020B0604020202020204" pitchFamily="34" charset="0"/>
              <a:buChar char="•"/>
            </a:pPr>
            <a:r>
              <a:rPr lang="sv-SE" sz="1600" dirty="0">
                <a:solidFill>
                  <a:srgbClr val="363636"/>
                </a:solidFill>
              </a:rPr>
              <a:t>Systemperspektiv</a:t>
            </a:r>
          </a:p>
          <a:p>
            <a:pPr lvl="1"/>
            <a:r>
              <a:rPr lang="sv-SE" sz="1600" dirty="0">
                <a:solidFill>
                  <a:srgbClr val="363636"/>
                </a:solidFill>
              </a:rPr>
              <a:t>Remissvar och förändringar</a:t>
            </a:r>
          </a:p>
          <a:p>
            <a:pPr marL="285750" lvl="0" indent="-285750">
              <a:buFont typeface="Arial" panose="020B0604020202020204" pitchFamily="34" charset="0"/>
              <a:buChar char="•"/>
            </a:pPr>
            <a:r>
              <a:rPr lang="sv-SE" sz="1600" dirty="0">
                <a:solidFill>
                  <a:srgbClr val="363636"/>
                </a:solidFill>
              </a:rPr>
              <a:t>Stödja samverkan</a:t>
            </a:r>
          </a:p>
          <a:p>
            <a:pPr lvl="1"/>
            <a:r>
              <a:rPr lang="sv-SE" sz="1600" dirty="0">
                <a:solidFill>
                  <a:srgbClr val="363636"/>
                </a:solidFill>
              </a:rPr>
              <a:t>Samverkansgrupper, kvalitetsregister, forskning</a:t>
            </a:r>
          </a:p>
          <a:p>
            <a:pPr marL="285750" lvl="0" indent="-285750">
              <a:buFont typeface="Arial" panose="020B0604020202020204" pitchFamily="34" charset="0"/>
              <a:buChar char="•"/>
            </a:pPr>
            <a:r>
              <a:rPr lang="sv-SE" sz="1600" dirty="0">
                <a:solidFill>
                  <a:srgbClr val="363636"/>
                </a:solidFill>
              </a:rPr>
              <a:t>Patientmedverkan</a:t>
            </a:r>
          </a:p>
          <a:p>
            <a:endParaRPr lang="sv-SE" dirty="0"/>
          </a:p>
        </p:txBody>
      </p:sp>
    </p:spTree>
    <p:extLst>
      <p:ext uri="{BB962C8B-B14F-4D97-AF65-F5344CB8AC3E}">
        <p14:creationId xmlns:p14="http://schemas.microsoft.com/office/powerpoint/2010/main" val="2866555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95752" y="195486"/>
            <a:ext cx="5904641" cy="4428481"/>
          </a:xfrm>
        </p:spPr>
      </p:pic>
      <p:sp>
        <p:nvSpPr>
          <p:cNvPr id="2" name="Rubrik 1"/>
          <p:cNvSpPr>
            <a:spLocks noGrp="1"/>
          </p:cNvSpPr>
          <p:nvPr>
            <p:ph type="title"/>
          </p:nvPr>
        </p:nvSpPr>
        <p:spPr>
          <a:xfrm>
            <a:off x="467545" y="771551"/>
            <a:ext cx="3096344" cy="3384376"/>
          </a:xfrm>
        </p:spPr>
        <p:txBody>
          <a:bodyPr anchor="t">
            <a:normAutofit/>
          </a:bodyPr>
          <a:lstStyle/>
          <a:p>
            <a:r>
              <a:rPr lang="sv-SE" sz="3600" dirty="0" err="1"/>
              <a:t>Årshjul</a:t>
            </a:r>
            <a:r>
              <a:rPr lang="sv-SE" sz="3600" dirty="0"/>
              <a:t> för sjukvårds-regionen </a:t>
            </a:r>
          </a:p>
        </p:txBody>
      </p:sp>
    </p:spTree>
    <p:extLst>
      <p:ext uri="{BB962C8B-B14F-4D97-AF65-F5344CB8AC3E}">
        <p14:creationId xmlns:p14="http://schemas.microsoft.com/office/powerpoint/2010/main" val="117549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3478"/>
            <a:ext cx="8229600" cy="857250"/>
          </a:xfrm>
        </p:spPr>
        <p:txBody>
          <a:bodyPr>
            <a:normAutofit/>
          </a:bodyPr>
          <a:lstStyle/>
          <a:p>
            <a:r>
              <a:rPr lang="sv-SE" sz="3600" dirty="0"/>
              <a:t>Dagordning </a:t>
            </a:r>
            <a:r>
              <a:rPr lang="sv-SE" sz="3600" dirty="0" smtClean="0"/>
              <a:t>16/11 2021 kl. </a:t>
            </a:r>
            <a:r>
              <a:rPr lang="sv-SE" sz="3600" dirty="0"/>
              <a:t>13-16</a:t>
            </a:r>
            <a:endParaRPr lang="sv-SE" sz="3600" dirty="0">
              <a:latin typeface="+mj-lt"/>
            </a:endParaRPr>
          </a:p>
        </p:txBody>
      </p:sp>
      <p:sp>
        <p:nvSpPr>
          <p:cNvPr id="3" name="Platshållare för innehåll 2"/>
          <p:cNvSpPr>
            <a:spLocks noGrp="1"/>
          </p:cNvSpPr>
          <p:nvPr>
            <p:ph idx="1"/>
          </p:nvPr>
        </p:nvSpPr>
        <p:spPr>
          <a:xfrm>
            <a:off x="251520" y="843558"/>
            <a:ext cx="8784976" cy="4083918"/>
          </a:xfrm>
        </p:spPr>
        <p:txBody>
          <a:bodyPr>
            <a:noAutofit/>
          </a:bodyPr>
          <a:lstStyle/>
          <a:p>
            <a:pPr>
              <a:tabLst>
                <a:tab pos="633413" algn="l"/>
              </a:tabLst>
            </a:pPr>
            <a:r>
              <a:rPr lang="sv-SE" sz="1550" dirty="0">
                <a:solidFill>
                  <a:schemeClr val="accent6"/>
                </a:solidFill>
              </a:rPr>
              <a:t>13.00 	Inledning </a:t>
            </a:r>
          </a:p>
          <a:p>
            <a:pPr>
              <a:tabLst>
                <a:tab pos="633413" algn="l"/>
              </a:tabLst>
            </a:pPr>
            <a:r>
              <a:rPr lang="sv-SE" sz="1550" dirty="0"/>
              <a:t>13.05 	Föregående anteckningar </a:t>
            </a:r>
          </a:p>
          <a:p>
            <a:pPr>
              <a:tabLst>
                <a:tab pos="633413" algn="l"/>
              </a:tabLst>
            </a:pPr>
            <a:r>
              <a:rPr lang="sv-SE" sz="1550" dirty="0"/>
              <a:t>13.15	Genomlysning av genomförd sjukvårdsregional </a:t>
            </a:r>
            <a:r>
              <a:rPr lang="sv-SE" sz="1550" dirty="0" smtClean="0"/>
              <a:t>nivåstrukturering, </a:t>
            </a:r>
            <a:r>
              <a:rPr lang="sv-SE" sz="1550" i="1" dirty="0" smtClean="0"/>
              <a:t>Karsten </a:t>
            </a:r>
            <a:r>
              <a:rPr lang="sv-SE" sz="1550" i="1" dirty="0" err="1"/>
              <a:t>Offenbartl</a:t>
            </a:r>
            <a:r>
              <a:rPr lang="sv-SE" sz="1550" i="1" dirty="0"/>
              <a:t> </a:t>
            </a:r>
          </a:p>
          <a:p>
            <a:pPr>
              <a:tabLst>
                <a:tab pos="633413" algn="l"/>
              </a:tabLst>
            </a:pPr>
            <a:r>
              <a:rPr lang="sv-SE" sz="1550" dirty="0"/>
              <a:t>13.35	Rapportering RPO handlingsplaner 2022 och status 2021 </a:t>
            </a:r>
            <a:r>
              <a:rPr lang="sv-SE" sz="1550" i="1" dirty="0"/>
              <a:t>RPO ordf</a:t>
            </a:r>
            <a:r>
              <a:rPr lang="sv-SE" sz="1550" dirty="0"/>
              <a:t>.</a:t>
            </a:r>
          </a:p>
          <a:p>
            <a:pPr>
              <a:tabLst>
                <a:tab pos="633413" algn="l"/>
              </a:tabLst>
            </a:pPr>
            <a:r>
              <a:rPr lang="sv-SE" sz="1550" dirty="0"/>
              <a:t>14.45	Paus</a:t>
            </a:r>
          </a:p>
          <a:p>
            <a:pPr>
              <a:tabLst>
                <a:tab pos="633413" algn="l"/>
              </a:tabLst>
            </a:pPr>
            <a:r>
              <a:rPr lang="sv-SE" sz="1550" dirty="0"/>
              <a:t>15.00	Nationell nivåstrukturering </a:t>
            </a:r>
          </a:p>
          <a:p>
            <a:pPr>
              <a:tabLst>
                <a:tab pos="633413" algn="l"/>
              </a:tabLst>
            </a:pPr>
            <a:r>
              <a:rPr lang="sv-SE" sz="1550" dirty="0"/>
              <a:t>15.10	Aktuella remisser </a:t>
            </a:r>
          </a:p>
          <a:p>
            <a:pPr>
              <a:tabLst>
                <a:tab pos="633413" algn="l"/>
              </a:tabLst>
            </a:pPr>
            <a:r>
              <a:rPr lang="sv-SE" sz="1550" dirty="0"/>
              <a:t>15.20	Operationsresurser SÖSR, </a:t>
            </a:r>
            <a:r>
              <a:rPr lang="sv-SE" sz="1550" i="1" dirty="0"/>
              <a:t>Jessica Frisk </a:t>
            </a:r>
          </a:p>
          <a:p>
            <a:pPr>
              <a:tabLst>
                <a:tab pos="633413" algn="l"/>
              </a:tabLst>
            </a:pPr>
            <a:r>
              <a:rPr lang="sv-SE" sz="1550" dirty="0"/>
              <a:t>15.40	Områden som behöver lyftas till RSL, </a:t>
            </a:r>
            <a:r>
              <a:rPr lang="sv-SE" sz="1550" i="1" dirty="0"/>
              <a:t>alla</a:t>
            </a:r>
          </a:p>
          <a:p>
            <a:pPr>
              <a:tabLst>
                <a:tab pos="633413" algn="l"/>
              </a:tabLst>
            </a:pPr>
            <a:r>
              <a:rPr lang="sv-SE" sz="1550" dirty="0"/>
              <a:t>15.45	Mötestider 2022</a:t>
            </a:r>
          </a:p>
          <a:p>
            <a:pPr>
              <a:tabLst>
                <a:tab pos="633413" algn="l"/>
              </a:tabLst>
            </a:pPr>
            <a:r>
              <a:rPr lang="sv-SE" sz="1550" dirty="0"/>
              <a:t>15.50	Övriga frågor </a:t>
            </a:r>
          </a:p>
          <a:p>
            <a:pPr>
              <a:tabLst>
                <a:tab pos="633413" algn="l"/>
              </a:tabLst>
            </a:pPr>
            <a:r>
              <a:rPr lang="sv-SE" sz="1550" dirty="0"/>
              <a:t>16.00	Avslutning </a:t>
            </a:r>
          </a:p>
          <a:p>
            <a:pPr marL="0" indent="0">
              <a:buNone/>
            </a:pPr>
            <a:endParaRPr lang="sv-SE" sz="1550" dirty="0"/>
          </a:p>
        </p:txBody>
      </p:sp>
    </p:spTree>
    <p:extLst>
      <p:ext uri="{BB962C8B-B14F-4D97-AF65-F5344CB8AC3E}">
        <p14:creationId xmlns:p14="http://schemas.microsoft.com/office/powerpoint/2010/main" val="91272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51470"/>
            <a:ext cx="8229600" cy="857250"/>
          </a:xfrm>
        </p:spPr>
        <p:txBody>
          <a:bodyPr/>
          <a:lstStyle/>
          <a:p>
            <a:r>
              <a:rPr lang="sv-SE" dirty="0" smtClean="0"/>
              <a:t>Föregående möte 20210914</a:t>
            </a:r>
            <a:endParaRPr lang="sv-SE" dirty="0"/>
          </a:p>
        </p:txBody>
      </p:sp>
      <p:sp>
        <p:nvSpPr>
          <p:cNvPr id="4" name="Platshållare för innehåll 3"/>
          <p:cNvSpPr>
            <a:spLocks noGrp="1"/>
          </p:cNvSpPr>
          <p:nvPr>
            <p:ph sz="half" idx="1"/>
          </p:nvPr>
        </p:nvSpPr>
        <p:spPr>
          <a:xfrm>
            <a:off x="323528" y="908721"/>
            <a:ext cx="4172272" cy="3535238"/>
          </a:xfrm>
        </p:spPr>
        <p:txBody>
          <a:bodyPr>
            <a:normAutofit/>
          </a:bodyPr>
          <a:lstStyle/>
          <a:p>
            <a:pPr marL="182563" indent="-182563">
              <a:buFont typeface="Arial" panose="020B0604020202020204" pitchFamily="34" charset="0"/>
              <a:buChar char="•"/>
            </a:pPr>
            <a:r>
              <a:rPr lang="sv-SE" sz="1400" dirty="0" smtClean="0"/>
              <a:t>Avstämning RPO handlingsplaner</a:t>
            </a:r>
          </a:p>
          <a:p>
            <a:pPr marL="358775" lvl="1" indent="-171450"/>
            <a:r>
              <a:rPr lang="sv-SE" sz="1100" dirty="0" smtClean="0"/>
              <a:t>Ökning </a:t>
            </a:r>
            <a:r>
              <a:rPr lang="sv-SE" sz="1100" dirty="0"/>
              <a:t>av remisser och kötider inom olika specialiteter </a:t>
            </a:r>
            <a:endParaRPr lang="sv-SE" sz="1100" dirty="0" smtClean="0"/>
          </a:p>
          <a:p>
            <a:pPr marL="358775" lvl="1" indent="-171450"/>
            <a:r>
              <a:rPr lang="sv-SE" sz="1100" dirty="0" smtClean="0"/>
              <a:t>Önskemål att hjälpas åt med köer, tex gemensam väntelista</a:t>
            </a:r>
            <a:endParaRPr lang="sv-SE" sz="1100" dirty="0"/>
          </a:p>
          <a:p>
            <a:pPr marL="182563" indent="-182563">
              <a:buFont typeface="Arial" panose="020B0604020202020204" pitchFamily="34" charset="0"/>
              <a:buChar char="•"/>
            </a:pPr>
            <a:r>
              <a:rPr lang="sv-SE" sz="1400" dirty="0" smtClean="0"/>
              <a:t>Task-</a:t>
            </a:r>
            <a:r>
              <a:rPr lang="sv-SE" sz="1400" dirty="0" err="1" smtClean="0"/>
              <a:t>shifting</a:t>
            </a:r>
            <a:r>
              <a:rPr lang="sv-SE" sz="1400" dirty="0" smtClean="0"/>
              <a:t> i </a:t>
            </a:r>
            <a:r>
              <a:rPr lang="sv-SE" sz="1400" dirty="0" err="1" smtClean="0"/>
              <a:t>tarmcancercreening</a:t>
            </a:r>
            <a:endParaRPr lang="sv-SE" sz="1400" dirty="0" smtClean="0"/>
          </a:p>
          <a:p>
            <a:pPr marL="358775" lvl="1" indent="-171450"/>
            <a:r>
              <a:rPr lang="sv-SE" sz="1100" dirty="0"/>
              <a:t>intervjustudie, med fokus på </a:t>
            </a:r>
            <a:r>
              <a:rPr lang="sv-SE" sz="1100" dirty="0" err="1"/>
              <a:t>skoperande</a:t>
            </a:r>
            <a:r>
              <a:rPr lang="sv-SE" sz="1100" dirty="0"/>
              <a:t> sjuksköterskor inom </a:t>
            </a:r>
            <a:r>
              <a:rPr lang="sv-SE" sz="1100" dirty="0" smtClean="0"/>
              <a:t>tarmcancerscreening</a:t>
            </a:r>
          </a:p>
          <a:p>
            <a:pPr marL="358775" lvl="1" indent="-171450"/>
            <a:r>
              <a:rPr lang="sv-SE" sz="1100" dirty="0" smtClean="0"/>
              <a:t>Behov av långsiktig plan för kompetensförsörjning </a:t>
            </a:r>
          </a:p>
          <a:p>
            <a:pPr marL="358775" lvl="1" indent="-171450"/>
            <a:r>
              <a:rPr lang="sv-SE" sz="1100" dirty="0" smtClean="0"/>
              <a:t>Lokaler som klarar ökat flöde</a:t>
            </a:r>
          </a:p>
          <a:p>
            <a:pPr marL="358775" lvl="1" indent="-171450"/>
            <a:r>
              <a:rPr lang="sv-SE" sz="1100" dirty="0" smtClean="0"/>
              <a:t>Organisatorisk placering? </a:t>
            </a:r>
          </a:p>
          <a:p>
            <a:pPr marL="182563" indent="-182563">
              <a:buFont typeface="Arial" panose="020B0604020202020204" pitchFamily="34" charset="0"/>
              <a:buChar char="•"/>
            </a:pPr>
            <a:r>
              <a:rPr lang="sv-SE" sz="1400" dirty="0" smtClean="0"/>
              <a:t>Reviderad uppdragsbeskrivning RPO</a:t>
            </a:r>
          </a:p>
          <a:p>
            <a:pPr marL="358775" lvl="1" indent="-171450"/>
            <a:r>
              <a:rPr lang="sv-SE" sz="1100" dirty="0"/>
              <a:t>7 september </a:t>
            </a:r>
            <a:r>
              <a:rPr lang="sv-SE" sz="1100" dirty="0" smtClean="0"/>
              <a:t>beslutade </a:t>
            </a:r>
            <a:r>
              <a:rPr lang="sv-SE" sz="1100" dirty="0"/>
              <a:t>regionsjukvårdsledningens </a:t>
            </a:r>
            <a:r>
              <a:rPr lang="sv-SE" sz="1100" dirty="0" smtClean="0"/>
              <a:t>om </a:t>
            </a:r>
            <a:r>
              <a:rPr lang="sv-SE" sz="1100" dirty="0"/>
              <a:t>en reviderad </a:t>
            </a:r>
            <a:r>
              <a:rPr lang="sv-SE" sz="1100" dirty="0">
                <a:hlinkClick r:id="rId2"/>
              </a:rPr>
              <a:t>uppdragsbeskrivning till RPO</a:t>
            </a:r>
            <a:r>
              <a:rPr lang="sv-SE" sz="1100" dirty="0"/>
              <a:t>. </a:t>
            </a:r>
            <a:endParaRPr lang="sv-SE" sz="1100" dirty="0" smtClean="0"/>
          </a:p>
          <a:p>
            <a:pPr marL="182563" indent="-182563">
              <a:buFont typeface="Arial" panose="020B0604020202020204" pitchFamily="34" charset="0"/>
              <a:buChar char="•"/>
            </a:pPr>
            <a:r>
              <a:rPr lang="sv-SE" sz="1400" dirty="0">
                <a:solidFill>
                  <a:srgbClr val="363636"/>
                </a:solidFill>
              </a:rPr>
              <a:t>Nationell nivåstrukturering</a:t>
            </a:r>
          </a:p>
          <a:p>
            <a:pPr marL="358775" lvl="1" indent="-171450"/>
            <a:r>
              <a:rPr lang="sv-SE" sz="1100" dirty="0"/>
              <a:t>Genomgång av </a:t>
            </a:r>
            <a:r>
              <a:rPr lang="sv-SE" sz="1100" dirty="0">
                <a:hlinkClick r:id="rId3"/>
              </a:rPr>
              <a:t>pågående </a:t>
            </a:r>
            <a:r>
              <a:rPr lang="sv-SE" sz="1100" dirty="0" smtClean="0">
                <a:hlinkClick r:id="rId3"/>
              </a:rPr>
              <a:t>arbete</a:t>
            </a:r>
            <a:endParaRPr lang="sv-SE" sz="1100" dirty="0"/>
          </a:p>
        </p:txBody>
      </p:sp>
      <p:sp>
        <p:nvSpPr>
          <p:cNvPr id="5" name="Platshållare för innehåll 4"/>
          <p:cNvSpPr>
            <a:spLocks noGrp="1"/>
          </p:cNvSpPr>
          <p:nvPr>
            <p:ph sz="half" idx="2"/>
          </p:nvPr>
        </p:nvSpPr>
        <p:spPr>
          <a:xfrm>
            <a:off x="4427984" y="908721"/>
            <a:ext cx="4536504" cy="3535238"/>
          </a:xfrm>
        </p:spPr>
        <p:txBody>
          <a:bodyPr>
            <a:normAutofit/>
          </a:bodyPr>
          <a:lstStyle/>
          <a:p>
            <a:pPr marL="182563" lvl="0" indent="-182563">
              <a:buFont typeface="Arial" panose="020B0604020202020204" pitchFamily="34" charset="0"/>
              <a:buChar char="•"/>
            </a:pPr>
            <a:r>
              <a:rPr lang="sv-SE" sz="1400" dirty="0" smtClean="0">
                <a:solidFill>
                  <a:srgbClr val="363636"/>
                </a:solidFill>
              </a:rPr>
              <a:t>Aktuella remisser</a:t>
            </a:r>
          </a:p>
          <a:p>
            <a:pPr marL="358775" lvl="1" indent="-171450"/>
            <a:r>
              <a:rPr lang="sv-SE" sz="1100" dirty="0" smtClean="0"/>
              <a:t>Genomgång av </a:t>
            </a:r>
            <a:r>
              <a:rPr lang="sv-SE" sz="1100" dirty="0" smtClean="0">
                <a:hlinkClick r:id="rId4"/>
              </a:rPr>
              <a:t>aktuella remisser</a:t>
            </a:r>
            <a:endParaRPr lang="sv-SE" sz="1100" dirty="0" smtClean="0"/>
          </a:p>
          <a:p>
            <a:pPr marL="182563" indent="-182563">
              <a:buFont typeface="Arial" panose="020B0604020202020204" pitchFamily="34" charset="0"/>
              <a:buChar char="•"/>
            </a:pPr>
            <a:r>
              <a:rPr lang="sv-SE" sz="1400" dirty="0">
                <a:solidFill>
                  <a:srgbClr val="363636"/>
                </a:solidFill>
              </a:rPr>
              <a:t>Pilotprojekt bröst, överföring från journal till kvalitetsregistret </a:t>
            </a:r>
          </a:p>
          <a:p>
            <a:pPr marL="358775" lvl="1" indent="-171450"/>
            <a:r>
              <a:rPr lang="sv-SE" sz="1100" dirty="0"/>
              <a:t>RSG digital utveckling lämnade statusrapport av pågående </a:t>
            </a:r>
            <a:r>
              <a:rPr lang="sv-SE" sz="1100" dirty="0" smtClean="0"/>
              <a:t>projekt</a:t>
            </a:r>
          </a:p>
          <a:p>
            <a:pPr marL="358775" lvl="1" indent="-171450"/>
            <a:r>
              <a:rPr lang="sv-SE" sz="1100" dirty="0"/>
              <a:t>Systemtester pågår i RKL, planerad driftsättning vecka 43. RJL och RÖ ligger lite senare med testerna och driftsätter troligtvis under mars 2022. </a:t>
            </a:r>
            <a:r>
              <a:rPr lang="sv-SE" sz="1100" dirty="0" smtClean="0"/>
              <a:t>Mål </a:t>
            </a:r>
            <a:r>
              <a:rPr lang="sv-SE" sz="1100" dirty="0"/>
              <a:t>är en automatiseringsgrad på 10-15 %. </a:t>
            </a:r>
          </a:p>
          <a:p>
            <a:pPr marL="182563" lvl="0" indent="-182563">
              <a:buFont typeface="Arial" panose="020B0604020202020204" pitchFamily="34" charset="0"/>
              <a:buChar char="•"/>
            </a:pPr>
            <a:r>
              <a:rPr lang="sv-SE" sz="1400" dirty="0" smtClean="0">
                <a:solidFill>
                  <a:srgbClr val="363636"/>
                </a:solidFill>
              </a:rPr>
              <a:t>Områden till RSL</a:t>
            </a:r>
          </a:p>
          <a:p>
            <a:pPr marL="358775" lvl="1" indent="-171450"/>
            <a:r>
              <a:rPr lang="sv-SE" sz="1100" dirty="0"/>
              <a:t>7/9 beslut att ta fram grundprinciper för fördjupat samarbete inom SÖSR för att </a:t>
            </a:r>
            <a:r>
              <a:rPr lang="sv-SE" sz="1100" dirty="0" smtClean="0"/>
              <a:t>hantera </a:t>
            </a:r>
            <a:r>
              <a:rPr lang="sv-SE" sz="1100" dirty="0"/>
              <a:t>tillgänglighet, vårdplatser och gemensam hantering av </a:t>
            </a:r>
            <a:r>
              <a:rPr lang="sv-SE" sz="1100" dirty="0" err="1"/>
              <a:t>kömiljarden</a:t>
            </a:r>
            <a:endParaRPr lang="sv-SE" sz="1100" dirty="0"/>
          </a:p>
          <a:p>
            <a:pPr marL="182563" lvl="0" indent="-182563">
              <a:buFont typeface="Arial" panose="020B0604020202020204" pitchFamily="34" charset="0"/>
              <a:buChar char="•"/>
            </a:pPr>
            <a:r>
              <a:rPr lang="sv-SE" sz="1400" dirty="0" smtClean="0">
                <a:solidFill>
                  <a:srgbClr val="363636"/>
                </a:solidFill>
              </a:rPr>
              <a:t>Övriga frågor</a:t>
            </a:r>
          </a:p>
          <a:p>
            <a:pPr marL="358775" lvl="1" indent="-171450"/>
            <a:r>
              <a:rPr lang="sv-SE" sz="1100" dirty="0"/>
              <a:t>Medskick till RPO som berörs av SVF, det finns stora skillnader i </a:t>
            </a:r>
            <a:r>
              <a:rPr lang="sv-SE" sz="1100" dirty="0" err="1"/>
              <a:t>inklusionsgrad</a:t>
            </a:r>
            <a:r>
              <a:rPr lang="sv-SE" sz="1100" dirty="0"/>
              <a:t> – varför är det så?</a:t>
            </a:r>
          </a:p>
        </p:txBody>
      </p:sp>
    </p:spTree>
    <p:extLst>
      <p:ext uri="{BB962C8B-B14F-4D97-AF65-F5344CB8AC3E}">
        <p14:creationId xmlns:p14="http://schemas.microsoft.com/office/powerpoint/2010/main" val="1204805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3272</TotalTime>
  <Words>4238</Words>
  <Application>Microsoft Office PowerPoint</Application>
  <PresentationFormat>Bildspel på skärmen (16:9)</PresentationFormat>
  <Paragraphs>724</Paragraphs>
  <Slides>55</Slides>
  <Notes>18</Notes>
  <HiddenSlides>2</HiddenSlides>
  <MMClips>0</MMClips>
  <ScaleCrop>false</ScaleCrop>
  <HeadingPairs>
    <vt:vector size="6" baseType="variant">
      <vt:variant>
        <vt:lpstr>Använt teckensnitt</vt:lpstr>
      </vt:variant>
      <vt:variant>
        <vt:i4>7</vt:i4>
      </vt:variant>
      <vt:variant>
        <vt:lpstr>Tema</vt:lpstr>
      </vt:variant>
      <vt:variant>
        <vt:i4>4</vt:i4>
      </vt:variant>
      <vt:variant>
        <vt:lpstr>Bildrubriker</vt:lpstr>
      </vt:variant>
      <vt:variant>
        <vt:i4>55</vt:i4>
      </vt:variant>
    </vt:vector>
  </HeadingPairs>
  <TitlesOfParts>
    <vt:vector size="66" baseType="lpstr">
      <vt:lpstr>Arial</vt:lpstr>
      <vt:lpstr>Bryant Regular</vt:lpstr>
      <vt:lpstr>Calibri</vt:lpstr>
      <vt:lpstr>Calibri Light</vt:lpstr>
      <vt:lpstr>Tahoma</vt:lpstr>
      <vt:lpstr>Times New Roman</vt:lpstr>
      <vt:lpstr>verdana</vt:lpstr>
      <vt:lpstr>Office-tema</vt:lpstr>
      <vt:lpstr>Office Theme</vt:lpstr>
      <vt:lpstr>1_Office-tema</vt:lpstr>
      <vt:lpstr>2_Office-tema</vt:lpstr>
      <vt:lpstr>Kunskapsråd kirurgi och cancer 2021-11-16 </vt:lpstr>
      <vt:lpstr>Dagordning 16/11 2021 kl. 13-16</vt:lpstr>
      <vt:lpstr>PowerPoint-presentation</vt:lpstr>
      <vt:lpstr>PowerPoint-presentation</vt:lpstr>
      <vt:lpstr>Uppdragsbeskrivning Kunskapsråd</vt:lpstr>
      <vt:lpstr>KRs uppdrag</vt:lpstr>
      <vt:lpstr>Årshjul för sjukvårds-regionen </vt:lpstr>
      <vt:lpstr>Dagordning 16/11 2021 kl. 13-16</vt:lpstr>
      <vt:lpstr>Föregående möte 20210914</vt:lpstr>
      <vt:lpstr>Dagordning 16/11 2021 kl. 13-16</vt:lpstr>
      <vt:lpstr>Effekter av nivåstruktureringen på länskirurgin i SÖ regionen</vt:lpstr>
      <vt:lpstr>Sammanfattande synpunkter</vt:lpstr>
      <vt:lpstr>De 7 akutsjukhusen i SÖ regionen utgör alla noder i ett tilltagande integrerat sjukvårdssystem, där alla i olika grad är beroende av varandra Detta faktum ger SÖ regionen möjligheter att utveckla samverkan i såväl akutsjukvård som planerad operationssjukvård över storregionen för att ta sig an och stärka förmågorna att lösa såväl kvalitativa som kvantitativa utmaningar i dagens akut- och operationssjukvård</vt:lpstr>
      <vt:lpstr>Rapportförfattarens bild är att RCC-processerna och nivåstruktureringen för cancer de facto utvecklat storregionens samverkan så att möjligheterna för ökad samverkan faciliterats även för andra processer, t ex möjligheterna att samverka i den planerade operationssjukvården och vissa akutprocesser  Exempel: handläggning av svåra gallgångsskador</vt:lpstr>
      <vt:lpstr>PowerPoint-presentation</vt:lpstr>
      <vt:lpstr>PowerPoint-presentation</vt:lpstr>
      <vt:lpstr>PowerPoint-presentation</vt:lpstr>
      <vt:lpstr>PowerPoint-presentation</vt:lpstr>
      <vt:lpstr>PowerPoint-presentation</vt:lpstr>
      <vt:lpstr>Patientupplevelser</vt:lpstr>
      <vt:lpstr>Dagordning 16/11 2021 kl. 13-16</vt:lpstr>
      <vt:lpstr>Avstämning handlingsplaner</vt:lpstr>
      <vt:lpstr>PowerPoint-presentation</vt:lpstr>
      <vt:lpstr>PowerPoint-presentation</vt:lpstr>
      <vt:lpstr>PowerPoint-presentation</vt:lpstr>
      <vt:lpstr>RPO  hud- och könssjukdomar  Översikt handlingsplan 2022</vt:lpstr>
      <vt:lpstr>PowerPoint-presentation</vt:lpstr>
      <vt:lpstr>PowerPoint-presentation</vt:lpstr>
      <vt:lpstr>RPO KIRURGI och PLASTIKKIRURGI Översikt handlingsplan/årsrapport</vt:lpstr>
      <vt:lpstr>VI har fortfarande inte fått uppdrag från NPO</vt:lpstr>
      <vt:lpstr>PowerPoint-presentation</vt:lpstr>
      <vt:lpstr>RPO Kvinnosjukvård och förlossning  Översikt handlingsplan 2022</vt:lpstr>
      <vt:lpstr>PowerPoint-presentation</vt:lpstr>
      <vt:lpstr>RPO Njur- och urinvägssjukdomar  Översikt handlingsplan 2022</vt:lpstr>
      <vt:lpstr>PowerPoint-presentation</vt:lpstr>
      <vt:lpstr>RMPO rörelseorganens sjukdomar  Översikt handlingsplan 2022</vt:lpstr>
      <vt:lpstr>PowerPoint-presentation</vt:lpstr>
      <vt:lpstr>Dagordning 16/11 2021 kl. 13-16</vt:lpstr>
      <vt:lpstr>Nationell högspecialiserad vård</vt:lpstr>
      <vt:lpstr>PowerPoint-presentation</vt:lpstr>
      <vt:lpstr>Nationella riktlinjer</vt:lpstr>
      <vt:lpstr>Nationella kunskapsstöd</vt:lpstr>
      <vt:lpstr>Nationella screeningprogram</vt:lpstr>
      <vt:lpstr>Remisser 15/11-15/2 Kunskapsstyrning hälso- och sjukvård </vt:lpstr>
      <vt:lpstr>PowerPoint-presentation</vt:lpstr>
      <vt:lpstr>PowerPoint-presentation</vt:lpstr>
      <vt:lpstr>Standardiserade vårdförlopp </vt:lpstr>
      <vt:lpstr>Dagordning 16/11 2021 kl. 13-16</vt:lpstr>
      <vt:lpstr>Områden till RSL 8/12</vt:lpstr>
      <vt:lpstr>Mötestider 2022</vt:lpstr>
      <vt:lpstr>Övriga frågor</vt:lpstr>
      <vt:lpstr>Kunskapsråd Kirurgi och cancer  16 November</vt:lpstr>
      <vt:lpstr>Överenskommelse om samverkan och vård i Sydöstra sjukvårdsregionen </vt:lpstr>
      <vt:lpstr>Fokusområden</vt:lpstr>
      <vt:lpstr>www.sydostrasjukvardsregionen.se </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Thålin Conny</dc:creator>
  <cp:lastModifiedBy>Sand Charlotte</cp:lastModifiedBy>
  <cp:revision>146</cp:revision>
  <dcterms:created xsi:type="dcterms:W3CDTF">2018-10-12T09:18:07Z</dcterms:created>
  <dcterms:modified xsi:type="dcterms:W3CDTF">2021-11-29T09:52:43Z</dcterms:modified>
</cp:coreProperties>
</file>