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1" r:id="rId2"/>
    <p:sldId id="282" r:id="rId3"/>
    <p:sldId id="258" r:id="rId4"/>
    <p:sldId id="279" r:id="rId5"/>
    <p:sldId id="283" r:id="rId6"/>
    <p:sldId id="284" r:id="rId7"/>
    <p:sldId id="268" r:id="rId8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just format 1 - Dekorfär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94" autoAdjust="0"/>
    <p:restoredTop sz="85258" autoAdjust="0"/>
  </p:normalViewPr>
  <p:slideViewPr>
    <p:cSldViewPr>
      <p:cViewPr varScale="1">
        <p:scale>
          <a:sx n="73" d="100"/>
          <a:sy n="73" d="100"/>
        </p:scale>
        <p:origin x="668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9B960-5E66-4113-B8CC-17A0D5C37366}" type="datetimeFigureOut">
              <a:rPr lang="sv-SE" smtClean="0"/>
              <a:t>2021-08-31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1406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919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6818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9224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ydostrasjukvardsregionen.se/regionsjukvardsledningen/processtod-och-mallar/samordnade-remissvar/" TargetMode="External"/><Relationship Id="rId2" Type="http://schemas.openxmlformats.org/officeDocument/2006/relationships/hyperlink" Target="https://sydostrasjukvardsregionen.se/regionsjukvardsledningen/processtod-och-mallar/personcentrerade-och-sammanhallna-vardforlopp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388995"/>
              </p:ext>
            </p:extLst>
          </p:nvPr>
        </p:nvGraphicFramePr>
        <p:xfrm>
          <a:off x="179512" y="1821487"/>
          <a:ext cx="8658935" cy="1891692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42391452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865855696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14126507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974338323"/>
                    </a:ext>
                  </a:extLst>
                </a:gridCol>
                <a:gridCol w="1602151">
                  <a:extLst>
                    <a:ext uri="{9D8B030D-6E8A-4147-A177-3AD203B41FA5}">
                      <a16:colId xmlns:a16="http://schemas.microsoft.com/office/drawing/2014/main" val="1619428192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Område</a:t>
                      </a:r>
                      <a:endParaRPr lang="sv-SE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</a:t>
                      </a:r>
                      <a:endParaRPr lang="sv-SE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Ansvarigt RPO/RSG</a:t>
                      </a:r>
                      <a:endParaRPr lang="sv-SE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Deadline</a:t>
                      </a:r>
                      <a:endParaRPr lang="sv-SE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Remissnivå</a:t>
                      </a:r>
                      <a:endParaRPr lang="sv-SE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979867"/>
                  </a:ext>
                </a:extLst>
              </a:tr>
              <a:tr h="34966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Screening Cystisk fibros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Socialstyrelsen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RPO</a:t>
                      </a:r>
                      <a:r>
                        <a:rPr lang="sv-SE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Sällsynta sjukdomar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okt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Respektive</a:t>
                      </a:r>
                      <a:r>
                        <a:rPr lang="sv-SE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region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916200304"/>
                  </a:ext>
                </a:extLst>
              </a:tr>
              <a:tr h="34966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Uppmärksamhets-information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Termer</a:t>
                      </a:r>
                      <a:b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Socialstyrelsen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RSG Strukturerad vårdinformation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okt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RSG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190412442"/>
                  </a:ext>
                </a:extLst>
              </a:tr>
              <a:tr h="349665"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342253364"/>
                  </a:ext>
                </a:extLst>
              </a:tr>
            </a:tbl>
          </a:graphicData>
        </a:graphic>
      </p:graphicFrame>
      <p:sp>
        <p:nvSpPr>
          <p:cNvPr id="3" name="Rubrik 3"/>
          <p:cNvSpPr txBox="1">
            <a:spLocks/>
          </p:cNvSpPr>
          <p:nvPr/>
        </p:nvSpPr>
        <p:spPr>
          <a:xfrm>
            <a:off x="183976" y="483518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sz="3200" smtClean="0"/>
              <a:t>Remisser under handläggning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46874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sz="3600" dirty="0"/>
              <a:t>Nationellt system för kunskapsstyrning </a:t>
            </a:r>
            <a:r>
              <a:rPr lang="sv-SE" sz="3600" dirty="0" smtClean="0"/>
              <a:t/>
            </a:r>
            <a:br>
              <a:rPr lang="sv-SE" sz="3600" dirty="0" smtClean="0"/>
            </a:br>
            <a:r>
              <a:rPr lang="sv-SE" sz="3600" dirty="0" smtClean="0"/>
              <a:t>hälso- </a:t>
            </a:r>
            <a:r>
              <a:rPr lang="sv-SE" sz="3600" dirty="0"/>
              <a:t>och sjukvård</a:t>
            </a:r>
            <a:r>
              <a:rPr lang="sv-SE" sz="3200" dirty="0" smtClean="0"/>
              <a:t/>
            </a:r>
            <a:br>
              <a:rPr lang="sv-SE" sz="3200" dirty="0" smtClean="0"/>
            </a:br>
            <a:r>
              <a:rPr lang="sv-SE" sz="3200" dirty="0" smtClean="0"/>
              <a:t>Preliminära remissutskick 15 september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4048788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509750"/>
              </p:ext>
            </p:extLst>
          </p:nvPr>
        </p:nvGraphicFramePr>
        <p:xfrm>
          <a:off x="179512" y="123478"/>
          <a:ext cx="8784976" cy="4530312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423914526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865855696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141265079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3974338323"/>
                    </a:ext>
                  </a:extLst>
                </a:gridCol>
                <a:gridCol w="1188814">
                  <a:extLst>
                    <a:ext uri="{9D8B030D-6E8A-4147-A177-3AD203B41FA5}">
                      <a16:colId xmlns:a16="http://schemas.microsoft.com/office/drawing/2014/main" val="1619428192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Område</a:t>
                      </a:r>
                      <a:endParaRPr lang="sv-SE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</a:t>
                      </a:r>
                      <a:endParaRPr lang="sv-SE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Ansvarigt RPO/RSG</a:t>
                      </a:r>
                      <a:endParaRPr lang="sv-SE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Deadline CS</a:t>
                      </a:r>
                      <a:endParaRPr lang="sv-SE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Remissnivå</a:t>
                      </a:r>
                      <a:endParaRPr lang="sv-SE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979867"/>
                  </a:ext>
                </a:extLst>
              </a:tr>
              <a:tr h="34966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Fosterdiagnostik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Kartläggning och rekommendation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RPO Kvinnosjukdomar och förlossning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3-nov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RPO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916200304"/>
                  </a:ext>
                </a:extLst>
              </a:tr>
              <a:tr h="34966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Vårdhygieniskt arbete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Vägledning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RSG Patientsäkerhet +</a:t>
                      </a:r>
                    </a:p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Resp. enhet för vårdhygien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3-nov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RSG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190412442"/>
                  </a:ext>
                </a:extLst>
              </a:tr>
              <a:tr h="34966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Levercirros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Vårdprogram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RPO Mag- och tarmsjukdomar</a:t>
                      </a:r>
                      <a:endParaRPr lang="sv-S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3-nov</a:t>
                      </a:r>
                      <a:endParaRPr lang="sv-S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RPO</a:t>
                      </a:r>
                      <a:endParaRPr lang="sv-S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342253364"/>
                  </a:ext>
                </a:extLst>
              </a:tr>
              <a:tr h="34966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Bakteriell </a:t>
                      </a:r>
                      <a:r>
                        <a:rPr lang="sv-SE" sz="18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endoftalmit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Vårdriktlinjer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RPO Ögonsjukdomar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3-nov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RPO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154214239"/>
                  </a:ext>
                </a:extLst>
              </a:tr>
              <a:tr h="34966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Katarakt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Vårdriktlinjer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RPO Ögonsjukdomar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3-nov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RPO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265327237"/>
                  </a:ext>
                </a:extLst>
              </a:tr>
              <a:tr h="34966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NAION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Vårdriktlinjer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RPO Ögonsjukdomar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3-nov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RPO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639280233"/>
                  </a:ext>
                </a:extLst>
              </a:tr>
              <a:tr h="34966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Orbitala</a:t>
                      </a:r>
                      <a:r>
                        <a:rPr lang="sv-SE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och </a:t>
                      </a:r>
                      <a:r>
                        <a:rPr lang="sv-SE" sz="18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perioorbitala</a:t>
                      </a:r>
                      <a:r>
                        <a:rPr lang="sv-SE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infektioner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Vårdriktlinjer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RPO Ögonsjukdomar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3-nov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RPO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635686340"/>
                  </a:ext>
                </a:extLst>
              </a:tr>
              <a:tr h="34966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Perorbital</a:t>
                      </a:r>
                      <a:r>
                        <a:rPr lang="sv-SE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8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nekrotiserande</a:t>
                      </a:r>
                      <a:r>
                        <a:rPr lang="sv-SE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8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fasciit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Vårdriktlinjer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RPO Ögonsjukdomar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3-nov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RPO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069451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5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74562"/>
              </p:ext>
            </p:extLst>
          </p:nvPr>
        </p:nvGraphicFramePr>
        <p:xfrm>
          <a:off x="233545" y="483518"/>
          <a:ext cx="8802951" cy="4050667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682271">
                  <a:extLst>
                    <a:ext uri="{9D8B030D-6E8A-4147-A177-3AD203B41FA5}">
                      <a16:colId xmlns:a16="http://schemas.microsoft.com/office/drawing/2014/main" val="423914526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865855696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14126507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97433832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619428192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Område</a:t>
                      </a:r>
                      <a:endParaRPr lang="sv-SE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</a:t>
                      </a:r>
                      <a:endParaRPr lang="sv-SE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Ansvarigt RPO/RSG</a:t>
                      </a:r>
                      <a:endParaRPr lang="sv-SE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Deadline CS</a:t>
                      </a:r>
                      <a:endParaRPr lang="sv-SE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Remissnivå</a:t>
                      </a:r>
                      <a:endParaRPr lang="sv-SE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979867"/>
                  </a:ext>
                </a:extLst>
              </a:tr>
              <a:tr h="34966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Grav hörselnedsättning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Vårdförlopp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Alla</a:t>
                      </a:r>
                      <a:endParaRPr lang="sv-S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26-okt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RSL</a:t>
                      </a:r>
                      <a:endParaRPr lang="sv-S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916200304"/>
                  </a:ext>
                </a:extLst>
              </a:tr>
              <a:tr h="34966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Knäledsartros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Vårdförlopp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Alla</a:t>
                      </a:r>
                      <a:endParaRPr lang="sv-S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26</a:t>
                      </a:r>
                      <a:r>
                        <a:rPr lang="sv-SE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-okt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RSL</a:t>
                      </a:r>
                      <a:endParaRPr lang="sv-S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190412442"/>
                  </a:ext>
                </a:extLst>
              </a:tr>
              <a:tr h="34966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Schizofreni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Vårdförlopp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Alla</a:t>
                      </a:r>
                      <a:endParaRPr lang="sv-S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26-okt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RSL</a:t>
                      </a:r>
                      <a:endParaRPr lang="sv-S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342253364"/>
                  </a:ext>
                </a:extLst>
              </a:tr>
              <a:tr h="34966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Cancer i urinblåsan och övre urinvägarna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Nationellt vårdprogram/SVF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RPO Cancer</a:t>
                      </a:r>
                      <a:endParaRPr lang="sv-S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3-nov</a:t>
                      </a:r>
                      <a:endParaRPr lang="sv-S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RPO</a:t>
                      </a:r>
                      <a:endParaRPr lang="sv-S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154214239"/>
                  </a:ext>
                </a:extLst>
              </a:tr>
              <a:tr h="34966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Hodgkins lymfom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Nationellt vårdprogram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RPO Cancer</a:t>
                      </a:r>
                    </a:p>
                    <a:p>
                      <a:pPr marL="0" algn="l" defTabSz="914400" rtl="0" eaLnBrk="1" fontAlgn="b" latinLnBrk="0" hangingPunct="1"/>
                      <a:endParaRPr lang="sv-S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3-nov</a:t>
                      </a:r>
                      <a:endParaRPr lang="sv-S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RPO</a:t>
                      </a:r>
                      <a:endParaRPr lang="sv-S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265327237"/>
                  </a:ext>
                </a:extLst>
              </a:tr>
              <a:tr h="34966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Kronisk lymfatisk leukemi (KLL)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Nationellt vårdprogram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RPO Cancer</a:t>
                      </a:r>
                    </a:p>
                    <a:p>
                      <a:pPr marL="0" algn="l" defTabSz="914400" rtl="0" eaLnBrk="1" fontAlgn="b" latinLnBrk="0" hangingPunct="1"/>
                      <a:endParaRPr lang="sv-S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3-nov</a:t>
                      </a:r>
                      <a:endParaRPr lang="sv-S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RPO</a:t>
                      </a:r>
                      <a:endParaRPr lang="sv-S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639280233"/>
                  </a:ext>
                </a:extLst>
              </a:tr>
              <a:tr h="34966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Långtidsuppföljning efter barncancer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Nationellt vårdprogram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RPO Cancer</a:t>
                      </a:r>
                    </a:p>
                    <a:p>
                      <a:pPr marL="0" algn="l" defTabSz="914400" rtl="0" eaLnBrk="1" fontAlgn="b" latinLnBrk="0" hangingPunct="1"/>
                      <a:endParaRPr lang="sv-S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3-nov</a:t>
                      </a:r>
                    </a:p>
                    <a:p>
                      <a:pPr marL="0" algn="l" defTabSz="914400" rtl="0" eaLnBrk="1" fontAlgn="b" latinLnBrk="0" hangingPunct="1"/>
                      <a:endParaRPr lang="sv-S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RPO</a:t>
                      </a:r>
                      <a:endParaRPr lang="sv-S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253560285"/>
                  </a:ext>
                </a:extLst>
              </a:tr>
              <a:tr h="34966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940334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54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702850"/>
              </p:ext>
            </p:extLst>
          </p:nvPr>
        </p:nvGraphicFramePr>
        <p:xfrm>
          <a:off x="179512" y="1821487"/>
          <a:ext cx="8658935" cy="2440332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423914526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865855696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141265079"/>
                    </a:ext>
                  </a:extLst>
                </a:gridCol>
                <a:gridCol w="1122487">
                  <a:extLst>
                    <a:ext uri="{9D8B030D-6E8A-4147-A177-3AD203B41FA5}">
                      <a16:colId xmlns:a16="http://schemas.microsoft.com/office/drawing/2014/main" val="3974338323"/>
                    </a:ext>
                  </a:extLst>
                </a:gridCol>
                <a:gridCol w="1127736">
                  <a:extLst>
                    <a:ext uri="{9D8B030D-6E8A-4147-A177-3AD203B41FA5}">
                      <a16:colId xmlns:a16="http://schemas.microsoft.com/office/drawing/2014/main" val="1619428192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Område</a:t>
                      </a:r>
                      <a:endParaRPr lang="sv-SE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</a:t>
                      </a:r>
                      <a:endParaRPr lang="sv-SE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Ansvarigt RPO/RSG</a:t>
                      </a:r>
                      <a:endParaRPr lang="sv-SE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Utskick</a:t>
                      </a:r>
                      <a:r>
                        <a:rPr lang="sv-SE" sz="1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sv-SE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Remissnivå</a:t>
                      </a:r>
                      <a:endParaRPr lang="sv-SE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979867"/>
                  </a:ext>
                </a:extLst>
              </a:tr>
              <a:tr h="34966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Vuxentandvård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Rev.</a:t>
                      </a:r>
                      <a:r>
                        <a:rPr lang="sv-SE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nationella riktlinjer </a:t>
                      </a:r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Socialstyrelsen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RPO Tandvård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politisk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916200304"/>
                  </a:ext>
                </a:extLst>
              </a:tr>
              <a:tr h="34966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Obesitas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Nationella riktlinjer Socialstyrelsen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RPO Endokrina</a:t>
                      </a:r>
                      <a:r>
                        <a:rPr lang="sv-SE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sjukdomar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politisk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190412442"/>
                  </a:ext>
                </a:extLst>
              </a:tr>
              <a:tr h="349665"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342253364"/>
                  </a:ext>
                </a:extLst>
              </a:tr>
            </a:tbl>
          </a:graphicData>
        </a:graphic>
      </p:graphicFrame>
      <p:sp>
        <p:nvSpPr>
          <p:cNvPr id="3" name="Rubrik 3"/>
          <p:cNvSpPr txBox="1">
            <a:spLocks/>
          </p:cNvSpPr>
          <p:nvPr/>
        </p:nvSpPr>
        <p:spPr>
          <a:xfrm>
            <a:off x="183976" y="483518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sz="3200" dirty="0" smtClean="0"/>
              <a:t>Ytterligare remissutskick under hösten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7529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Mer info på Processtöd och mallar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b="1" dirty="0">
                <a:hlinkClick r:id="rId2"/>
              </a:rPr>
              <a:t>Personcentrerade och sammanhållna vårdförlopp</a:t>
            </a:r>
            <a:endParaRPr lang="sv-SE" sz="2400" b="1" dirty="0"/>
          </a:p>
          <a:p>
            <a:r>
              <a:rPr lang="sv-SE" sz="2200" dirty="0"/>
              <a:t>Programområdena lämnar underlag till sjukvårdsregionens remissvar och samordnar implementeringen av nya </a:t>
            </a:r>
            <a:r>
              <a:rPr lang="sv-SE" sz="2200" dirty="0" smtClean="0"/>
              <a:t>vårdförlopp</a:t>
            </a:r>
          </a:p>
          <a:p>
            <a:r>
              <a:rPr lang="sv-SE" sz="2400" b="1" dirty="0">
                <a:hlinkClick r:id="rId3"/>
              </a:rPr>
              <a:t>Samordnade remissvar</a:t>
            </a:r>
            <a:endParaRPr lang="sv-SE" sz="2400" b="1" dirty="0"/>
          </a:p>
          <a:p>
            <a:r>
              <a:rPr lang="sv-SE" sz="2200" dirty="0"/>
              <a:t>Generell process för hur sjukvårdsregionen samordnar svar på nationella </a:t>
            </a:r>
            <a:r>
              <a:rPr lang="sv-SE" sz="2200" dirty="0" smtClean="0"/>
              <a:t>remisser</a:t>
            </a:r>
            <a:endParaRPr lang="sv-SE" sz="2200" dirty="0"/>
          </a:p>
        </p:txBody>
      </p:sp>
    </p:spTree>
    <p:extLst>
      <p:ext uri="{BB962C8B-B14F-4D97-AF65-F5344CB8AC3E}">
        <p14:creationId xmlns:p14="http://schemas.microsoft.com/office/powerpoint/2010/main" val="1036379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4464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sv-SE" sz="3200" dirty="0">
                <a:solidFill>
                  <a:schemeClr val="bg1"/>
                </a:solidFill>
                <a:latin typeface="+mj-lt"/>
              </a:rPr>
              <a:t>www.sydostrasjukvardsregionen.se </a:t>
            </a:r>
          </a:p>
        </p:txBody>
      </p:sp>
    </p:spTree>
    <p:extLst>
      <p:ext uri="{BB962C8B-B14F-4D97-AF65-F5344CB8AC3E}">
        <p14:creationId xmlns:p14="http://schemas.microsoft.com/office/powerpoint/2010/main" val="209919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dokumentmall_presentation_tom</Template>
  <TotalTime>1416</TotalTime>
  <Words>265</Words>
  <Application>Microsoft Office PowerPoint</Application>
  <PresentationFormat>Bildspel på skärmen (16:9)</PresentationFormat>
  <Paragraphs>130</Paragraphs>
  <Slides>7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Office-tema</vt:lpstr>
      <vt:lpstr>PowerPoint-presentation</vt:lpstr>
      <vt:lpstr>Nationellt system för kunskapsstyrning  hälso- och sjukvård Preliminära remissutskick 15 september</vt:lpstr>
      <vt:lpstr>PowerPoint-presentation</vt:lpstr>
      <vt:lpstr>PowerPoint-presentation</vt:lpstr>
      <vt:lpstr>PowerPoint-presentation</vt:lpstr>
      <vt:lpstr>Mer info på Processtöd och mallar</vt:lpstr>
      <vt:lpstr>www.sydostrasjukvardsregionen.se </vt:lpstr>
    </vt:vector>
  </TitlesOfParts>
  <Company>Region Östergötland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Sand Charlotte</dc:creator>
  <cp:lastModifiedBy>Sand Charlotte</cp:lastModifiedBy>
  <cp:revision>26</cp:revision>
  <dcterms:created xsi:type="dcterms:W3CDTF">2019-11-04T11:52:57Z</dcterms:created>
  <dcterms:modified xsi:type="dcterms:W3CDTF">2021-08-31T15:58:05Z</dcterms:modified>
</cp:coreProperties>
</file>