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697" r:id="rId2"/>
    <p:sldMasterId id="2147483705" r:id="rId3"/>
  </p:sldMasterIdLst>
  <p:notesMasterIdLst>
    <p:notesMasterId r:id="rId15"/>
  </p:notesMasterIdLst>
  <p:sldIdLst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3C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0800" autoAdjust="0"/>
  </p:normalViewPr>
  <p:slideViewPr>
    <p:cSldViewPr snapToGrid="0">
      <p:cViewPr varScale="1">
        <p:scale>
          <a:sx n="40" d="100"/>
          <a:sy n="40" d="100"/>
        </p:scale>
        <p:origin x="16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E30C6-913A-4463-AD9E-11E7538C2F82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36975-1295-4C6B-B1F7-296240327C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53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 står SWOT-analys</a:t>
            </a:r>
            <a:r>
              <a:rPr lang="sv-SE" baseline="0" dirty="0" smtClean="0"/>
              <a:t> i dagordningen och det kan nog falla under frågan vad kan vi förbereda, men vid dialog med Kommunerna i går så kom en del tankar om saker vi kan göra redan i dag, oavsett beslut om utredningens förslag.</a:t>
            </a:r>
          </a:p>
          <a:p>
            <a:r>
              <a:rPr lang="sv-SE" baseline="0" dirty="0" smtClean="0"/>
              <a:t>Börjar med några punkter från de förslag som utredningen kommer att lägga fram.</a:t>
            </a:r>
            <a:br>
              <a:rPr lang="sv-SE" baseline="0" dirty="0" smtClean="0"/>
            </a:br>
            <a:r>
              <a:rPr lang="sv-SE" baseline="0" dirty="0" smtClean="0"/>
              <a:t>Anders Printz på socialchefs- presidiemöte 3 sept.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975-1295-4C6B-B1F7-296240327C1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14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Fokusera på något delområde?</a:t>
            </a:r>
          </a:p>
          <a:p>
            <a:r>
              <a:rPr lang="sv-SE" dirty="0" smtClean="0"/>
              <a:t>Forma någon form </a:t>
            </a:r>
            <a:r>
              <a:rPr lang="sv-SE" smtClean="0"/>
              <a:t>av bevakningsfunktion?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975-1295-4C6B-B1F7-296240327C1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649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220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407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068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Barn.</a:t>
            </a:r>
          </a:p>
          <a:p>
            <a:r>
              <a:rPr lang="sv-SE" dirty="0" smtClean="0"/>
              <a:t>Utredningen anser att utgångspunkten för ansvarsfördelningen mellan huvudmännen ska vara</a:t>
            </a:r>
          </a:p>
          <a:p>
            <a:r>
              <a:rPr lang="sv-SE" dirty="0" smtClean="0"/>
              <a:t>den samma som för vuxna, att regionernas hälso- och sjukvård ansvarar för behandling för</a:t>
            </a:r>
          </a:p>
          <a:p>
            <a:r>
              <a:rPr lang="sv-SE" dirty="0" smtClean="0"/>
              <a:t>alla psykiatriska tillstånd inklusive skadligt bruk och beroende.</a:t>
            </a:r>
          </a:p>
          <a:p>
            <a:r>
              <a:rPr lang="sv-SE" dirty="0" smtClean="0"/>
              <a:t>målgruppen behöver vara</a:t>
            </a:r>
          </a:p>
          <a:p>
            <a:r>
              <a:rPr lang="sv-SE" dirty="0" smtClean="0"/>
              <a:t>vidare än diagnostisk samsjuklighet.</a:t>
            </a:r>
          </a:p>
          <a:p>
            <a:r>
              <a:rPr lang="sv-SE" dirty="0" smtClean="0"/>
              <a:t>Återstår mer arbete med konsekvensanalyser barn och unga.</a:t>
            </a:r>
          </a:p>
          <a:p>
            <a:r>
              <a:rPr lang="sv-SE" dirty="0" smtClean="0"/>
              <a:t>Huvudsakligen kommer utredningen koncentrera sig på hur hälso- och</a:t>
            </a:r>
          </a:p>
          <a:p>
            <a:r>
              <a:rPr lang="sv-SE" dirty="0" smtClean="0"/>
              <a:t>sjukvårdsbehovet hos den gruppen med komplexa problem kan tillgodoses bättre än idag</a:t>
            </a:r>
            <a:r>
              <a:rPr lang="sv-SE" dirty="0" smtClean="0"/>
              <a:t>.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85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Backar till problem</a:t>
            </a:r>
            <a:r>
              <a:rPr lang="sv-SE" baseline="0" dirty="0" smtClean="0"/>
              <a:t> och förslag.</a:t>
            </a:r>
            <a:endParaRPr lang="sv-SE" dirty="0" smtClean="0"/>
          </a:p>
          <a:p>
            <a:r>
              <a:rPr lang="sv-SE" dirty="0" smtClean="0"/>
              <a:t>Ojämlikhet</a:t>
            </a:r>
            <a:r>
              <a:rPr lang="sv-SE" baseline="0" dirty="0" smtClean="0"/>
              <a:t> inom och mellan länen?</a:t>
            </a:r>
          </a:p>
          <a:p>
            <a:r>
              <a:rPr lang="sv-SE" baseline="0" dirty="0" smtClean="0"/>
              <a:t>Samtidig behandling – hur ser det ut hos oss – faller främst på Region.</a:t>
            </a:r>
          </a:p>
          <a:p>
            <a:r>
              <a:rPr lang="sv-SE" baseline="0" dirty="0" smtClean="0"/>
              <a:t>Hälsofrämjande och skadereducerande –tyngdpunkt på region men även socialtjänst.</a:t>
            </a:r>
          </a:p>
          <a:p>
            <a:r>
              <a:rPr lang="sv-SE" baseline="0" dirty="0" smtClean="0"/>
              <a:t>Tillgång till stödinsatser – kommun. Ex IPS, bostad först</a:t>
            </a:r>
          </a:p>
          <a:p>
            <a:r>
              <a:rPr lang="sv-SE" baseline="0" dirty="0" smtClean="0"/>
              <a:t>Integrerade verksamheter – gemensamt ansvar.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626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Kanske mer områden att bevaka inför kommande förslag.</a:t>
            </a:r>
            <a:r>
              <a:rPr lang="sv-SE" baseline="0" dirty="0" smtClean="0"/>
              <a:t> Sannolikt för tidigt att göra SWOT nu.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3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Förändringar i huvudmannaskap - avvakta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980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Kommuner:</a:t>
            </a:r>
            <a:r>
              <a:rPr lang="sv-SE" baseline="0" dirty="0" smtClean="0"/>
              <a:t> Tillgången till insatser som stödjer funktion är otillräcklig och ojämlik.</a:t>
            </a:r>
          </a:p>
          <a:p>
            <a:r>
              <a:rPr lang="sv-SE" baseline="0" dirty="0" smtClean="0"/>
              <a:t> 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Barn.</a:t>
            </a:r>
          </a:p>
          <a:p>
            <a:r>
              <a:rPr lang="sv-SE" dirty="0" smtClean="0"/>
              <a:t>Utredningen anser att utgångspunkten för ansvarsfördelningen mellan huvudmännen ska vara</a:t>
            </a:r>
          </a:p>
          <a:p>
            <a:r>
              <a:rPr lang="sv-SE" dirty="0" smtClean="0"/>
              <a:t>den samma som för vuxna, att regionernas hälso- och sjukvård ansvarar för behandling för</a:t>
            </a:r>
          </a:p>
          <a:p>
            <a:r>
              <a:rPr lang="sv-SE" dirty="0" smtClean="0"/>
              <a:t>alla psykiatriska tillstånd inklusive skadligt bruk och beroende.</a:t>
            </a:r>
          </a:p>
          <a:p>
            <a:r>
              <a:rPr lang="sv-SE" dirty="0" smtClean="0"/>
              <a:t>målgruppen behöver vara</a:t>
            </a:r>
          </a:p>
          <a:p>
            <a:r>
              <a:rPr lang="sv-SE" dirty="0" smtClean="0"/>
              <a:t>vidare än diagnostisk samsjuklighet.</a:t>
            </a:r>
          </a:p>
          <a:p>
            <a:r>
              <a:rPr lang="sv-SE" dirty="0" smtClean="0"/>
              <a:t>Återstår mer arbete med konsekvensanalyser barn och unga.</a:t>
            </a:r>
          </a:p>
          <a:p>
            <a:r>
              <a:rPr lang="sv-SE" dirty="0" smtClean="0"/>
              <a:t>Huvudsakligen kommer utredningen koncentrera sig på hur hälso- och</a:t>
            </a:r>
          </a:p>
          <a:p>
            <a:r>
              <a:rPr lang="sv-SE" dirty="0" smtClean="0"/>
              <a:t>sjukvårdsbehovet hos den gruppen med komplexa problem kan tillgodoses bättre än idag.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2D1EE-16A1-46D7-AE37-E851AB88166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30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63700BDF-B35A-45DE-9A80-06771DC58B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00248"/>
            <a:ext cx="10515600" cy="746751"/>
          </a:xfrm>
          <a:prstGeom prst="rect">
            <a:avLst/>
          </a:prstGeom>
        </p:spPr>
        <p:txBody>
          <a:bodyPr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190D573E-5023-4B6C-AE21-521B816890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33537" y="2843425"/>
            <a:ext cx="8924925" cy="746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Underrubrik/ditt eget namn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EC067DC-1399-41A0-8DE7-28752AAF1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959" y="4714001"/>
            <a:ext cx="4082805" cy="1010414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76470FA2-A613-48BB-B4EC-89353BE669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817" y="4824301"/>
            <a:ext cx="2836818" cy="7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0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7B45E5-94CE-483F-B664-F512DFF50D83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AB597FF-073D-40F2-978C-2958E612DA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325" y="6053782"/>
            <a:ext cx="2401651" cy="594361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58E4DAF-0DE8-453C-9317-E4C471888D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42" y="6074017"/>
            <a:ext cx="2514606" cy="573330"/>
          </a:xfrm>
          <a:prstGeom prst="rect">
            <a:avLst/>
          </a:prstGeom>
        </p:spPr>
      </p:pic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05D2E58D-BDD6-4CC0-A41D-4887663AB4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47825"/>
            <a:ext cx="10515600" cy="424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</p:spTree>
    <p:extLst>
      <p:ext uri="{BB962C8B-B14F-4D97-AF65-F5344CB8AC3E}">
        <p14:creationId xmlns:p14="http://schemas.microsoft.com/office/powerpoint/2010/main" val="25273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EB2297-D2A8-45E5-8DA4-75BCB0168F0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38200" y="1567488"/>
            <a:ext cx="1051560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att lägga till innehåll: bild, diagram, </a:t>
            </a:r>
            <a:r>
              <a:rPr lang="sv-SE" dirty="0" err="1"/>
              <a:t>SmartArt</a:t>
            </a:r>
            <a:r>
              <a:rPr lang="sv-SE" dirty="0"/>
              <a:t>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1BF08C5-807A-4BE9-82A4-F5D1A5B2706A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3897231-81C6-4DE4-A10C-0DFD7AD325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325" y="6053782"/>
            <a:ext cx="2401651" cy="594361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126DC989-1BFA-4781-AD34-86519C1817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42" y="6074017"/>
            <a:ext cx="2514606" cy="57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33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EB2297-D2A8-45E5-8DA4-75BCB0168F0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75290" y="1567488"/>
            <a:ext cx="567851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bild, diagram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B0E7D1-12F0-49E4-A3EC-CCD80BD7CBEA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CCE77D5-1466-484B-9456-539F2C5F0A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325" y="6053782"/>
            <a:ext cx="2401651" cy="594361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CE3571A-0FA0-46EE-A4A9-60144CDD96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42" y="6074017"/>
            <a:ext cx="2514606" cy="573330"/>
          </a:xfrm>
          <a:prstGeom prst="rect">
            <a:avLst/>
          </a:prstGeom>
        </p:spPr>
      </p:pic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81AA22AC-DAF4-4163-9B37-A39BFB6DE3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7488"/>
            <a:ext cx="4652493" cy="42195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</p:spTree>
    <p:extLst>
      <p:ext uri="{BB962C8B-B14F-4D97-AF65-F5344CB8AC3E}">
        <p14:creationId xmlns:p14="http://schemas.microsoft.com/office/powerpoint/2010/main" val="276459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B6DC3986-C945-40E5-8795-376A3E82327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38200" y="1571780"/>
            <a:ext cx="567851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bild, diagram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BAF9733-FD69-4209-A211-B096668F6B0E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833F0263-E7FA-4FEA-BBEF-C0F896D00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06524" y="1567488"/>
            <a:ext cx="4652493" cy="42195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</p:spTree>
    <p:extLst>
      <p:ext uri="{BB962C8B-B14F-4D97-AF65-F5344CB8AC3E}">
        <p14:creationId xmlns:p14="http://schemas.microsoft.com/office/powerpoint/2010/main" val="276683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190D573E-5023-4B6C-AE21-521B816890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33537" y="3955312"/>
            <a:ext cx="8924925" cy="746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Ev. ditt namn och kontaktuppgifter</a:t>
            </a:r>
          </a:p>
        </p:txBody>
      </p: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E66BB042-2C85-4B65-99CF-3BCCE98419A4}"/>
              </a:ext>
            </a:extLst>
          </p:cNvPr>
          <p:cNvCxnSpPr>
            <a:cxnSpLocks/>
          </p:cNvCxnSpPr>
          <p:nvPr userDrawn="1"/>
        </p:nvCxnSpPr>
        <p:spPr>
          <a:xfrm>
            <a:off x="583842" y="5795487"/>
            <a:ext cx="1102431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0FCEE9CD-6EF9-474E-A4F1-78065C204615}"/>
              </a:ext>
            </a:extLst>
          </p:cNvPr>
          <p:cNvSpPr txBox="1"/>
          <p:nvPr userDrawn="1"/>
        </p:nvSpPr>
        <p:spPr>
          <a:xfrm>
            <a:off x="3334996" y="6133620"/>
            <a:ext cx="2847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Kommunal utveckling Jönköpings län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0E564F1-3258-4C10-9ED1-241A0E29A9E0}"/>
              </a:ext>
            </a:extLst>
          </p:cNvPr>
          <p:cNvSpPr txBox="1"/>
          <p:nvPr userDrawn="1"/>
        </p:nvSpPr>
        <p:spPr>
          <a:xfrm>
            <a:off x="7368012" y="6133620"/>
            <a:ext cx="2948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Kommunal utveckling Jönköpings län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96400B25-BE27-4E56-B52A-867016FCB1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985" y="6088054"/>
            <a:ext cx="469087" cy="39890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07A8B8FE-7E37-41F9-BF40-44F8ABE6F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79" y="6073724"/>
            <a:ext cx="427568" cy="427568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047BFA9C-277E-4963-86C7-24B8BC35C5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116" y="2408597"/>
            <a:ext cx="4082805" cy="1010414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1D182FB2-D300-4225-A95E-DC34D818B96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229" y="2464579"/>
            <a:ext cx="4082805" cy="93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0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BFF852D5-2B05-41CA-BF19-44E5F423432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4701728E-4456-4AB5-AAAD-30CA0D711B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6" y="6036454"/>
            <a:ext cx="1089932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67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18CE7B29-2F6D-46E9-AB6A-550B00D6FB4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247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5CFF7A7-F25C-4E34-AC91-A07F7A8A898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9643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384F5B89-41DB-4765-8327-14CB4E19462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198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B3B0777F-6E91-4C8C-8A07-C84A9228688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4956E31B-015D-4559-B9E4-48450CD2E8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6" y="6036454"/>
            <a:ext cx="1089932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93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63700BDF-B35A-45DE-9A80-06771DC58B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39154"/>
            <a:ext cx="10515600" cy="746751"/>
          </a:xfrm>
          <a:prstGeom prst="rect">
            <a:avLst/>
          </a:prstGeo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avsnittsrubrik här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279C403-05E5-4E85-B8AF-8166B81A4A58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80B052-2EC8-402A-9260-0C3500217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326" y="6053782"/>
            <a:ext cx="2401651" cy="594361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2266C07D-CAD5-49D0-B1C2-F6F56E4E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6" y="6158915"/>
            <a:ext cx="1544375" cy="38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8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37B7CE2-C1C5-46CC-A4E0-C384D46F2F6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489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444236B2-FF01-4458-9994-81F3B500F1A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809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554A68D2-030B-41D7-8BD4-C0A131EE48F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074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7B1BA86-4E5B-48FB-BDDB-911F1913BD5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8673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204F8507-F546-489D-AF16-A2BC6BD6EA6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30548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02EF81A0-9A74-49BD-9C09-C310DBFEAF7D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131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5CE5E88-4C63-41FE-AB71-A0735C1767B3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4131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B5E981FE-B268-4202-A9FE-1E5167F0A67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8973E73-FFD6-4DFE-8A65-F41F25D554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175" y="6036454"/>
            <a:ext cx="1089932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62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86CB89A-5ED0-4A8D-80E2-BAFF68E17E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326" y="6053782"/>
            <a:ext cx="2401651" cy="594361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247B45E5-94CE-483F-B664-F512DFF50D83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6395BDC-5664-4F7B-A52E-11393DFB2D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6" y="6158915"/>
            <a:ext cx="1544375" cy="384093"/>
          </a:xfrm>
          <a:prstGeom prst="rect">
            <a:avLst/>
          </a:prstGeom>
        </p:spPr>
      </p:pic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C4858977-12F4-4166-95AE-897205E398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47825"/>
            <a:ext cx="10515600" cy="424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</p:spTree>
    <p:extLst>
      <p:ext uri="{BB962C8B-B14F-4D97-AF65-F5344CB8AC3E}">
        <p14:creationId xmlns:p14="http://schemas.microsoft.com/office/powerpoint/2010/main" val="313545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EB2297-D2A8-45E5-8DA4-75BCB0168F0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38200" y="1567488"/>
            <a:ext cx="1051560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att lägga till innehåll: bild, diagram, </a:t>
            </a:r>
            <a:r>
              <a:rPr lang="sv-SE" dirty="0" err="1"/>
              <a:t>SmartArt</a:t>
            </a:r>
            <a:r>
              <a:rPr lang="sv-SE" dirty="0"/>
              <a:t>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1BF08C5-807A-4BE9-82A4-F5D1A5B2706A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3B2F748-0D8E-4B00-BFE6-1D992BCE7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751" y="6053782"/>
            <a:ext cx="2401651" cy="594361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C9D9A877-DAA6-4ADD-ABBE-4EDB7D4BAB6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6" y="6158915"/>
            <a:ext cx="1544375" cy="38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4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39C81FC-8E8F-4276-9E26-318636923B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7488"/>
            <a:ext cx="4652493" cy="42195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EB2297-D2A8-45E5-8DA4-75BCB0168F0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75290" y="1567488"/>
            <a:ext cx="567851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bild, diagram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B0E7D1-12F0-49E4-A3EC-CCD80BD7CBEA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747DD31-3885-4946-897B-72859B23E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751" y="6053782"/>
            <a:ext cx="2401651" cy="594361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26072D4-9472-42E5-89FD-503D0430F1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6" y="6158915"/>
            <a:ext cx="1544375" cy="38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2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ller grafik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B6DC3986-C945-40E5-8795-376A3E82327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38200" y="1571780"/>
            <a:ext cx="5678510" cy="4219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Välj symbol för bild, diagram etc.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144492-8A9A-41D3-BEDF-D1F35F4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483"/>
            <a:ext cx="10515600" cy="7252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BAF9733-FD69-4209-A211-B096668F6B0E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52F5915-1413-43C1-894B-C96DF01AC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751" y="6053782"/>
            <a:ext cx="2401651" cy="594361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C7032B80-C1F4-4C51-ABEC-40E0B0CF65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6" y="6158915"/>
            <a:ext cx="1544375" cy="384093"/>
          </a:xfrm>
          <a:prstGeom prst="rect">
            <a:avLst/>
          </a:prstGeom>
        </p:spPr>
      </p:pic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85FF668C-4376-4E21-8299-16C33F956D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06524" y="1567488"/>
            <a:ext cx="4652493" cy="42195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 eller text</a:t>
            </a:r>
          </a:p>
          <a:p>
            <a:pPr lvl="0"/>
            <a:r>
              <a:rPr lang="sv-SE" dirty="0"/>
              <a:t>Undvik textstorlek mindre än 22 punkter</a:t>
            </a:r>
          </a:p>
        </p:txBody>
      </p:sp>
    </p:spTree>
    <p:extLst>
      <p:ext uri="{BB962C8B-B14F-4D97-AF65-F5344CB8AC3E}">
        <p14:creationId xmlns:p14="http://schemas.microsoft.com/office/powerpoint/2010/main" val="14083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190D573E-5023-4B6C-AE21-521B816890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33537" y="3955312"/>
            <a:ext cx="8924925" cy="746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Ev. ditt namn och kontaktuppgifter</a:t>
            </a:r>
          </a:p>
        </p:txBody>
      </p: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E66BB042-2C85-4B65-99CF-3BCCE98419A4}"/>
              </a:ext>
            </a:extLst>
          </p:cNvPr>
          <p:cNvCxnSpPr>
            <a:cxnSpLocks/>
          </p:cNvCxnSpPr>
          <p:nvPr userDrawn="1"/>
        </p:nvCxnSpPr>
        <p:spPr>
          <a:xfrm>
            <a:off x="583842" y="5795487"/>
            <a:ext cx="1102431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>
            <a:extLst>
              <a:ext uri="{FF2B5EF4-FFF2-40B4-BE49-F238E27FC236}">
                <a16:creationId xmlns:a16="http://schemas.microsoft.com/office/drawing/2014/main" id="{0FCEE9CD-6EF9-474E-A4F1-78065C204615}"/>
              </a:ext>
            </a:extLst>
          </p:cNvPr>
          <p:cNvSpPr txBox="1"/>
          <p:nvPr userDrawn="1"/>
        </p:nvSpPr>
        <p:spPr>
          <a:xfrm>
            <a:off x="3334996" y="6133620"/>
            <a:ext cx="2847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Kommunal utveckling Jönköpings län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0E564F1-3258-4C10-9ED1-241A0E29A9E0}"/>
              </a:ext>
            </a:extLst>
          </p:cNvPr>
          <p:cNvSpPr txBox="1"/>
          <p:nvPr userDrawn="1"/>
        </p:nvSpPr>
        <p:spPr>
          <a:xfrm>
            <a:off x="7368012" y="6133620"/>
            <a:ext cx="2948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Kommunal utveckling Jönköpings län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96400B25-BE27-4E56-B52A-867016FCB1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985" y="6088054"/>
            <a:ext cx="469087" cy="39890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07A8B8FE-7E37-41F9-BF40-44F8ABE6F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79" y="6073724"/>
            <a:ext cx="427568" cy="427568"/>
          </a:xfrm>
          <a:prstGeom prst="rect">
            <a:avLst/>
          </a:prstGeom>
        </p:spPr>
      </p:pic>
      <p:grpSp>
        <p:nvGrpSpPr>
          <p:cNvPr id="4" name="Grupp 3">
            <a:extLst>
              <a:ext uri="{FF2B5EF4-FFF2-40B4-BE49-F238E27FC236}">
                <a16:creationId xmlns:a16="http://schemas.microsoft.com/office/drawing/2014/main" id="{2384178E-8C32-430B-9630-772DF3662CA2}"/>
              </a:ext>
            </a:extLst>
          </p:cNvPr>
          <p:cNvGrpSpPr/>
          <p:nvPr userDrawn="1"/>
        </p:nvGrpSpPr>
        <p:grpSpPr>
          <a:xfrm>
            <a:off x="1840107" y="2397481"/>
            <a:ext cx="8052987" cy="1010414"/>
            <a:chOff x="1867116" y="2300573"/>
            <a:chExt cx="8052987" cy="1010414"/>
          </a:xfrm>
        </p:grpSpPr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A4B3F7B6-8D24-4790-A64E-4CA6C496E4F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3285" y="2404072"/>
              <a:ext cx="2836818" cy="705530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333910E0-E76E-40EE-B3B7-B7B3C9AF0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7116" y="2300573"/>
              <a:ext cx="4082805" cy="10104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504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EC067DC-1399-41A0-8DE7-28752AAF1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541" y="4725575"/>
            <a:ext cx="4082805" cy="1010414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FBBCC0D-E251-4ABB-A1F3-0C1B4B2D70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654" y="4781557"/>
            <a:ext cx="4082805" cy="930879"/>
          </a:xfrm>
          <a:prstGeom prst="rect">
            <a:avLst/>
          </a:prstGeom>
        </p:spPr>
      </p:pic>
      <p:sp>
        <p:nvSpPr>
          <p:cNvPr id="11" name="Rubrik 10">
            <a:extLst>
              <a:ext uri="{FF2B5EF4-FFF2-40B4-BE49-F238E27FC236}">
                <a16:creationId xmlns:a16="http://schemas.microsoft.com/office/drawing/2014/main" id="{63700BDF-B35A-45DE-9A80-06771DC58BC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8200" y="1700248"/>
            <a:ext cx="10515600" cy="746751"/>
          </a:xfrm>
          <a:prstGeom prst="rect">
            <a:avLst/>
          </a:prstGeom>
        </p:spPr>
        <p:txBody>
          <a:bodyPr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190D573E-5023-4B6C-AE21-521B81689034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633537" y="2843425"/>
            <a:ext cx="8924925" cy="746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Underrubrik/ditt eget namn</a:t>
            </a:r>
          </a:p>
        </p:txBody>
      </p:sp>
    </p:spTree>
    <p:extLst>
      <p:ext uri="{BB962C8B-B14F-4D97-AF65-F5344CB8AC3E}">
        <p14:creationId xmlns:p14="http://schemas.microsoft.com/office/powerpoint/2010/main" val="172114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63700BDF-B35A-45DE-9A80-06771DC58B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39154"/>
            <a:ext cx="10515600" cy="746751"/>
          </a:xfrm>
          <a:prstGeom prst="rect">
            <a:avLst/>
          </a:prstGeo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avsnittsrubrik här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279C403-05E5-4E85-B8AF-8166B81A4A58}"/>
              </a:ext>
            </a:extLst>
          </p:cNvPr>
          <p:cNvSpPr/>
          <p:nvPr userDrawn="1"/>
        </p:nvSpPr>
        <p:spPr>
          <a:xfrm>
            <a:off x="11974286" y="0"/>
            <a:ext cx="217714" cy="6858000"/>
          </a:xfrm>
          <a:prstGeom prst="rect">
            <a:avLst/>
          </a:prstGeom>
          <a:solidFill>
            <a:srgbClr val="83C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1"/>
              </a:solidFill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E8CFF368-61A0-48DB-8D3A-B880504AD8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325" y="6053782"/>
            <a:ext cx="2401651" cy="594361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6C247978-535D-449A-9758-B7AB815642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42" y="6074017"/>
            <a:ext cx="2514606" cy="57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3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8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45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28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2021-09-15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073600" y="6304768"/>
            <a:ext cx="9000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Samsjuklighetsutredningen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B8902342-1AFC-4507-B42B-BFB343FE4B73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FDB4C0A5-7C1A-4C6B-8142-F150AC595D5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6" y="6032087"/>
            <a:ext cx="1091718" cy="6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rgbClr val="206779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AB9F0-F187-43A7-A131-73C6AE91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Samsjuklighetsutredningen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045659-B7FA-4A4D-9D7B-DB9A980D89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Vad kan vi förbereda? Vad kan vi göra redan nu?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81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</a:t>
            </a:r>
            <a:r>
              <a:rPr lang="sv-SE" dirty="0" smtClean="0"/>
              <a:t>steg? </a:t>
            </a:r>
            <a:br>
              <a:rPr lang="sv-SE" dirty="0" smtClean="0"/>
            </a:br>
            <a:r>
              <a:rPr lang="sv-SE" dirty="0" smtClean="0"/>
              <a:t>vem </a:t>
            </a:r>
            <a:r>
              <a:rPr lang="sv-SE" dirty="0"/>
              <a:t>gör vad?</a:t>
            </a:r>
          </a:p>
        </p:txBody>
      </p:sp>
    </p:spTree>
    <p:extLst>
      <p:ext uri="{BB962C8B-B14F-4D97-AF65-F5344CB8AC3E}">
        <p14:creationId xmlns:p14="http://schemas.microsoft.com/office/powerpoint/2010/main" val="1212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Mattias Vejklint</a:t>
            </a:r>
          </a:p>
          <a:p>
            <a:r>
              <a:rPr lang="sv-SE" dirty="0" smtClean="0"/>
              <a:t>Kommunal utveckling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73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D1A89DE-89F0-4552-8E5C-325E51B60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40" y="2175686"/>
            <a:ext cx="10955715" cy="4129082"/>
          </a:xfrm>
        </p:spPr>
        <p:txBody>
          <a:bodyPr/>
          <a:lstStyle/>
          <a:p>
            <a:pPr lvl="0" hangingPunct="0"/>
            <a:r>
              <a:rPr lang="sv-SE" sz="2400" dirty="0"/>
              <a:t>Tillgången till vård- och behandlingsinsatser är otillräcklig och ojämlik över landet</a:t>
            </a:r>
          </a:p>
          <a:p>
            <a:pPr lvl="0" hangingPunct="0"/>
            <a:r>
              <a:rPr lang="sv-SE" sz="2400" dirty="0"/>
              <a:t>Hälso- och sjukvården behandlar inte beroende och psykisk sjukdom samtidigt </a:t>
            </a:r>
          </a:p>
          <a:p>
            <a:pPr hangingPunct="0"/>
            <a:r>
              <a:rPr lang="sv-SE" sz="2400" dirty="0"/>
              <a:t>Det hälsofrämjande och skadereducerande perspektivet är för svagt  </a:t>
            </a:r>
          </a:p>
          <a:p>
            <a:pPr hangingPunct="0"/>
            <a:r>
              <a:rPr lang="sv-SE" sz="2400" dirty="0"/>
              <a:t>Tillgången till insatser som stödjer funktion är otillräcklig och ojämlik</a:t>
            </a:r>
          </a:p>
          <a:p>
            <a:pPr lvl="0" hangingPunct="0"/>
            <a:r>
              <a:rPr lang="sv-SE" sz="2400" dirty="0"/>
              <a:t>Integrerade verksamheter erbjuds inte i tillräcklig omfattning och stödjs inte av nuvarande regelverk</a:t>
            </a:r>
          </a:p>
          <a:p>
            <a:pPr marL="0" lvl="0" indent="0" hangingPunct="0">
              <a:buNone/>
            </a:pPr>
            <a:endParaRPr lang="sv-SE" sz="2400" dirty="0"/>
          </a:p>
          <a:p>
            <a:pPr lvl="0" hangingPunct="0"/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5040E9C7-5EE5-4305-8AC5-4F408FF2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40" y="337232"/>
            <a:ext cx="10944804" cy="1029740"/>
          </a:xfrm>
        </p:spPr>
        <p:txBody>
          <a:bodyPr/>
          <a:lstStyle/>
          <a:p>
            <a:r>
              <a:rPr lang="sv-SE" sz="4400" dirty="0"/>
              <a:t>Problem att lösa att lösa kopplade till kvalitet och innehåll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3600F99-8457-4186-BCEF-724E49F2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82DD3D3-4EE1-4C02-ABF3-47EF0200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7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01E9EE7-320C-4A70-9647-5E1D8ADF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149" y="2283686"/>
            <a:ext cx="10955715" cy="4129082"/>
          </a:xfrm>
        </p:spPr>
        <p:txBody>
          <a:bodyPr/>
          <a:lstStyle/>
          <a:p>
            <a:pPr lvl="0" hangingPunct="0"/>
            <a:r>
              <a:rPr lang="sv-SE" sz="2400" dirty="0"/>
              <a:t>Hälso- och sjukvårdens och socialtjänstens delade ansvar för vård och behandling av missbruk och beroende är inte ändamålsenligt</a:t>
            </a:r>
          </a:p>
          <a:p>
            <a:pPr lvl="0" hangingPunct="0"/>
            <a:r>
              <a:rPr lang="sv-SE" sz="2400" dirty="0"/>
              <a:t>Lagstadgade krav på organisatorisk samverkan får inte önskat resultat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55E054A-6AC1-44F8-B4E8-CA9B9E5A1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att lösa kopplade till organisation och ansvar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8F0206-7C15-41F1-A08E-6326BC7D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F4E27C1-29C9-4B43-8C07-F420E9BF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6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C615DC-CA66-431F-931F-2417A474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överväger att föreslå: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DF51E3-4873-45D4-88C2-1DAB9C57F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318660"/>
            <a:ext cx="8074800" cy="4687504"/>
          </a:xfrm>
        </p:spPr>
        <p:txBody>
          <a:bodyPr/>
          <a:lstStyle/>
          <a:p>
            <a:pPr lvl="0"/>
            <a:r>
              <a:rPr lang="sv-SE" sz="2000" dirty="0"/>
              <a:t>Tydliggörande av regionernas och kommuners uppdrag så att regionernas </a:t>
            </a:r>
            <a:r>
              <a:rPr lang="sv-SE" sz="2000" u="sng" dirty="0"/>
              <a:t>hälso- och sjukvård ansvarar för behandling av skadligt bruk och beroende </a:t>
            </a:r>
            <a:r>
              <a:rPr lang="sv-SE" sz="2000" dirty="0"/>
              <a:t>medan </a:t>
            </a:r>
            <a:r>
              <a:rPr lang="sv-SE" sz="2000" u="sng" dirty="0"/>
              <a:t>kommunernas socialtjänst fokuserar på sitt kärnuppdrag</a:t>
            </a:r>
            <a:r>
              <a:rPr lang="sv-SE" sz="2000" dirty="0"/>
              <a:t> som är att främja ekonomisk och social trygghet, jämlikhet i levnadsvillkor och aktivt deltagande i samhällslivet, samt att frigöra och utveckla resurser.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regionerna att inom ramen för lag om sprututbyte bedriva lågtröskelverksamheter med samlade skadereducerande och hälsofrämjande insatser som riktar sig till personer som använder narkotika. 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regionernas hälso- och sjukvård att samordna behandling av skadligt bruk och beroende med behandling av övriga psykiatriska diagnoser så att personer med skadligt bruk och beroende inte utesluts från nödvändiga insatser.</a:t>
            </a:r>
          </a:p>
          <a:p>
            <a:r>
              <a:rPr lang="sv-SE" sz="1400" dirty="0"/>
              <a:t> 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B1B1DC-21DD-4514-A7D3-A6B488789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CFD02E9-B94E-4503-BC02-B00525F0D46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4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44E716-F57D-4E82-8E98-F75EECC5B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överväger att föreslå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CCE7D45-845B-4FC7-B901-2982F2B63B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013700"/>
            <a:ext cx="8074800" cy="4129200"/>
          </a:xfrm>
        </p:spPr>
        <p:txBody>
          <a:bodyPr/>
          <a:lstStyle/>
          <a:p>
            <a:endParaRPr lang="sv-SE" dirty="0"/>
          </a:p>
          <a:p>
            <a:pPr lvl="0"/>
            <a:r>
              <a:rPr lang="sv-SE" sz="2000" dirty="0"/>
              <a:t>En skyldighet för regionerna att ansvara för hälso- och sjukvården när en person är placerad på ett hem för vård och boende som kopplas till </a:t>
            </a:r>
            <a:r>
              <a:rPr lang="sv-SE" sz="2000" u="sng" dirty="0"/>
              <a:t>betalningsansvar</a:t>
            </a:r>
            <a:r>
              <a:rPr lang="sv-SE" sz="2000" dirty="0"/>
              <a:t>.</a:t>
            </a:r>
            <a:r>
              <a:rPr lang="sv-SE" sz="2000" dirty="0">
                <a:solidFill>
                  <a:schemeClr val="bg2"/>
                </a:solidFill>
              </a:rPr>
              <a:t> 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 och kommuner att </a:t>
            </a:r>
            <a:r>
              <a:rPr lang="sv-SE" sz="2000" u="sng" dirty="0"/>
              <a:t>gemensamt bedriva en samordnad vård- och stödverksamhet </a:t>
            </a:r>
            <a:r>
              <a:rPr lang="sv-SE" sz="2000" dirty="0"/>
              <a:t>i syfte att tillgodose behoven hos personer som på grund av nedsatt psykisk funktionsförmåga, har behov av insatser från socialtjänst och hälso- och sjukvård samtidigt, och där det under en längre tid är nödvändigt med särskild samordning för att insatserna ska kunna genomföras.</a:t>
            </a:r>
          </a:p>
          <a:p>
            <a:pPr lvl="0"/>
            <a:endParaRPr lang="sv-SE" sz="2000" dirty="0"/>
          </a:p>
          <a:p>
            <a:pPr lvl="0"/>
            <a:r>
              <a:rPr lang="sv-SE" sz="2000" dirty="0"/>
              <a:t>Att begreppet missbruk utgår i hälso- och sjukvårds- och socialtjänstlagstiftningen och ersätts av begreppen skadligt bruk och beroende. 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FA8F4C-16BF-49C0-8298-66257B70E1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657953A-459F-4ED4-89AB-A025336F9D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6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D1A89DE-89F0-4552-8E5C-325E51B60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40" y="2175686"/>
            <a:ext cx="10955715" cy="4129082"/>
          </a:xfrm>
        </p:spPr>
        <p:txBody>
          <a:bodyPr/>
          <a:lstStyle/>
          <a:p>
            <a:pPr lvl="0" hangingPunct="0"/>
            <a:r>
              <a:rPr lang="sv-SE" sz="2400" dirty="0"/>
              <a:t>Tillgången till vård- och behandlingsinsatser är otillräcklig och ojämlik över landet</a:t>
            </a:r>
          </a:p>
          <a:p>
            <a:pPr lvl="0" hangingPunct="0"/>
            <a:r>
              <a:rPr lang="sv-SE" sz="2400" dirty="0"/>
              <a:t>Hälso- och sjukvården behandlar inte beroende och psykisk sjukdom samtidigt </a:t>
            </a:r>
          </a:p>
          <a:p>
            <a:pPr hangingPunct="0"/>
            <a:r>
              <a:rPr lang="sv-SE" sz="2400" dirty="0"/>
              <a:t>Det hälsofrämjande och skadereducerande perspektivet är för svagt  </a:t>
            </a:r>
          </a:p>
          <a:p>
            <a:pPr hangingPunct="0"/>
            <a:r>
              <a:rPr lang="sv-SE" sz="2400" dirty="0"/>
              <a:t>Tillgången till insatser som stödjer funktion är otillräcklig och ojämlik</a:t>
            </a:r>
          </a:p>
          <a:p>
            <a:pPr lvl="0" hangingPunct="0"/>
            <a:r>
              <a:rPr lang="sv-SE" sz="2400" dirty="0"/>
              <a:t>Integrerade verksamheter erbjuds inte i tillräcklig omfattning och stödjs inte av nuvarande regelverk</a:t>
            </a:r>
          </a:p>
          <a:p>
            <a:pPr marL="0" lvl="0" indent="0" hangingPunct="0">
              <a:buNone/>
            </a:pPr>
            <a:endParaRPr lang="sv-SE" sz="2400" dirty="0"/>
          </a:p>
          <a:p>
            <a:pPr lvl="0" hangingPunct="0"/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5040E9C7-5EE5-4305-8AC5-4F408FF2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40" y="337232"/>
            <a:ext cx="10944804" cy="1029740"/>
          </a:xfrm>
        </p:spPr>
        <p:txBody>
          <a:bodyPr/>
          <a:lstStyle/>
          <a:p>
            <a:r>
              <a:rPr lang="sv-SE" sz="4400" dirty="0"/>
              <a:t>Problem att lösa att lösa kopplade till kvalitet och innehåll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3600F99-8457-4186-BCEF-724E49F2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82DD3D3-4EE1-4C02-ABF3-47EF0200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4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01E9EE7-320C-4A70-9647-5E1D8ADF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149" y="2283686"/>
            <a:ext cx="10955715" cy="4129082"/>
          </a:xfrm>
        </p:spPr>
        <p:txBody>
          <a:bodyPr/>
          <a:lstStyle/>
          <a:p>
            <a:pPr lvl="0" hangingPunct="0"/>
            <a:r>
              <a:rPr lang="sv-SE" sz="2400" dirty="0"/>
              <a:t>Hälso- och sjukvårdens och socialtjänstens delade ansvar för vård och behandling av missbruk och beroende är inte ändamålsenligt</a:t>
            </a:r>
          </a:p>
          <a:p>
            <a:pPr lvl="0" hangingPunct="0"/>
            <a:r>
              <a:rPr lang="sv-SE" sz="2400" dirty="0"/>
              <a:t>Lagstadgade krav på organisatorisk samverkan får inte önskat resultat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55E054A-6AC1-44F8-B4E8-CA9B9E5A1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att lösa kopplade till organisation och ansvar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8F0206-7C15-41F1-A08E-6326BC7D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F4E27C1-29C9-4B43-8C07-F420E9BF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1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C615DC-CA66-431F-931F-2417A474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överväger att föreslå: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DF51E3-4873-45D4-88C2-1DAB9C57F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318660"/>
            <a:ext cx="8074800" cy="4687504"/>
          </a:xfrm>
        </p:spPr>
        <p:txBody>
          <a:bodyPr/>
          <a:lstStyle/>
          <a:p>
            <a:pPr lvl="0"/>
            <a:r>
              <a:rPr lang="sv-SE" sz="2000" dirty="0">
                <a:solidFill>
                  <a:schemeClr val="bg2"/>
                </a:solidFill>
              </a:rPr>
              <a:t>Tydliggörande av regionernas och kommuners uppdrag så att regionernas </a:t>
            </a:r>
            <a:r>
              <a:rPr lang="sv-SE" sz="2000" u="sng" dirty="0">
                <a:solidFill>
                  <a:schemeClr val="bg2"/>
                </a:solidFill>
              </a:rPr>
              <a:t>hälso- och sjukvård ansvarar för behandling av skadligt bruk och beroende </a:t>
            </a:r>
            <a:r>
              <a:rPr lang="sv-SE" sz="2000" dirty="0">
                <a:solidFill>
                  <a:schemeClr val="bg2"/>
                </a:solidFill>
              </a:rPr>
              <a:t>medan </a:t>
            </a:r>
            <a:r>
              <a:rPr lang="sv-SE" sz="2000" u="sng" dirty="0">
                <a:solidFill>
                  <a:schemeClr val="bg2"/>
                </a:solidFill>
              </a:rPr>
              <a:t>kommunernas socialtjänst fokuserar på sitt kärnuppdrag</a:t>
            </a:r>
            <a:r>
              <a:rPr lang="sv-SE" sz="2000" dirty="0">
                <a:solidFill>
                  <a:schemeClr val="bg2"/>
                </a:solidFill>
              </a:rPr>
              <a:t> som är att främja ekonomisk och social trygghet, jämlikhet i levnadsvillkor och aktivt deltagande i samhällslivet, samt att frigöra och utveckla resurser.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regionerna att inom ramen för lag om sprututbyte bedriva lågtröskelverksamheter med samlade skadereducerande och hälsofrämjande insatser som riktar sig till personer som använder narkotika. 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regionernas hälso- och sjukvård att samordna behandling av skadligt bruk och beroende med behandling av övriga psykiatriska diagnoser så att personer med skadligt bruk och beroende inte utesluts från nödvändiga insatser.</a:t>
            </a:r>
          </a:p>
          <a:p>
            <a:r>
              <a:rPr lang="sv-SE" sz="1400" dirty="0"/>
              <a:t> 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B1B1DC-21DD-4514-A7D3-A6B488789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CFD02E9-B94E-4503-BC02-B00525F0D46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8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44E716-F57D-4E82-8E98-F75EECC5B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överväger att föreslå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CCE7D45-845B-4FC7-B901-2982F2B63B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013700"/>
            <a:ext cx="8074800" cy="4129200"/>
          </a:xfrm>
        </p:spPr>
        <p:txBody>
          <a:bodyPr/>
          <a:lstStyle/>
          <a:p>
            <a:endParaRPr lang="sv-SE" dirty="0"/>
          </a:p>
          <a:p>
            <a:pPr lvl="0"/>
            <a:r>
              <a:rPr lang="sv-SE" sz="2000" dirty="0">
                <a:solidFill>
                  <a:schemeClr val="bg2"/>
                </a:solidFill>
              </a:rPr>
              <a:t>En skyldighet för regionerna att ansvara för hälso- och sjukvården när en person är placerad på ett hem för vård och boende som kopplas till </a:t>
            </a:r>
            <a:r>
              <a:rPr lang="sv-SE" sz="2000" u="sng" dirty="0">
                <a:solidFill>
                  <a:schemeClr val="bg2"/>
                </a:solidFill>
              </a:rPr>
              <a:t>betalningsansvar</a:t>
            </a:r>
            <a:r>
              <a:rPr lang="sv-SE" sz="2000" dirty="0">
                <a:solidFill>
                  <a:schemeClr val="bg2"/>
                </a:solidFill>
              </a:rPr>
              <a:t>. </a:t>
            </a:r>
          </a:p>
          <a:p>
            <a:r>
              <a:rPr lang="sv-SE" sz="2000" dirty="0"/>
              <a:t> </a:t>
            </a:r>
          </a:p>
          <a:p>
            <a:pPr lvl="0"/>
            <a:r>
              <a:rPr lang="sv-SE" sz="2000" dirty="0"/>
              <a:t>En skyldighet för regioner och kommuner att </a:t>
            </a:r>
            <a:r>
              <a:rPr lang="sv-SE" sz="2000" u="sng" dirty="0"/>
              <a:t>gemensamt bedriva en samordnad vård- och stödverksamhet </a:t>
            </a:r>
            <a:r>
              <a:rPr lang="sv-SE" sz="2000" dirty="0"/>
              <a:t>i syfte att tillgodose behoven hos personer som på grund av nedsatt psykisk funktionsförmåga, har behov av insatser från socialtjänst och hälso- och sjukvård samtidigt, och där det under en längre tid är nödvändigt med särskild samordning för att insatserna ska kunna genomföras.</a:t>
            </a:r>
          </a:p>
          <a:p>
            <a:pPr lvl="0"/>
            <a:endParaRPr lang="sv-SE" sz="2000" dirty="0"/>
          </a:p>
          <a:p>
            <a:pPr lvl="0"/>
            <a:r>
              <a:rPr lang="sv-SE" sz="2000" dirty="0">
                <a:solidFill>
                  <a:schemeClr val="bg2"/>
                </a:solidFill>
              </a:rPr>
              <a:t>Att begreppet missbruk utgår i hälso- och sjukvårds- och socialtjänstlagstiftningen och ersätts av begreppen skadligt bruk och beroende. 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FA8F4C-16BF-49C0-8298-66257B70E1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Samsjuklighetsutredningen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657953A-459F-4ED4-89AB-A025336F9D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47,650707244873"/>
  <p:tag name="RK LOGGAWIDTH" val="85,821418762207"/>
  <p:tag name="RK LOGGALEFT" val="49,0918121337891"/>
  <p:tag name="RK LOGGATOP" val="474,967468261719"/>
  <p:tag name="RK LOGGACROPLEFT" val="0"/>
  <p:tag name="RK LOGGACROPRIGHT" val="0"/>
  <p:tag name="RK LOGGACROPTOP" val="0"/>
  <p:tag name="RK LOGGACROPBOTTOM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7013397216797"/>
  <p:tag name="RK LOGGA VITLEFT" val="49,0918121337891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7013397216797"/>
  <p:tag name="RK LOGGA VITLEFT" val="49,0918121337891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7013397216797"/>
  <p:tag name="RK LOGGA VITLEFT" val="49,0688972473145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JL">
  <a:themeElements>
    <a:clrScheme name="Kommunal utveckling">
      <a:dk1>
        <a:sysClr val="windowText" lastClr="000000"/>
      </a:dk1>
      <a:lt1>
        <a:sysClr val="window" lastClr="FFFFFF"/>
      </a:lt1>
      <a:dk2>
        <a:srgbClr val="44546A"/>
      </a:dk2>
      <a:lt2>
        <a:srgbClr val="919293"/>
      </a:lt2>
      <a:accent1>
        <a:srgbClr val="83C06F"/>
      </a:accent1>
      <a:accent2>
        <a:srgbClr val="C3D99A"/>
      </a:accent2>
      <a:accent3>
        <a:srgbClr val="009A93"/>
      </a:accent3>
      <a:accent4>
        <a:srgbClr val="79C6C0"/>
      </a:accent4>
      <a:accent5>
        <a:srgbClr val="DD6E18"/>
      </a:accent5>
      <a:accent6>
        <a:srgbClr val="FFDD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9F39EDEE-B403-4021-B5FE-EE43BEFF6EED}" vid="{FFA33E19-3A1F-48B5-A195-4AF48D50F841}"/>
    </a:ext>
  </a:extLst>
</a:theme>
</file>

<file path=ppt/theme/theme2.xml><?xml version="1.0" encoding="utf-8"?>
<a:theme xmlns:a="http://schemas.openxmlformats.org/drawingml/2006/main" name="Vi är en del av RJL">
  <a:themeElements>
    <a:clrScheme name="Kommunal utveckling">
      <a:dk1>
        <a:sysClr val="windowText" lastClr="000000"/>
      </a:dk1>
      <a:lt1>
        <a:sysClr val="window" lastClr="FFFFFF"/>
      </a:lt1>
      <a:dk2>
        <a:srgbClr val="44546A"/>
      </a:dk2>
      <a:lt2>
        <a:srgbClr val="919293"/>
      </a:lt2>
      <a:accent1>
        <a:srgbClr val="83C06F"/>
      </a:accent1>
      <a:accent2>
        <a:srgbClr val="C3D99A"/>
      </a:accent2>
      <a:accent3>
        <a:srgbClr val="009A93"/>
      </a:accent3>
      <a:accent4>
        <a:srgbClr val="79C6C0"/>
      </a:accent4>
      <a:accent5>
        <a:srgbClr val="DD6E18"/>
      </a:accent5>
      <a:accent6>
        <a:srgbClr val="FFDD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9F39EDEE-B403-4021-B5FE-EE43BEFF6EED}" vid="{B08B12FA-D308-446C-90A8-99FD2F81EE56}"/>
    </a:ext>
  </a:extLst>
</a:theme>
</file>

<file path=ppt/theme/theme3.xml><?xml version="1.0" encoding="utf-8"?>
<a:theme xmlns:a="http://schemas.openxmlformats.org/drawingml/2006/main" name="KOM PPT">
  <a:themeElements>
    <a:clrScheme name="RK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M PPT" id="{2D3C2A45-218E-4EC7-99EE-7A25A8863238}" vid="{AD31AC92-D4FC-4380-BDC0-74530F294B2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101</TotalTime>
  <Words>1034</Words>
  <Application>Microsoft Office PowerPoint</Application>
  <PresentationFormat>Bredbild</PresentationFormat>
  <Paragraphs>117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RJL</vt:lpstr>
      <vt:lpstr>Vi är en del av RJL</vt:lpstr>
      <vt:lpstr>KOM PPT</vt:lpstr>
      <vt:lpstr>Samsjuklighetsutredningen</vt:lpstr>
      <vt:lpstr>Problem att lösa att lösa kopplade till kvalitet och innehåll </vt:lpstr>
      <vt:lpstr>Problem att lösa kopplade till organisation och ansvar</vt:lpstr>
      <vt:lpstr>Vi överväger att föreslå: </vt:lpstr>
      <vt:lpstr>Vi överväger att föreslå </vt:lpstr>
      <vt:lpstr>Problem att lösa att lösa kopplade till kvalitet och innehåll </vt:lpstr>
      <vt:lpstr>Problem att lösa kopplade till organisation och ansvar</vt:lpstr>
      <vt:lpstr>Vi överväger att föreslå: </vt:lpstr>
      <vt:lpstr>Vi överväger att föreslå </vt:lpstr>
      <vt:lpstr>Nästa steg?  vem gör vad?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använder du mallen</dc:title>
  <dc:creator>Vejklint Mattias</dc:creator>
  <cp:lastModifiedBy>Vejklint Mattias</cp:lastModifiedBy>
  <cp:revision>10</cp:revision>
  <dcterms:created xsi:type="dcterms:W3CDTF">2021-09-14T07:54:19Z</dcterms:created>
  <dcterms:modified xsi:type="dcterms:W3CDTF">2021-09-15T08:38:48Z</dcterms:modified>
</cp:coreProperties>
</file>