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7" r:id="rId3"/>
    <p:sldId id="258" r:id="rId4"/>
    <p:sldId id="282" r:id="rId5"/>
    <p:sldId id="283" r:id="rId6"/>
    <p:sldId id="286" r:id="rId7"/>
    <p:sldId id="284" r:id="rId8"/>
    <p:sldId id="279" r:id="rId9"/>
    <p:sldId id="280" r:id="rId10"/>
    <p:sldId id="281" r:id="rId11"/>
    <p:sldId id="268" r:id="rId1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58" autoAdjust="0"/>
  </p:normalViewPr>
  <p:slideViewPr>
    <p:cSldViewPr>
      <p:cViewPr varScale="1">
        <p:scale>
          <a:sx n="129" d="100"/>
          <a:sy n="129" d="100"/>
        </p:scale>
        <p:origin x="7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2021-05-27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Fokus i</a:t>
            </a:r>
            <a:r>
              <a:rPr lang="sv-SE" baseline="0" dirty="0"/>
              <a:t> systemet är att skapa en sammanhållen struktur för kunskapsstyrning och stödja ett lärande arbetssätt i svensk hälso- och sjukvård.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Sedan</a:t>
            </a:r>
            <a:r>
              <a:rPr lang="sv-SE" baseline="0" dirty="0"/>
              <a:t> tidigare finns många kunskapsstöd och olika stöd för att arbeta evidensbaserat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– till exempel nationella riktlinjer, vetenskapliga publikationer, vårdprogram och många webbsidor.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Trots det är vården i dagsläget ojämlik.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Vem du är eller vart du bor påverkar kvaliteten på vården du får.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Detta vill vi förbättra.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Alla patienter och vårdgivare ska kunna lita på att bästa tillgängliga kunskap alltid används.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Ett gemensamt system och arbetssätt för att arbeta evidensbaserat bidrar också till att samhällets resurser används på bästa sätt.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7C891-329D-1846-A7CA-4DF996A1685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59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81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89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206" y="1762125"/>
            <a:ext cx="3868544" cy="914400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31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41557" y="1047750"/>
            <a:ext cx="6858000" cy="3552825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04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37127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1023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6060" y="1181100"/>
            <a:ext cx="6858000" cy="31396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6060" y="571174"/>
            <a:ext cx="6858000" cy="495300"/>
          </a:xfrm>
        </p:spPr>
        <p:txBody>
          <a:bodyPr>
            <a:noAutofit/>
          </a:bodyPr>
          <a:lstStyle>
            <a:lvl1pPr>
              <a:defRPr sz="2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7319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1977" y="557881"/>
            <a:ext cx="3095625" cy="604169"/>
          </a:xfrm>
        </p:spPr>
        <p:txBody>
          <a:bodyPr anchor="b">
            <a:noAutofit/>
          </a:bodyPr>
          <a:lstStyle>
            <a:lvl1pPr algn="l">
              <a:defRPr sz="21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71977" y="1295400"/>
            <a:ext cx="3095625" cy="3139679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943350" cy="498157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725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37127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7833361" y="4295346"/>
            <a:ext cx="1666654" cy="661864"/>
            <a:chOff x="10242697" y="5607996"/>
            <a:chExt cx="2222205" cy="882485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1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461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46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788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788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013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7833361" y="4295346"/>
            <a:ext cx="1666654" cy="661864"/>
            <a:chOff x="10242697" y="5607996"/>
            <a:chExt cx="2222205" cy="882485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1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461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46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788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788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832"/>
                </a:lnSpc>
              </a:pPr>
              <a:r>
                <a:rPr lang="sv-SE" sz="788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013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75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4"/>
            <a:ext cx="705678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053373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4987242"/>
            <a:ext cx="9144000" cy="1562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8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61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Regional samverkansgrupp Uppföljning och analys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Generellt uppdrag RSG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stödja </a:t>
            </a:r>
            <a:r>
              <a:rPr lang="sv-SE" sz="1600" dirty="0"/>
              <a:t>nationella programområden som sjukvårdsregionen har nationellt värdskap för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stödja </a:t>
            </a:r>
            <a:r>
              <a:rPr lang="sv-SE" sz="1600" dirty="0"/>
              <a:t>regionala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vara </a:t>
            </a:r>
            <a:r>
              <a:rPr lang="sv-SE" sz="1600" dirty="0"/>
              <a:t>kontaktväg för regionernas lokala resurser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vara </a:t>
            </a:r>
            <a:r>
              <a:rPr lang="sv-SE" sz="1600" dirty="0"/>
              <a:t>plattform för erfarenhetsutbyte och lärande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vid </a:t>
            </a:r>
            <a:r>
              <a:rPr lang="sv-SE" sz="1600" dirty="0"/>
              <a:t>behov nominera och stödja representanter i nationella arbetsgrupper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samverka </a:t>
            </a:r>
            <a:r>
              <a:rPr lang="sv-SE" sz="1600" dirty="0"/>
              <a:t>med andra sjukvårdsregionala samverkansgrupper och strukturer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vara </a:t>
            </a:r>
            <a:r>
              <a:rPr lang="sv-SE" sz="1600" dirty="0"/>
              <a:t>sjukvårdsregional referensgrupp och remissinstans i nationella och sjukvårdsregionala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vid </a:t>
            </a:r>
            <a:r>
              <a:rPr lang="sv-SE" sz="1600" dirty="0"/>
              <a:t>behov bistå Regionsjukvårdsledningen och Samverkansnämnden i arbetsgrupper för </a:t>
            </a:r>
            <a:r>
              <a:rPr lang="sv-SE" sz="1600" dirty="0" smtClean="0"/>
              <a:t>särskilda </a:t>
            </a:r>
            <a:r>
              <a:rPr lang="sv-SE" sz="1600" dirty="0"/>
              <a:t>uppdrag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CCBA4-8933-FF44-AAA4-7FA01FA51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NSG uppföljning och analys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48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DEE8EDC8-C761-7C47-80B6-45DEEFC87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760" y="573467"/>
            <a:ext cx="6858000" cy="45734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Kort sammanfattning om inriktning under 2021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478FA9FC-4A68-8B4C-AE38-1074E1489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371600"/>
            <a:ext cx="6858000" cy="313967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Utveckling av sjukvårdsregionala samverkan och kopplingen till det sjukvårdsregionala värdskapet för nationell programområden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Dialog och samverkan med SKR och statliga myndigheter inom uppföljning och analysområdet med fokus på lärande och </a:t>
            </a:r>
            <a:r>
              <a:rPr lang="sv-SE" dirty="0" smtClean="0"/>
              <a:t>erfarenhetsutbyte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Nationell uppföljning</a:t>
            </a:r>
            <a:endParaRPr lang="sv-SE" dirty="0"/>
          </a:p>
          <a:p>
            <a:pPr marL="900113" lvl="1" indent="-385763">
              <a:buFont typeface="+mj-lt"/>
              <a:buAutoNum type="romanLcPeriod"/>
            </a:pPr>
            <a:r>
              <a:rPr lang="sv-SE" dirty="0" smtClean="0"/>
              <a:t>Uppdrag </a:t>
            </a:r>
            <a:r>
              <a:rPr lang="sv-SE" dirty="0"/>
              <a:t>om en gemensam plattform för uppföljning och </a:t>
            </a:r>
            <a:r>
              <a:rPr lang="sv-SE" dirty="0" smtClean="0"/>
              <a:t>analys – Teknik och organisation</a:t>
            </a:r>
            <a:endParaRPr lang="sv-SE" dirty="0"/>
          </a:p>
          <a:p>
            <a:pPr marL="900113" lvl="1" indent="-385763">
              <a:buFont typeface="+mj-lt"/>
              <a:buAutoNum type="romanLcPeriod"/>
            </a:pPr>
            <a:r>
              <a:rPr lang="sv-SE" dirty="0" smtClean="0"/>
              <a:t>Process </a:t>
            </a:r>
            <a:r>
              <a:rPr lang="sv-SE" dirty="0"/>
              <a:t>för instyrning och hantering av behov av nya </a:t>
            </a:r>
            <a:r>
              <a:rPr lang="sv-SE" dirty="0" smtClean="0"/>
              <a:t>vårddata/ Uppföljning </a:t>
            </a:r>
            <a:r>
              <a:rPr lang="sv-SE" dirty="0"/>
              <a:t>av personcentrerade och sammanhållna vårdförlopp 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Förvaltning, drift och utveckling av gemensam uppföljning och öppna jämförelser som bedrivs inom SKR:s regi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91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ödesschema: Koppling 15">
            <a:extLst>
              <a:ext uri="{FF2B5EF4-FFF2-40B4-BE49-F238E27FC236}">
                <a16:creationId xmlns:a16="http://schemas.microsoft.com/office/drawing/2014/main" id="{67DE57CF-DB69-DE4F-ABBC-8808DDDB8A76}"/>
              </a:ext>
            </a:extLst>
          </p:cNvPr>
          <p:cNvSpPr/>
          <p:nvPr/>
        </p:nvSpPr>
        <p:spPr>
          <a:xfrm>
            <a:off x="744769" y="1540038"/>
            <a:ext cx="2581207" cy="2412822"/>
          </a:xfrm>
          <a:prstGeom prst="flowChartConnector">
            <a:avLst/>
          </a:prstGeom>
          <a:solidFill>
            <a:schemeClr val="bg1"/>
          </a:solidFill>
          <a:ln w="333375">
            <a:solidFill>
              <a:schemeClr val="accent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CE978A43-0D45-5641-898F-3A9C792927E2}"/>
              </a:ext>
            </a:extLst>
          </p:cNvPr>
          <p:cNvSpPr/>
          <p:nvPr/>
        </p:nvSpPr>
        <p:spPr>
          <a:xfrm>
            <a:off x="1339182" y="1221990"/>
            <a:ext cx="1474731" cy="935182"/>
          </a:xfrm>
          <a:prstGeom prst="ellipse">
            <a:avLst/>
          </a:prstGeom>
          <a:solidFill>
            <a:srgbClr val="0070C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ED667EF2-7183-B146-8C84-3110D3B4FE30}"/>
              </a:ext>
            </a:extLst>
          </p:cNvPr>
          <p:cNvSpPr/>
          <p:nvPr/>
        </p:nvSpPr>
        <p:spPr>
          <a:xfrm>
            <a:off x="2230203" y="2979666"/>
            <a:ext cx="1474731" cy="935182"/>
          </a:xfrm>
          <a:prstGeom prst="ellipse">
            <a:avLst/>
          </a:prstGeom>
          <a:solidFill>
            <a:srgbClr val="0070C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04E49BD4-AAB8-054D-8A45-B0B634295CD8}"/>
              </a:ext>
            </a:extLst>
          </p:cNvPr>
          <p:cNvSpPr txBox="1"/>
          <p:nvPr/>
        </p:nvSpPr>
        <p:spPr>
          <a:xfrm>
            <a:off x="2230203" y="3101008"/>
            <a:ext cx="155399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 och ledarskap</a:t>
            </a:r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0A658C38-60F2-7D4D-90DD-6A7E04B76EF7}"/>
              </a:ext>
            </a:extLst>
          </p:cNvPr>
          <p:cNvSpPr/>
          <p:nvPr/>
        </p:nvSpPr>
        <p:spPr>
          <a:xfrm>
            <a:off x="431713" y="2979666"/>
            <a:ext cx="1474731" cy="935182"/>
          </a:xfrm>
          <a:prstGeom prst="ellipse">
            <a:avLst/>
          </a:prstGeom>
          <a:solidFill>
            <a:srgbClr val="0070C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E319B539-48D7-474D-9F67-5F15B54A31CA}"/>
              </a:ext>
            </a:extLst>
          </p:cNvPr>
          <p:cNvSpPr txBox="1"/>
          <p:nvPr/>
        </p:nvSpPr>
        <p:spPr>
          <a:xfrm>
            <a:off x="395536" y="3012817"/>
            <a:ext cx="15109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uppföljning,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Öppna jämförelser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 analys</a:t>
            </a: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E6F655E1-4C1E-F146-B860-EB5118787D1D}"/>
              </a:ext>
            </a:extLst>
          </p:cNvPr>
          <p:cNvSpPr/>
          <p:nvPr/>
        </p:nvSpPr>
        <p:spPr>
          <a:xfrm>
            <a:off x="1144337" y="2072362"/>
            <a:ext cx="1907371" cy="1209535"/>
          </a:xfrm>
          <a:prstGeom prst="ellipse">
            <a:avLst/>
          </a:prstGeom>
          <a:solidFill>
            <a:srgbClr val="00B0F0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2AC7E8FB-D7C7-174C-9658-E607507E3099}"/>
              </a:ext>
            </a:extLst>
          </p:cNvPr>
          <p:cNvSpPr txBox="1"/>
          <p:nvPr/>
        </p:nvSpPr>
        <p:spPr>
          <a:xfrm>
            <a:off x="1487727" y="1509451"/>
            <a:ext cx="11726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Kunskapsstöd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0A94AFBE-789E-F541-AC2D-79A0EA8010E2}"/>
              </a:ext>
            </a:extLst>
          </p:cNvPr>
          <p:cNvSpPr txBox="1"/>
          <p:nvPr/>
        </p:nvSpPr>
        <p:spPr>
          <a:xfrm>
            <a:off x="1315389" y="2308859"/>
            <a:ext cx="152563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sammanhållen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struktur för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kunskapsstyrning</a:t>
            </a:r>
          </a:p>
        </p:txBody>
      </p:sp>
      <p:pic>
        <p:nvPicPr>
          <p:cNvPr id="39" name="Bildobjekt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389" y="123478"/>
            <a:ext cx="4961540" cy="437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DEE8EDC8-C761-7C47-80B6-45DEEFC87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779573"/>
          </a:xfrm>
        </p:spPr>
        <p:txBody>
          <a:bodyPr>
            <a:normAutofit fontScale="90000"/>
          </a:bodyPr>
          <a:lstStyle/>
          <a:p>
            <a:r>
              <a:rPr lang="sv-SE" dirty="0"/>
              <a:t>Reflektion över samarbete med och stöd </a:t>
            </a:r>
            <a:r>
              <a:rPr lang="sv-SE" dirty="0" smtClean="0"/>
              <a:t>till övriga </a:t>
            </a:r>
            <a:r>
              <a:rPr lang="sv-SE" dirty="0"/>
              <a:t>NSG och </a:t>
            </a:r>
            <a:r>
              <a:rPr lang="sv-SE" dirty="0" smtClean="0"/>
              <a:t>NPO?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478FA9FC-4A68-8B4C-AE38-1074E1489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572100"/>
            <a:ext cx="6858000" cy="2731361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 smtClean="0"/>
              <a:t>Behov av att utveckla och fortsätta samarbetet med NSG kvalitetsregister, Strukturerad vårdinformation och Patientsäkerhet. Utmaning att få till tid och former.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 smtClean="0"/>
              <a:t>Vilket </a:t>
            </a:r>
            <a:r>
              <a:rPr lang="sv-SE" dirty="0"/>
              <a:t>typ av uppföljningsstöd ska NSG UA </a:t>
            </a:r>
            <a:r>
              <a:rPr lang="sv-SE" dirty="0" smtClean="0"/>
              <a:t>ge till NPO? </a:t>
            </a:r>
            <a:r>
              <a:rPr lang="sv-SE" dirty="0"/>
              <a:t>Hur mycket operativt stöd </a:t>
            </a:r>
            <a:r>
              <a:rPr lang="sv-SE" dirty="0" smtClean="0"/>
              <a:t>förväntas </a:t>
            </a:r>
            <a:r>
              <a:rPr lang="sv-SE" dirty="0"/>
              <a:t>NSG UA ge? </a:t>
            </a:r>
            <a:endParaRPr lang="sv-SE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 smtClean="0"/>
              <a:t>Hur </a:t>
            </a:r>
            <a:r>
              <a:rPr lang="sv-SE" dirty="0"/>
              <a:t>stort behov av analysstöd har </a:t>
            </a:r>
            <a:r>
              <a:rPr lang="sv-SE" dirty="0" smtClean="0"/>
              <a:t>NPO och RPO? </a:t>
            </a:r>
            <a:r>
              <a:rPr lang="sv-SE" dirty="0"/>
              <a:t>F</a:t>
            </a:r>
            <a:r>
              <a:rPr lang="sv-SE" dirty="0" smtClean="0"/>
              <a:t>örväntan </a:t>
            </a:r>
            <a:r>
              <a:rPr lang="sv-SE" dirty="0"/>
              <a:t>på efterfrågan högre än den </a:t>
            </a:r>
            <a:r>
              <a:rPr lang="sv-SE" dirty="0" smtClean="0"/>
              <a:t>faktiska (?)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Utmaning att vara på rätt plats i rätt tid för att stödja vårdförlopp och NPO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sv-SE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41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Specifikt uppdrag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Ansvara </a:t>
            </a:r>
            <a:r>
              <a:rPr lang="sv-SE" sz="1600" dirty="0"/>
              <a:t>för stöd till de nationella programområden sjukvårdsregionen har värdskap för i </a:t>
            </a:r>
            <a:r>
              <a:rPr lang="sv-SE" sz="1600" dirty="0" smtClean="0"/>
              <a:t>enlighet </a:t>
            </a:r>
            <a:r>
              <a:rPr lang="sv-SE" sz="1600" dirty="0"/>
              <a:t>med framtaget uppdrag.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Arbeta </a:t>
            </a:r>
            <a:r>
              <a:rPr lang="sv-SE" sz="1600" dirty="0"/>
              <a:t>för att stärka det gemensamma arbetet </a:t>
            </a:r>
            <a:r>
              <a:rPr lang="sv-SE" sz="1600"/>
              <a:t>inom </a:t>
            </a:r>
            <a:r>
              <a:rPr lang="sv-SE" sz="1600" smtClean="0"/>
              <a:t>området, dvs effektivisera</a:t>
            </a:r>
            <a:r>
              <a:rPr lang="sv-SE" sz="1600" dirty="0"/>
              <a:t>, integrera och stärka uppföljning och analys i </a:t>
            </a:r>
            <a:r>
              <a:rPr lang="sv-SE" sz="1600"/>
              <a:t>sydöstra </a:t>
            </a:r>
            <a:r>
              <a:rPr lang="sv-SE" sz="1600" smtClean="0"/>
              <a:t>sjukvårdsregionen 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3437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Deltagare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Peter Kammerlind, Region Jönköpings län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Andreas Persson, </a:t>
            </a:r>
            <a:r>
              <a:rPr lang="sv-SE" dirty="0"/>
              <a:t>Region Jönköpings län</a:t>
            </a: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Anders Tennlind, Region Östergötland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Ellen Nilsson, </a:t>
            </a:r>
            <a:r>
              <a:rPr lang="sv-SE" dirty="0"/>
              <a:t>Region Östergötland</a:t>
            </a: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Karl </a:t>
            </a:r>
            <a:r>
              <a:rPr lang="sv-SE" dirty="0" err="1" smtClean="0"/>
              <a:t>Landegren</a:t>
            </a:r>
            <a:r>
              <a:rPr lang="sv-SE" dirty="0" smtClean="0"/>
              <a:t>, </a:t>
            </a:r>
            <a:r>
              <a:rPr lang="sv-SE" dirty="0"/>
              <a:t>Region </a:t>
            </a:r>
            <a:r>
              <a:rPr lang="sv-SE" dirty="0" smtClean="0"/>
              <a:t>Kalmar län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Christine Lokrantz, </a:t>
            </a:r>
            <a:r>
              <a:rPr lang="sv-SE" dirty="0"/>
              <a:t>Region Kalmar län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80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241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461</Words>
  <Application>Microsoft Office PowerPoint</Application>
  <PresentationFormat>Bildspel på skärmen (16:9)</PresentationFormat>
  <Paragraphs>57</Paragraphs>
  <Slides>10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Office-tema</vt:lpstr>
      <vt:lpstr>Tema_sveriges_regioner_i_samverkan</vt:lpstr>
      <vt:lpstr>Regional samverkansgrupp Uppföljning och analys</vt:lpstr>
      <vt:lpstr>Generellt uppdrag RSG</vt:lpstr>
      <vt:lpstr>NSG uppföljning och analys</vt:lpstr>
      <vt:lpstr>Kort sammanfattning om inriktning under 2021</vt:lpstr>
      <vt:lpstr>PowerPoint-presentation</vt:lpstr>
      <vt:lpstr>Reflektion över samarbete med och stöd till övriga NSG och NPO?</vt:lpstr>
      <vt:lpstr>Specifikt uppdrag</vt:lpstr>
      <vt:lpstr>Deltagare</vt:lpstr>
      <vt:lpstr>Frågor?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Ahlenbäck Åsa</cp:lastModifiedBy>
  <cp:revision>63</cp:revision>
  <dcterms:created xsi:type="dcterms:W3CDTF">2018-10-12T09:18:07Z</dcterms:created>
  <dcterms:modified xsi:type="dcterms:W3CDTF">2021-05-27T15:40:57Z</dcterms:modified>
</cp:coreProperties>
</file>