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7" r:id="rId4"/>
    <p:sldId id="269" r:id="rId5"/>
    <p:sldId id="268" r:id="rId6"/>
    <p:sldId id="264" r:id="rId7"/>
    <p:sldId id="263" r:id="rId8"/>
  </p:sldIdLst>
  <p:sldSz cx="9144000" cy="6858000" type="screen4x3"/>
  <p:notesSz cx="6797675" cy="9928225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5">
          <p15:clr>
            <a:srgbClr val="A4A3A4"/>
          </p15:clr>
        </p15:guide>
        <p15:guide id="2" pos="554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lgren Andersson Eva" initials="AAE" lastIdx="1" clrIdx="0">
    <p:extLst>
      <p:ext uri="{19B8F6BF-5375-455C-9EA6-DF929625EA0E}">
        <p15:presenceInfo xmlns:p15="http://schemas.microsoft.com/office/powerpoint/2012/main" userId="S-1-5-21-3333221951-3734500458-1540040394-312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5"/>
    <a:srgbClr val="0053A5"/>
    <a:srgbClr val="005BA1"/>
    <a:srgbClr val="0066B3"/>
    <a:srgbClr val="004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5" autoAdjust="0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4125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os.local\Data\Alla\Delad\009-Produktionsledning\Dokument\Dokument_2020\20035%20Organ-%20och%20v&#228;vnadsdonation%20i%20Sverige%202019\Figurer\Faktiska%20donatorer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PGH\AppData\Local\Microsoft\Windows\INetCache\Content.Outlook\F1RQXNUZ\Kopia%20av%20Statistik%20till%20poster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36224824936026E-2"/>
          <c:y val="0.20874672082592874"/>
          <c:w val="0.89974906274265176"/>
          <c:h val="0.55685622630504517"/>
        </c:manualLayout>
      </c:layout>
      <c:lineChart>
        <c:grouping val="standard"/>
        <c:varyColors val="0"/>
        <c:ser>
          <c:idx val="0"/>
          <c:order val="0"/>
          <c:tx>
            <c:strRef>
              <c:f>'Donatorer per region PMI'!$A$3</c:f>
              <c:strCache>
                <c:ptCount val="1"/>
                <c:pt idx="0">
                  <c:v>Norra sjukvårdsregionen</c:v>
                </c:pt>
              </c:strCache>
            </c:strRef>
          </c:tx>
          <c:spPr>
            <a:ln>
              <a:solidFill>
                <a:srgbClr val="A6BCC6"/>
              </a:solidFill>
              <a:prstDash val="sysDash"/>
            </a:ln>
          </c:spPr>
          <c:marker>
            <c:symbol val="none"/>
          </c:marker>
          <c:cat>
            <c:numRef>
              <c:f>'Donatorer per region PMI'!$B$2:$H$2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'Donatorer per region PMI'!$B$3:$H$3</c:f>
              <c:numCache>
                <c:formatCode>General</c:formatCode>
                <c:ptCount val="7"/>
                <c:pt idx="0">
                  <c:v>14.8</c:v>
                </c:pt>
                <c:pt idx="1">
                  <c:v>21.5</c:v>
                </c:pt>
                <c:pt idx="2">
                  <c:v>17</c:v>
                </c:pt>
                <c:pt idx="3">
                  <c:v>16.8</c:v>
                </c:pt>
                <c:pt idx="4">
                  <c:v>15.6</c:v>
                </c:pt>
                <c:pt idx="5">
                  <c:v>10</c:v>
                </c:pt>
                <c:pt idx="6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16-4B6C-A99A-6C86752302D6}"/>
            </c:ext>
          </c:extLst>
        </c:ser>
        <c:ser>
          <c:idx val="1"/>
          <c:order val="1"/>
          <c:tx>
            <c:strRef>
              <c:f>'Donatorer per region PMI'!$A$4</c:f>
              <c:strCache>
                <c:ptCount val="1"/>
                <c:pt idx="0">
                  <c:v>Uppsala – Örebro sjukvårdsregion</c:v>
                </c:pt>
              </c:strCache>
            </c:strRef>
          </c:tx>
          <c:spPr>
            <a:ln>
              <a:solidFill>
                <a:srgbClr val="7D9AAA"/>
              </a:solidFill>
            </a:ln>
          </c:spPr>
          <c:marker>
            <c:symbol val="none"/>
          </c:marker>
          <c:cat>
            <c:numRef>
              <c:f>'Donatorer per region PMI'!$B$2:$H$2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'Donatorer per region PMI'!$B$4:$H$4</c:f>
              <c:numCache>
                <c:formatCode>General</c:formatCode>
                <c:ptCount val="7"/>
                <c:pt idx="0">
                  <c:v>17</c:v>
                </c:pt>
                <c:pt idx="1">
                  <c:v>21.4</c:v>
                </c:pt>
                <c:pt idx="2">
                  <c:v>18.7</c:v>
                </c:pt>
                <c:pt idx="3">
                  <c:v>22.3</c:v>
                </c:pt>
                <c:pt idx="4">
                  <c:v>18.7</c:v>
                </c:pt>
                <c:pt idx="5">
                  <c:v>18.5</c:v>
                </c:pt>
                <c:pt idx="6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16-4B6C-A99A-6C86752302D6}"/>
            </c:ext>
          </c:extLst>
        </c:ser>
        <c:ser>
          <c:idx val="2"/>
          <c:order val="2"/>
          <c:tx>
            <c:strRef>
              <c:f>'Donatorer per region PMI'!$A$5</c:f>
              <c:strCache>
                <c:ptCount val="1"/>
                <c:pt idx="0">
                  <c:v>Region Stockholm - Gotland</c:v>
                </c:pt>
              </c:strCache>
            </c:strRef>
          </c:tx>
          <c:spPr>
            <a:ln>
              <a:solidFill>
                <a:srgbClr val="D3BF96"/>
              </a:solidFill>
            </a:ln>
          </c:spPr>
          <c:marker>
            <c:symbol val="none"/>
          </c:marker>
          <c:cat>
            <c:numRef>
              <c:f>'Donatorer per region PMI'!$B$2:$H$2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'Donatorer per region PMI'!$B$5:$H$5</c:f>
              <c:numCache>
                <c:formatCode>General</c:formatCode>
                <c:ptCount val="7"/>
                <c:pt idx="0">
                  <c:v>11.7</c:v>
                </c:pt>
                <c:pt idx="1">
                  <c:v>18.2</c:v>
                </c:pt>
                <c:pt idx="2">
                  <c:v>18.8</c:v>
                </c:pt>
                <c:pt idx="3">
                  <c:v>18.899999999999999</c:v>
                </c:pt>
                <c:pt idx="4">
                  <c:v>19.399999999999999</c:v>
                </c:pt>
                <c:pt idx="5">
                  <c:v>17.899999999999999</c:v>
                </c:pt>
                <c:pt idx="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16-4B6C-A99A-6C86752302D6}"/>
            </c:ext>
          </c:extLst>
        </c:ser>
        <c:ser>
          <c:idx val="3"/>
          <c:order val="3"/>
          <c:tx>
            <c:strRef>
              <c:f>'Donatorer per region PMI'!$A$6</c:f>
              <c:strCache>
                <c:ptCount val="1"/>
                <c:pt idx="0">
                  <c:v>Sydöstra sjukvårdsregionen</c:v>
                </c:pt>
              </c:strCache>
            </c:strRef>
          </c:tx>
          <c:spPr>
            <a:ln>
              <a:solidFill>
                <a:srgbClr val="EEECE1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'Donatorer per region PMI'!$B$2:$H$2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'Donatorer per region PMI'!$B$6:$H$6</c:f>
              <c:numCache>
                <c:formatCode>General</c:formatCode>
                <c:ptCount val="7"/>
                <c:pt idx="0">
                  <c:v>7.9</c:v>
                </c:pt>
                <c:pt idx="1">
                  <c:v>9.8000000000000007</c:v>
                </c:pt>
                <c:pt idx="2">
                  <c:v>10.7</c:v>
                </c:pt>
                <c:pt idx="3">
                  <c:v>8.6</c:v>
                </c:pt>
                <c:pt idx="4">
                  <c:v>13.2</c:v>
                </c:pt>
                <c:pt idx="5">
                  <c:v>15</c:v>
                </c:pt>
                <c:pt idx="6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016-4B6C-A99A-6C86752302D6}"/>
            </c:ext>
          </c:extLst>
        </c:ser>
        <c:ser>
          <c:idx val="4"/>
          <c:order val="4"/>
          <c:tx>
            <c:strRef>
              <c:f>'Donatorer per region PMI'!$A$7</c:f>
              <c:strCache>
                <c:ptCount val="1"/>
                <c:pt idx="0">
                  <c:v>Västra sjukvårdsregionen</c:v>
                </c:pt>
              </c:strCache>
            </c:strRef>
          </c:tx>
          <c:spPr>
            <a:ln>
              <a:solidFill>
                <a:srgbClr val="EEECE1">
                  <a:lumMod val="25000"/>
                </a:srgbClr>
              </a:solidFill>
            </a:ln>
          </c:spPr>
          <c:marker>
            <c:symbol val="none"/>
          </c:marker>
          <c:cat>
            <c:numRef>
              <c:f>'Donatorer per region PMI'!$B$2:$H$2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'Donatorer per region PMI'!$B$7:$H$7</c:f>
              <c:numCache>
                <c:formatCode>General</c:formatCode>
                <c:ptCount val="7"/>
                <c:pt idx="0">
                  <c:v>22.3</c:v>
                </c:pt>
                <c:pt idx="1">
                  <c:v>14.7</c:v>
                </c:pt>
                <c:pt idx="2">
                  <c:v>22.4</c:v>
                </c:pt>
                <c:pt idx="3">
                  <c:v>21</c:v>
                </c:pt>
                <c:pt idx="4">
                  <c:v>16.899999999999999</c:v>
                </c:pt>
                <c:pt idx="5">
                  <c:v>20.5</c:v>
                </c:pt>
                <c:pt idx="6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016-4B6C-A99A-6C86752302D6}"/>
            </c:ext>
          </c:extLst>
        </c:ser>
        <c:ser>
          <c:idx val="5"/>
          <c:order val="5"/>
          <c:tx>
            <c:strRef>
              <c:f>'Donatorer per region PMI'!$A$8</c:f>
              <c:strCache>
                <c:ptCount val="1"/>
                <c:pt idx="0">
                  <c:v>Södra sjukvårdsregionen</c:v>
                </c:pt>
              </c:strCache>
            </c:strRef>
          </c:tx>
          <c:spPr>
            <a:ln>
              <a:solidFill>
                <a:srgbClr val="1F497D">
                  <a:lumMod val="50000"/>
                </a:srgbClr>
              </a:solidFill>
              <a:prstDash val="sysDot"/>
            </a:ln>
          </c:spPr>
          <c:marker>
            <c:symbol val="none"/>
          </c:marker>
          <c:cat>
            <c:numRef>
              <c:f>'Donatorer per region PMI'!$B$2:$H$2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'Donatorer per region PMI'!$B$8:$H$8</c:f>
              <c:numCache>
                <c:formatCode>General</c:formatCode>
                <c:ptCount val="7"/>
                <c:pt idx="0">
                  <c:v>17.399999999999999</c:v>
                </c:pt>
                <c:pt idx="1">
                  <c:v>15</c:v>
                </c:pt>
                <c:pt idx="2">
                  <c:v>11</c:v>
                </c:pt>
                <c:pt idx="3">
                  <c:v>17.7</c:v>
                </c:pt>
                <c:pt idx="4">
                  <c:v>23.4</c:v>
                </c:pt>
                <c:pt idx="5">
                  <c:v>19.399999999999999</c:v>
                </c:pt>
                <c:pt idx="6">
                  <c:v>14.6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016-4B6C-A99A-6C86752302D6}"/>
            </c:ext>
          </c:extLst>
        </c:ser>
        <c:ser>
          <c:idx val="6"/>
          <c:order val="6"/>
          <c:tx>
            <c:strRef>
              <c:f>'Donatorer per region PMI'!$A$9</c:f>
              <c:strCache>
                <c:ptCount val="1"/>
                <c:pt idx="0">
                  <c:v>Hela landet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  <a:prstDash val="lgDash"/>
            </a:ln>
          </c:spPr>
          <c:marker>
            <c:symbol val="none"/>
          </c:marker>
          <c:cat>
            <c:numRef>
              <c:f>'Donatorer per region PMI'!$B$2:$H$2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'Donatorer per region PMI'!$B$9:$H$9</c:f>
              <c:numCache>
                <c:formatCode>General</c:formatCode>
                <c:ptCount val="7"/>
                <c:pt idx="0">
                  <c:v>15.7</c:v>
                </c:pt>
                <c:pt idx="1">
                  <c:v>17</c:v>
                </c:pt>
                <c:pt idx="2">
                  <c:v>17</c:v>
                </c:pt>
                <c:pt idx="3">
                  <c:v>18.5</c:v>
                </c:pt>
                <c:pt idx="4">
                  <c:v>18.600000000000001</c:v>
                </c:pt>
                <c:pt idx="5">
                  <c:v>17.8</c:v>
                </c:pt>
                <c:pt idx="6">
                  <c:v>18.5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016-4B6C-A99A-6C8675230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944320"/>
        <c:axId val="53945856"/>
      </c:lineChart>
      <c:catAx>
        <c:axId val="539443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ysClr val="windowText" lastClr="000000"/>
            </a:solidFill>
          </a:ln>
        </c:spPr>
        <c:crossAx val="53945856"/>
        <c:crosses val="autoZero"/>
        <c:auto val="1"/>
        <c:lblAlgn val="ctr"/>
        <c:lblOffset val="100"/>
        <c:tickLblSkip val="1"/>
        <c:noMultiLvlLbl val="0"/>
      </c:catAx>
      <c:valAx>
        <c:axId val="53945856"/>
        <c:scaling>
          <c:orientation val="minMax"/>
        </c:scaling>
        <c:delete val="0"/>
        <c:axPos val="l"/>
        <c:majorGridlines>
          <c:spPr>
            <a:ln w="3175">
              <a:solidFill>
                <a:srgbClr val="DAD7CB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sv-SE"/>
                  <a:t>Antal</a:t>
                </a:r>
                <a:r>
                  <a:rPr lang="sv-SE" baseline="0"/>
                  <a:t> </a:t>
                </a:r>
                <a:endParaRPr lang="sv-SE"/>
              </a:p>
            </c:rich>
          </c:tx>
          <c:layout>
            <c:manualLayout>
              <c:xMode val="edge"/>
              <c:yMode val="edge"/>
              <c:x val="2.1693311501883104E-2"/>
              <c:y val="0.12417614464858559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3175">
            <a:solidFill>
              <a:sysClr val="windowText" lastClr="000000"/>
            </a:solidFill>
          </a:ln>
        </c:spPr>
        <c:crossAx val="53944320"/>
        <c:crosses val="autoZero"/>
        <c:crossBetween val="between"/>
      </c:valAx>
      <c:spPr>
        <a:solidFill>
          <a:srgbClr val="FFFFFF"/>
        </a:solidFill>
        <a:ln w="3175">
          <a:solidFill>
            <a:sysClr val="windowText" lastClr="000000"/>
          </a:solidFill>
        </a:ln>
        <a:effectLst>
          <a:outerShdw blurRad="50800" dir="5400000" algn="ctr" rotWithShape="0">
            <a:srgbClr val="000000">
              <a:alpha val="43137"/>
            </a:srgbClr>
          </a:outerShdw>
        </a:effectLst>
      </c:spPr>
    </c:plotArea>
    <c:legend>
      <c:legendPos val="b"/>
      <c:layout>
        <c:manualLayout>
          <c:xMode val="edge"/>
          <c:yMode val="edge"/>
          <c:x val="0.13415001684676744"/>
          <c:y val="0.82528412456630273"/>
          <c:w val="0.69243223993985681"/>
          <c:h val="0.14693222588344526"/>
        </c:manualLayout>
      </c:layout>
      <c:overlay val="0"/>
    </c:legend>
    <c:plotVisOnly val="1"/>
    <c:dispBlanksAs val="gap"/>
    <c:showDLblsOverMax val="0"/>
  </c:chart>
  <c:spPr>
    <a:solidFill>
      <a:srgbClr val="DAD7CB"/>
    </a:solidFill>
    <a:ln w="0">
      <a:noFill/>
    </a:ln>
  </c:spPr>
  <c:txPr>
    <a:bodyPr/>
    <a:lstStyle/>
    <a:p>
      <a:pPr>
        <a:defRPr sz="700" baseline="0"/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Faktiska</a:t>
            </a:r>
            <a:r>
              <a:rPr lang="en-US" sz="2400" b="1" dirty="0"/>
              <a:t> </a:t>
            </a:r>
            <a:r>
              <a:rPr lang="en-US" sz="2400" b="1" dirty="0" err="1"/>
              <a:t>donatorer</a:t>
            </a:r>
            <a:r>
              <a:rPr lang="en-US" sz="2400" b="1" dirty="0"/>
              <a:t> </a:t>
            </a:r>
            <a:r>
              <a:rPr lang="en-US" sz="2400" b="1" dirty="0" err="1"/>
              <a:t>Sydöstra</a:t>
            </a:r>
            <a:r>
              <a:rPr lang="en-US" sz="2400" b="1" dirty="0"/>
              <a:t>, </a:t>
            </a:r>
            <a:r>
              <a:rPr lang="en-US" sz="2400" b="1" dirty="0" err="1"/>
              <a:t>nominellt</a:t>
            </a:r>
            <a:r>
              <a:rPr lang="en-US" sz="2400" b="1" dirty="0"/>
              <a:t> </a:t>
            </a:r>
            <a:r>
              <a:rPr lang="en-US" sz="2400" b="1" dirty="0" err="1" smtClean="0"/>
              <a:t>antal</a:t>
            </a:r>
            <a:r>
              <a:rPr lang="en-US" sz="2400" b="1" dirty="0" smtClean="0"/>
              <a:t> 2016-2020</a:t>
            </a:r>
            <a:endParaRPr lang="en-US" sz="2400" b="1" dirty="0"/>
          </a:p>
        </c:rich>
      </c:tx>
      <c:layout>
        <c:manualLayout>
          <c:xMode val="edge"/>
          <c:yMode val="edge"/>
          <c:x val="0.10139568038010502"/>
          <c:y val="0.10555555555555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'År 2019'!$B$18:$F$18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'År 2019'!$B$19:$F$19</c:f>
              <c:numCache>
                <c:formatCode>General</c:formatCode>
                <c:ptCount val="5"/>
                <c:pt idx="0">
                  <c:v>9</c:v>
                </c:pt>
                <c:pt idx="1">
                  <c:v>14</c:v>
                </c:pt>
                <c:pt idx="2">
                  <c:v>16</c:v>
                </c:pt>
                <c:pt idx="3">
                  <c:v>15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C9-4D84-BABD-604394985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3751904"/>
        <c:axId val="543745344"/>
      </c:lineChart>
      <c:catAx>
        <c:axId val="54375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3745344"/>
        <c:crosses val="autoZero"/>
        <c:auto val="1"/>
        <c:lblAlgn val="ctr"/>
        <c:lblOffset val="100"/>
        <c:noMultiLvlLbl val="0"/>
      </c:catAx>
      <c:valAx>
        <c:axId val="54374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375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0.86304</cdr:y>
    </cdr:from>
    <cdr:to>
      <cdr:x>0.26261</cdr:x>
      <cdr:y>0.97237</cdr:y>
    </cdr:to>
    <cdr:sp macro="" textlink="">
      <cdr:nvSpPr>
        <cdr:cNvPr id="9" name="textruta 1"/>
        <cdr:cNvSpPr txBox="1"/>
      </cdr:nvSpPr>
      <cdr:spPr>
        <a:xfrm xmlns:a="http://schemas.openxmlformats.org/drawingml/2006/main">
          <a:off x="0" y="2379833"/>
          <a:ext cx="1123949" cy="301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sv-SE" sz="700"/>
        </a:p>
      </cdr:txBody>
    </cdr:sp>
  </cdr:relSizeAnchor>
  <cdr:relSizeAnchor xmlns:cdr="http://schemas.openxmlformats.org/drawingml/2006/chartDrawing">
    <cdr:from>
      <cdr:x>0.01843</cdr:x>
      <cdr:y>0.02025</cdr:y>
    </cdr:from>
    <cdr:to>
      <cdr:x>0.99827</cdr:x>
      <cdr:y>0.09196</cdr:y>
    </cdr:to>
    <cdr:sp macro="" textlink="">
      <cdr:nvSpPr>
        <cdr:cNvPr id="6" name="textruta 1"/>
        <cdr:cNvSpPr txBox="1"/>
      </cdr:nvSpPr>
      <cdr:spPr>
        <a:xfrm xmlns:a="http://schemas.openxmlformats.org/drawingml/2006/main">
          <a:off x="104775" y="76092"/>
          <a:ext cx="5571812" cy="269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000" b="1" baseline="0" dirty="0"/>
            <a:t>Faktiska donatorer per miljon </a:t>
          </a:r>
          <a:r>
            <a:rPr lang="sv-SE" sz="1000" b="1" baseline="0" dirty="0" smtClean="0"/>
            <a:t>invånare </a:t>
          </a:r>
          <a:r>
            <a:rPr lang="sv-SE" sz="1000" b="1" baseline="0" dirty="0"/>
            <a:t>per region 2013-2019</a:t>
          </a:r>
          <a:endParaRPr lang="sv-SE" sz="1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</cdr:x>
      <cdr:y>0.63106</cdr:y>
    </cdr:from>
    <cdr:to>
      <cdr:x>0.93589</cdr:x>
      <cdr:y>0.92555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57199" y="4327788"/>
          <a:ext cx="8100550" cy="201966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65C7-E7D9-2945-B8BD-8088C92F08A6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AF89-486C-6B48-BC25-2234EDAED7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42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E373B-E9E0-834F-8AE0-56CDEFA1F367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1FA7-9B20-E148-866A-4BB8AEA063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97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-7559" y="2321"/>
            <a:ext cx="9151559" cy="6855679"/>
          </a:xfrm>
          <a:prstGeom prst="rect">
            <a:avLst/>
          </a:prstGeom>
          <a:solidFill>
            <a:srgbClr val="0050A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2" hasCustomPrompt="1"/>
          </p:nvPr>
        </p:nvSpPr>
        <p:spPr>
          <a:xfrm>
            <a:off x="7559" y="1346201"/>
            <a:ext cx="9144000" cy="1763788"/>
          </a:xfrm>
          <a:prstGeom prst="rect">
            <a:avLst/>
          </a:prstGeom>
        </p:spPr>
        <p:txBody>
          <a:bodyPr vert="horz" anchor="b" anchorCtr="0"/>
          <a:lstStyle>
            <a:lvl1pPr marL="90488" indent="0" algn="ctr">
              <a:lnSpc>
                <a:spcPct val="80000"/>
              </a:lnSpc>
              <a:buNone/>
              <a:tabLst>
                <a:tab pos="4305300" algn="l"/>
              </a:tabLst>
              <a:defRPr sz="50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sv-SE" dirty="0" smtClean="0"/>
              <a:t>Dagens rubrik</a:t>
            </a:r>
          </a:p>
        </p:txBody>
      </p:sp>
      <p:sp>
        <p:nvSpPr>
          <p:cNvPr id="7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251200"/>
            <a:ext cx="9144000" cy="837199"/>
          </a:xfrm>
          <a:prstGeom prst="rect">
            <a:avLst/>
          </a:prstGeom>
        </p:spPr>
        <p:txBody>
          <a:bodyPr vert="horz"/>
          <a:lstStyle>
            <a:lvl1pPr marL="90488" indent="0" algn="ctr">
              <a:lnSpc>
                <a:spcPct val="80000"/>
              </a:lnSpc>
              <a:buNone/>
              <a:defRPr sz="2400">
                <a:solidFill>
                  <a:srgbClr val="FFFFFF"/>
                </a:solidFill>
                <a:latin typeface="Tahoma"/>
                <a:cs typeface="Tahoma"/>
              </a:defRPr>
            </a:lvl1pPr>
          </a:lstStyle>
          <a:p>
            <a:pPr lvl="0"/>
            <a:r>
              <a:rPr lang="sv-SE" dirty="0" smtClean="0"/>
              <a:t>Underrubrik</a:t>
            </a:r>
          </a:p>
        </p:txBody>
      </p:sp>
      <p:pic>
        <p:nvPicPr>
          <p:cNvPr id="10" name="Bildobjekt 9" descr="ppt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49" y="6145193"/>
            <a:ext cx="1705356" cy="457200"/>
          </a:xfrm>
          <a:prstGeom prst="rect">
            <a:avLst/>
          </a:prstGeom>
        </p:spPr>
      </p:pic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5570" y="6281627"/>
            <a:ext cx="5595459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70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10539"/>
            <a:ext cx="8024849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73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94224"/>
            <a:ext cx="3833849" cy="3600000"/>
          </a:xfrm>
          <a:prstGeom prst="rect">
            <a:avLst/>
          </a:prstGeom>
        </p:spPr>
        <p:txBody>
          <a:bodyPr/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94224"/>
            <a:ext cx="3833849" cy="360000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0367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2415173"/>
            <a:ext cx="3835517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054939"/>
            <a:ext cx="3835517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2415173"/>
            <a:ext cx="383702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3054939"/>
            <a:ext cx="3837024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881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450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82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89418"/>
            <a:ext cx="578346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905023"/>
            <a:ext cx="5783466" cy="12671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244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5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9" y="2074074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9" y="5612279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675" b="0" i="1"/>
            </a:lvl1pPr>
            <a:lvl2pPr marL="214313" indent="0">
              <a:buNone/>
              <a:defRPr sz="675"/>
            </a:lvl2pPr>
            <a:lvl3pPr marL="404813" indent="0">
              <a:buNone/>
              <a:defRPr sz="675"/>
            </a:lvl3pPr>
            <a:lvl4pPr marL="542925" indent="0">
              <a:buNone/>
              <a:defRPr sz="675"/>
            </a:lvl4pPr>
            <a:lvl5pPr marL="695325" indent="0">
              <a:buNone/>
              <a:defRPr sz="675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8464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6850" y="6333644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49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442913" indent="-35242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b="1" dirty="0" smtClean="0"/>
              <a:t>Donatorer 2020 i vår transplantationsregion</a:t>
            </a:r>
            <a:endParaRPr lang="sv-SE" b="1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-304800" y="3669799"/>
            <a:ext cx="9144000" cy="837199"/>
          </a:xfrm>
        </p:spPr>
        <p:txBody>
          <a:bodyPr/>
          <a:lstStyle/>
          <a:p>
            <a:r>
              <a:rPr lang="sv-SE" sz="3200" b="1" dirty="0" smtClean="0">
                <a:solidFill>
                  <a:srgbClr val="FF0000"/>
                </a:solidFill>
              </a:rPr>
              <a:t>Donatorer i SÖSR</a:t>
            </a:r>
            <a:endParaRPr lang="sv-SE" sz="3200" b="1" dirty="0">
              <a:solidFill>
                <a:srgbClr val="FF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292232" y="6109425"/>
            <a:ext cx="6346744" cy="283660"/>
          </a:xfrm>
        </p:spPr>
        <p:txBody>
          <a:bodyPr/>
          <a:lstStyle/>
          <a:p>
            <a:r>
              <a:rPr lang="sv-SE" sz="2000" b="1" dirty="0" smtClean="0">
                <a:solidFill>
                  <a:schemeClr val="tx1"/>
                </a:solidFill>
              </a:rPr>
              <a:t>Eva Ahlgren Andersson RDAL SÖSR </a:t>
            </a:r>
            <a:r>
              <a:rPr lang="sv-SE" sz="2000" b="1" dirty="0" smtClean="0">
                <a:solidFill>
                  <a:schemeClr val="tx1"/>
                </a:solidFill>
              </a:rPr>
              <a:t>210203</a:t>
            </a:r>
            <a:endParaRPr lang="sv-S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8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026157"/>
              </p:ext>
            </p:extLst>
          </p:nvPr>
        </p:nvGraphicFramePr>
        <p:xfrm>
          <a:off x="568036" y="1677582"/>
          <a:ext cx="8326580" cy="49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645">
                  <a:extLst>
                    <a:ext uri="{9D8B030D-6E8A-4147-A177-3AD203B41FA5}">
                      <a16:colId xmlns:a16="http://schemas.microsoft.com/office/drawing/2014/main" val="3615301831"/>
                    </a:ext>
                  </a:extLst>
                </a:gridCol>
                <a:gridCol w="2081645">
                  <a:extLst>
                    <a:ext uri="{9D8B030D-6E8A-4147-A177-3AD203B41FA5}">
                      <a16:colId xmlns:a16="http://schemas.microsoft.com/office/drawing/2014/main" val="3089554773"/>
                    </a:ext>
                  </a:extLst>
                </a:gridCol>
                <a:gridCol w="2081645">
                  <a:extLst>
                    <a:ext uri="{9D8B030D-6E8A-4147-A177-3AD203B41FA5}">
                      <a16:colId xmlns:a16="http://schemas.microsoft.com/office/drawing/2014/main" val="3364800641"/>
                    </a:ext>
                  </a:extLst>
                </a:gridCol>
                <a:gridCol w="2081645">
                  <a:extLst>
                    <a:ext uri="{9D8B030D-6E8A-4147-A177-3AD203B41FA5}">
                      <a16:colId xmlns:a16="http://schemas.microsoft.com/office/drawing/2014/main" val="289007345"/>
                    </a:ext>
                  </a:extLst>
                </a:gridCol>
              </a:tblGrid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ENHET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 avlidna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 Donatorer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PMP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361668"/>
                  </a:ext>
                </a:extLst>
              </a:tr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THIVA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1434"/>
                  </a:ext>
                </a:extLst>
              </a:tr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NIVA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158803"/>
                  </a:ext>
                </a:extLst>
              </a:tr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IVA US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mtClean="0"/>
                        <a:t>41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55316"/>
                  </a:ext>
                </a:extLst>
              </a:tr>
              <a:tr h="428430">
                <a:tc>
                  <a:txBody>
                    <a:bodyPr/>
                    <a:lstStyle/>
                    <a:p>
                      <a:r>
                        <a:rPr lang="sv-SE" dirty="0" smtClean="0"/>
                        <a:t>BRIVA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  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479491"/>
                  </a:ext>
                </a:extLst>
              </a:tr>
              <a:tr h="667077">
                <a:tc>
                  <a:txBody>
                    <a:bodyPr/>
                    <a:lstStyle/>
                    <a:p>
                      <a:r>
                        <a:rPr lang="sv-SE" dirty="0" smtClean="0"/>
                        <a:t>IVA VIN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19,6 </a:t>
                      </a:r>
                      <a:r>
                        <a:rPr lang="sv-SE" dirty="0" smtClean="0"/>
                        <a:t>(9/0,46) </a:t>
                      </a:r>
                    </a:p>
                    <a:p>
                      <a:r>
                        <a:rPr lang="sv-SE" dirty="0" err="1" smtClean="0"/>
                        <a:t>Reg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Österg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533504"/>
                  </a:ext>
                </a:extLst>
              </a:tr>
              <a:tr h="667077">
                <a:tc>
                  <a:txBody>
                    <a:bodyPr/>
                    <a:lstStyle/>
                    <a:p>
                      <a:r>
                        <a:rPr lang="sv-SE" dirty="0" smtClean="0"/>
                        <a:t>IVA Kalmar</a:t>
                      </a:r>
                      <a:r>
                        <a:rPr lang="sv-SE" baseline="0" dirty="0" smtClean="0"/>
                        <a:t>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12,5</a:t>
                      </a:r>
                      <a:r>
                        <a:rPr lang="sv-SE" dirty="0" smtClean="0"/>
                        <a:t> (3/0,24) </a:t>
                      </a:r>
                    </a:p>
                    <a:p>
                      <a:r>
                        <a:rPr lang="sv-SE" dirty="0" err="1" smtClean="0"/>
                        <a:t>Reg</a:t>
                      </a:r>
                      <a:r>
                        <a:rPr lang="sv-SE" dirty="0" smtClean="0"/>
                        <a:t> Kalmar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533350"/>
                  </a:ext>
                </a:extLst>
              </a:tr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IVA Västervik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39744"/>
                  </a:ext>
                </a:extLst>
              </a:tr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IVA Jönköping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050873"/>
                  </a:ext>
                </a:extLst>
              </a:tr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IVA Värnamo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643036"/>
                  </a:ext>
                </a:extLst>
              </a:tr>
              <a:tr h="403292">
                <a:tc>
                  <a:txBody>
                    <a:bodyPr/>
                    <a:lstStyle/>
                    <a:p>
                      <a:r>
                        <a:rPr lang="sv-SE" dirty="0" smtClean="0"/>
                        <a:t>IVA Eksjö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19,4</a:t>
                      </a:r>
                      <a:r>
                        <a:rPr lang="sv-SE" dirty="0" smtClean="0"/>
                        <a:t> (7/0,36) RJL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08540"/>
                  </a:ext>
                </a:extLst>
              </a:tr>
            </a:tbl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12800" y="524414"/>
            <a:ext cx="7669249" cy="1265447"/>
          </a:xfrm>
        </p:spPr>
        <p:txBody>
          <a:bodyPr/>
          <a:lstStyle/>
          <a:p>
            <a:r>
              <a:rPr lang="sv-SE" sz="3200" dirty="0" smtClean="0"/>
              <a:t>Antal aktuella Donatorer i SÖSR 2020</a:t>
            </a:r>
            <a:endParaRPr lang="sv-SE" sz="3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95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25" y="597326"/>
            <a:ext cx="8321963" cy="5737632"/>
          </a:xfrm>
          <a:prstGeom prst="rect">
            <a:avLst/>
          </a:prstGeom>
        </p:spPr>
      </p:pic>
      <p:sp>
        <p:nvSpPr>
          <p:cNvPr id="4" name="Ellips 3"/>
          <p:cNvSpPr/>
          <p:nvPr/>
        </p:nvSpPr>
        <p:spPr>
          <a:xfrm>
            <a:off x="7610764" y="2253673"/>
            <a:ext cx="923636" cy="32327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7610764" y="3343564"/>
            <a:ext cx="988291" cy="3048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7693891" y="4128655"/>
            <a:ext cx="748145" cy="27709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7693891" y="4405745"/>
            <a:ext cx="840509" cy="33251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28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0" i="0" u="none" strike="noStrike" kern="1200" cap="none" spc="0" normalizeH="0" baseline="0" noProof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6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/>
          </p:nvPr>
        </p:nvSpPr>
        <p:spPr>
          <a:xfrm>
            <a:off x="385763" y="5503786"/>
            <a:ext cx="7615237" cy="434370"/>
          </a:xfrm>
        </p:spPr>
        <p:txBody>
          <a:bodyPr/>
          <a:lstStyle/>
          <a:p>
            <a:pPr algn="l"/>
            <a:r>
              <a:rPr lang="sv-SE" sz="2400" dirty="0" smtClean="0"/>
              <a:t>Antalet faktiska donationer har ökat i Sydöstra sjukvårdsregionen de senaste tre åren men fortfarande färre donatorer än i övriga  Regioner.</a:t>
            </a:r>
            <a:endParaRPr lang="sv-SE" sz="2400" dirty="0"/>
          </a:p>
        </p:txBody>
      </p:sp>
      <p:graphicFrame>
        <p:nvGraphicFramePr>
          <p:cNvPr id="7" name="Platshållare för bild 6"/>
          <p:cNvGraphicFramePr>
            <a:graphicFrameLocks noGrp="1"/>
          </p:cNvGraphicFramePr>
          <p:nvPr>
            <p:ph type="pic" sz="quarter" idx="13"/>
            <p:extLst/>
          </p:nvPr>
        </p:nvGraphicFramePr>
        <p:xfrm>
          <a:off x="0" y="242888"/>
          <a:ext cx="8858250" cy="510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2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1" y="-191497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25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558266" y="1723495"/>
            <a:ext cx="82199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Under 2020 hade Sverige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174 faktiska organdonatorer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, vilket är något lägre än de senaste fyra åren, men högre än under första halvan av 2010-talet. Att Sverige trots covid-19-pandemin hade 174 organdonatorer visar att svensk sjukvård trots extra hög belastning lyckades genomföra många organdonationer.</a:t>
            </a:r>
          </a:p>
          <a:p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Under året avled 41 personer medan de väntade på ett nytt organ.</a:t>
            </a:r>
          </a:p>
          <a:p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Av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174 organdonatorer 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var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163 DBD och 11 DCD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. Under året transplanterades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429 njurar, varav 116 från levande donatorer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. Det genomfördes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172 levertransplantationer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,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54 hjärttransplantationer 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och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51 lungtransplantationer. 13 bukspottkörtlar 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och </a:t>
            </a:r>
            <a:r>
              <a:rPr lang="sv-SE" b="1" dirty="0">
                <a:solidFill>
                  <a:srgbClr val="262626"/>
                </a:solidFill>
                <a:latin typeface="Arial" panose="020B0604020202020204" pitchFamily="34" charset="0"/>
              </a:rPr>
              <a:t>5 ö-celler transplanterades </a:t>
            </a:r>
            <a:r>
              <a:rPr lang="sv-SE" dirty="0">
                <a:solidFill>
                  <a:srgbClr val="262626"/>
                </a:solidFill>
                <a:latin typeface="Arial" panose="020B0604020202020204" pitchFamily="34" charset="0"/>
              </a:rPr>
              <a:t>också under 2020.</a:t>
            </a:r>
            <a:endParaRPr lang="sv-SE" b="0" i="0" u="none" strike="noStrike" dirty="0">
              <a:solidFill>
                <a:srgbClr val="26262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126156" y="818147"/>
            <a:ext cx="6776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Preliminär rapport Socialstyrelsen 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27248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8CCFDF-DFA5-484F-9FF8-7212AEA69C48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2050" name="Picture 2" descr="faktiska donator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07" y="499567"/>
            <a:ext cx="8693224" cy="616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g Ost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npassat 61">
    <a:dk1>
      <a:sysClr val="windowText" lastClr="000000"/>
    </a:dk1>
    <a:lt1>
      <a:srgbClr val="DAD7CB"/>
    </a:lt1>
    <a:dk2>
      <a:srgbClr val="8D6E97"/>
    </a:dk2>
    <a:lt2>
      <a:srgbClr val="4A7729"/>
    </a:lt2>
    <a:accent1>
      <a:srgbClr val="E0E6E6"/>
    </a:accent1>
    <a:accent2>
      <a:srgbClr val="7D9AAA"/>
    </a:accent2>
    <a:accent3>
      <a:srgbClr val="D3BF96"/>
    </a:accent3>
    <a:accent4>
      <a:srgbClr val="857363"/>
    </a:accent4>
    <a:accent5>
      <a:srgbClr val="452325"/>
    </a:accent5>
    <a:accent6>
      <a:srgbClr val="002B45"/>
    </a:accent6>
    <a:hlink>
      <a:srgbClr val="000000"/>
    </a:hlink>
    <a:folHlink>
      <a:srgbClr val="000000"/>
    </a:folHlink>
  </a:clrScheme>
  <a:fontScheme name="Anpassat 44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</TotalTime>
  <Words>235</Words>
  <Application>Microsoft Office PowerPoint</Application>
  <PresentationFormat>Bildspel på skärmen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Georgia</vt:lpstr>
      <vt:lpstr>Tahoma</vt:lpstr>
      <vt:lpstr>blank</vt:lpstr>
      <vt:lpstr>PowerPoint-presentation</vt:lpstr>
      <vt:lpstr>Antal aktuella Donatorer i SÖSR 2020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Ahlgren Andersson Eva</dc:creator>
  <cp:lastModifiedBy>Ahlgren Andersson Eva</cp:lastModifiedBy>
  <cp:revision>20</cp:revision>
  <cp:lastPrinted>2021-05-25T15:33:42Z</cp:lastPrinted>
  <dcterms:created xsi:type="dcterms:W3CDTF">2021-02-02T16:25:59Z</dcterms:created>
  <dcterms:modified xsi:type="dcterms:W3CDTF">2021-05-25T16:06:47Z</dcterms:modified>
</cp:coreProperties>
</file>