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276" r:id="rId12"/>
    <p:sldId id="259" r:id="rId13"/>
    <p:sldId id="324" r:id="rId14"/>
    <p:sldId id="325" r:id="rId15"/>
    <p:sldId id="266" r:id="rId16"/>
    <p:sldId id="258" r:id="rId17"/>
    <p:sldId id="280" r:id="rId18"/>
    <p:sldId id="263" r:id="rId19"/>
    <p:sldId id="264" r:id="rId20"/>
    <p:sldId id="270" r:id="rId21"/>
    <p:sldId id="277" r:id="rId22"/>
    <p:sldId id="265" r:id="rId23"/>
    <p:sldId id="271" r:id="rId24"/>
    <p:sldId id="317" r:id="rId25"/>
    <p:sldId id="318" r:id="rId26"/>
    <p:sldId id="319" r:id="rId27"/>
    <p:sldId id="320" r:id="rId28"/>
    <p:sldId id="321" r:id="rId29"/>
    <p:sldId id="322" r:id="rId30"/>
    <p:sldId id="323" r:id="rId31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BC151C"/>
    <a:srgbClr val="EF4044"/>
    <a:srgbClr val="F2CD13"/>
    <a:srgbClr val="B1063A"/>
    <a:srgbClr val="CE114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5943" autoAdjust="0"/>
  </p:normalViewPr>
  <p:slideViewPr>
    <p:cSldViewPr>
      <p:cViewPr varScale="1">
        <p:scale>
          <a:sx n="76" d="100"/>
          <a:sy n="76" d="100"/>
        </p:scale>
        <p:origin x="33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B960-5E66-4113-B8CC-17A0D5C37366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291F-9DCB-46ED-BF32-F247FD2AAA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73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673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Löftena till patienterna kommer ursprungligen från cancervården.</a:t>
            </a:r>
          </a:p>
          <a:p>
            <a:r>
              <a:rPr lang="sv-SE" dirty="0" smtClean="0"/>
              <a:t>Idag formulerar och konkretiserar vi patientlöften inom alla sjukdomsgrupper</a:t>
            </a:r>
            <a:r>
              <a:rPr lang="sv-SE" baseline="0" dirty="0" smtClean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919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Vår samverkansorganisation är anpassad till Nationellt system för kunskapsstyrning.</a:t>
            </a:r>
          </a:p>
          <a:p>
            <a:r>
              <a:rPr lang="sv-SE" dirty="0" smtClean="0"/>
              <a:t>Up</a:t>
            </a:r>
            <a:r>
              <a:rPr lang="sv-SE" baseline="0" dirty="0" smtClean="0"/>
              <a:t>pföljningen av de regionala programområdena sker i fyra kunskapsråd, som också utgör ledningsstöd.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10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Kunskapsråden arbetar på uppdrag av Regionsjukvårdsledningen (RSL) för att säkerställa ledningsstöd till regionala programområden (RPO) och skapa drivkraft i systemet för kunskapsstyrning.</a:t>
            </a:r>
          </a:p>
          <a:p>
            <a:r>
              <a:rPr lang="sv-S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Kunskapsråden ska: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stödja arbetet i RPO och följa upp patientlöften och handlingsplaner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vara plattform för utbyte mellan RPO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hantera samverkansfrågor som inte kan hanteras av ett enskilt RPO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utse ordförande i RPO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vara kanal mellan RPO och RSL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 förutsättningar för RPO primärvård att bidra med ett primärvårdsperspektiv i samtliga programområden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regionala programområden bygger Sydöstra sjukvårdsregionen vidare på ett mångårigt och framgångsrikt samarbete i regionala medicinska programgrupper (RMPG).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Respektive region finansierar sina representanter i programområdena, undergrupper och arbetsgrupper. Kostnaderna bör fördelas rättvist mellan regionerna över tid.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Programområdena</a:t>
            </a:r>
            <a:r>
              <a:rPr lang="sv-SE" baseline="0" dirty="0" smtClean="0"/>
              <a:t> gör årliga handlingsplaner som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beskriver samverkan och prioriterade aktiviteter med syfte att förbättra hälso- och sjukvården i Sydöstra sjukvårdsregionen.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Handlingsplanen utgår från: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verksamhetsplan för motsvarande nationella programområde (NPO)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övergripande mål för god vård och visionen för Nationellt system för kunskapsstyrning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RPO:s uppdrag, patientlöften och föregående årsrapporter</a:t>
            </a:r>
          </a:p>
          <a:p>
            <a:endParaRPr lang="sv-SE" dirty="0" smtClean="0"/>
          </a:p>
          <a:p>
            <a:r>
              <a:rPr lang="sv-SE" dirty="0" smtClean="0"/>
              <a:t>Handlingsplanen följs</a:t>
            </a:r>
            <a:r>
              <a:rPr lang="sv-SE" baseline="0" dirty="0" smtClean="0"/>
              <a:t> upp av sjukvårdsregionens kunskapsråd och summeras i en årlig rapport.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49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Programområdena</a:t>
            </a:r>
            <a:r>
              <a:rPr lang="sv-SE" baseline="0" dirty="0" smtClean="0"/>
              <a:t> gör årliga handlingsplaner som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beskriver samverkan och prioriterade aktiviteter med syfte att förbättra hälso- och sjukvården i Sydöstra sjukvårdsregionen.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Handlingsplanen utgår från: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verksamhetsplan för motsvarande nationella programområde (NPO)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övergripande mål för god vård och visionen för Nationellt system för kunskapsstyrning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RPO:s uppdrag, patientlöften och föregående årsrapporter</a:t>
            </a:r>
          </a:p>
          <a:p>
            <a:endParaRPr lang="sv-SE" dirty="0" smtClean="0"/>
          </a:p>
          <a:p>
            <a:r>
              <a:rPr lang="sv-SE" dirty="0" smtClean="0"/>
              <a:t>Handlingsplanen följs</a:t>
            </a:r>
            <a:r>
              <a:rPr lang="sv-SE" baseline="0" dirty="0" smtClean="0"/>
              <a:t> upp av sjukvårdsregionens kunskapsråd och summeras i en årlig rapport.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49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Samverkansgrupperna rapporterar</a:t>
            </a:r>
            <a:r>
              <a:rPr lang="sv-SE" baseline="0" dirty="0" smtClean="0"/>
              <a:t> till Regionsjukvårsledningen.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76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För att systemet ska fungera och bli ändamålsenligt är samverkan med stat, patient- och professionsföreningar samt kommuner av yttersta vikt.</a:t>
            </a:r>
          </a:p>
          <a:p>
            <a:r>
              <a:rPr lang="sv-SE" baseline="0" dirty="0"/>
              <a:t>Eftersom att vi bygger upp systemet parallellt med arbetssätten i det så kommer formerna för samverkan med andra aktörer att formas under arbetet gång.</a:t>
            </a:r>
            <a:endParaRPr lang="sv-SE" dirty="0"/>
          </a:p>
          <a:p>
            <a:r>
              <a:rPr lang="sv-SE" dirty="0"/>
              <a:t>Sikte</a:t>
            </a:r>
            <a:r>
              <a:rPr lang="sv-SE" baseline="0" dirty="0"/>
              <a:t> på ett nationellt system där kommunerna tar formella beslut om att ingå – kopplar till vårdkedjan och patientens perspektiv.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00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32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har samtliga regioner tagit beslut om och därmed förbundit sig till:</a:t>
            </a:r>
          </a:p>
          <a:p>
            <a:endParaRPr lang="sv-SE" dirty="0"/>
          </a:p>
          <a:p>
            <a:r>
              <a:rPr lang="sv-SE" dirty="0"/>
              <a:t>Att i samverkan arbeta utifrån den gemensamma visionen: Vår framgång räknas i liv och jämlik hälsa. Tillsammans gör vi varandra framgångsrika.</a:t>
            </a:r>
          </a:p>
          <a:p>
            <a:r>
              <a:rPr lang="sv-SE" dirty="0"/>
              <a:t>Att regioner samarbetar inom den gemensamma strukturen för kunskapsstyrning.</a:t>
            </a:r>
          </a:p>
          <a:p>
            <a:r>
              <a:rPr lang="sv-SE" dirty="0"/>
              <a:t>Att regioner anpassar sin regionala och lokala kunskapsorganisation till den nationella programområdes- och samverkansstrukturen med syfte att få styrka genom hela systemet.</a:t>
            </a:r>
          </a:p>
          <a:p>
            <a:r>
              <a:rPr lang="sv-SE" dirty="0"/>
              <a:t>Att regioner långsiktigt säkrar en regional och lokal kunskapsorganisation i enlighet med den nationella strukturen.</a:t>
            </a:r>
          </a:p>
          <a:p>
            <a:r>
              <a:rPr lang="sv-SE" dirty="0"/>
              <a:t>Att regioner avsätter resurser regionalt i form av att ta på sig värdskap för ett antal programområden, tillsätter ordförande och processledare för aktuella programområden samt avsätter tid för experter att delta i programområden och samverkansgrupper.</a:t>
            </a:r>
          </a:p>
          <a:p>
            <a:endParaRPr lang="sv-SE" dirty="0"/>
          </a:p>
          <a:p>
            <a:pPr indent="30162">
              <a:defRPr b="1"/>
            </a:pPr>
            <a:r>
              <a:rPr lang="sv-SE" dirty="0"/>
              <a:t>Att</a:t>
            </a:r>
            <a:r>
              <a:rPr lang="sv-SE" b="0" dirty="0"/>
              <a:t> regioner, med stöd av SKL, etablerar en gemensam organisations- och styrmodell för en sammanhållen struktur för kunskapsstyrning genom att:</a:t>
            </a:r>
          </a:p>
          <a:p>
            <a:r>
              <a:rPr lang="sv-SE" dirty="0"/>
              <a:t>inrätta nationella programområden med experter inom sjukdomsspecifika eller organisatoriska fält </a:t>
            </a:r>
          </a:p>
          <a:p>
            <a:r>
              <a:rPr lang="sv-SE" dirty="0"/>
              <a:t>tillsätta nationella samverkansgrupper med experter inom tvärgående områden såsom uppföljning och analys, läkemedel och medicinsk teknik, patientsäkerhet</a:t>
            </a:r>
          </a:p>
          <a:p>
            <a:r>
              <a:rPr lang="sv-SE" dirty="0"/>
              <a:t>tillsätta en strategisk styrgrupp – styrgrupp för kunskapsstyrning i samverkan (SKS)</a:t>
            </a:r>
          </a:p>
          <a:p>
            <a:r>
              <a:rPr lang="sv-SE" dirty="0"/>
              <a:t>tillsätta en beredningsgrupp som bereder ärenden inför ställningstagande och beslut i styrgruppen (SKS)</a:t>
            </a:r>
          </a:p>
          <a:p>
            <a:r>
              <a:rPr lang="sv-SE" dirty="0"/>
              <a:t>inrätta en nationell stödfunktion, som utgår från och i första hand bemannas från SKL</a:t>
            </a:r>
          </a:p>
          <a:p>
            <a:endParaRPr lang="sv-SE" dirty="0"/>
          </a:p>
          <a:p>
            <a:pPr>
              <a:defRPr b="1"/>
            </a:pPr>
            <a:r>
              <a:rPr lang="sv-SE" dirty="0"/>
              <a:t>Att</a:t>
            </a:r>
            <a:r>
              <a:rPr lang="sv-SE" b="0" dirty="0"/>
              <a:t> regioner följer och gör de förändringar som krävs regionalt och lokalt utifrån beslut tagna av styrgruppen (SKS) i frågor rörande den nationella strukturen. </a:t>
            </a:r>
          </a:p>
          <a:p>
            <a:pPr>
              <a:defRPr b="1"/>
            </a:pPr>
            <a:r>
              <a:rPr lang="sv-SE" dirty="0"/>
              <a:t>Att</a:t>
            </a:r>
            <a:r>
              <a:rPr lang="sv-SE" b="0" dirty="0"/>
              <a:t> regioner utifrån en rekommendation från SKL:s  politiska ledning tar politiskt inriktningsbeslut om styrgruppens uppdrag, mandat och den finansiella ram som styrgruppen råder över för det gemensamma arbetet och att sjukvårdshuvudmannens politiska ledning utser landstings-/regiondirektören till ombud för hantering av frågan framåt.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90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41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Samverkan i Sydöstra sjukvårdsregionen regleras 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Reglementet</a:t>
            </a:r>
            <a:r>
              <a:rPr lang="sv-SE" baseline="0" dirty="0" smtClean="0"/>
              <a:t> för Samverkansnämnden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Ett långsiktigt regionsamverkansavtal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En årlig överenskommelse om samverkan och vård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01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långsiktiga behovsperspektivet blir belyst i en interaktion i hela kedjan från regionala programområden (RPO) via kunskapsråd (KR) till Regionsjukvårdsledningen (RSL) som underlag för beslut i Samverkansnämnden för Sydöstra sjukvårdsregionen (SVN).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 förutsätter hög grad av dialog och feedback mellan dessa nivåer.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Kunskapsråden fångar upp verksamhetsförändringar som aviserats mellan parterna i RMPO eller andra grupperingar.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Förändringarna bereds inför RSL och arbetas sedan in i den årliga överenskommelsen.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Redovisade verksamhetsförändringar utgör huvudsakligen ett planeringsunderlag för parterna då avtalsmodellen hanterar de ekonomiska flödena.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RSL:s återkopplar KR:s planeringsarbete utifrån verksamhetsuppföljning och planeringsförutsättningar och bereder ett samlat förslag till regional överenskommelse för nästa år till SVN.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SVN beslutar om den regionala överenskommelsen avseende verksamhetsförändringar och finansiella förändringar.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Respektive region ger ekonomiska förutsättningar för kommande års överenskommelse.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31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Principerna</a:t>
            </a:r>
            <a:r>
              <a:rPr lang="sv-SE" baseline="0" dirty="0" smtClean="0"/>
              <a:t> för d</a:t>
            </a:r>
            <a:r>
              <a:rPr lang="sv-SE" dirty="0" smtClean="0"/>
              <a:t>en ekonomiska regleringen beskrivs i den årliga överenskommelsen mellan parterna.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Sedan många år visar nationella jämförelser att vården i sjukvårdsregionen bedrivs kostnadseffektivt.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71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 smtClean="0"/>
              <a:t>Samverkan i sjukvårdsregionen fokuserades från början på  regionsjukvård och högspecialiserad vård vid Universitetssjukhuset i Linköping. </a:t>
            </a:r>
          </a:p>
          <a:p>
            <a:pPr marL="0" indent="0">
              <a:buNone/>
            </a:pPr>
            <a:r>
              <a:rPr lang="sv-SE" sz="1200" dirty="0" smtClean="0"/>
              <a:t>Efter hand har samverkan breddats att omfatta all hälso- och sjukvård,</a:t>
            </a:r>
            <a:r>
              <a:rPr lang="sv-SE" sz="1200" baseline="0" dirty="0" smtClean="0"/>
              <a:t> kompetensförsörjning och hållbar utveckling.</a:t>
            </a:r>
            <a:endParaRPr lang="sv-SE" sz="1200" dirty="0" smtClean="0"/>
          </a:p>
          <a:p>
            <a:pPr marL="0" indent="0">
              <a:buNone/>
            </a:pP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41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32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206" y="1762125"/>
            <a:ext cx="3868544" cy="914400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997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7127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7833361" y="4295346"/>
            <a:ext cx="1666654" cy="780230"/>
            <a:chOff x="10242697" y="5607996"/>
            <a:chExt cx="2222205" cy="1040306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8" y="6272814"/>
              <a:ext cx="1998814" cy="37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8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7833361" y="4295346"/>
            <a:ext cx="1666654" cy="780230"/>
            <a:chOff x="10242697" y="5607996"/>
            <a:chExt cx="2222205" cy="1040306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8" y="6272814"/>
              <a:ext cx="1998814" cy="37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8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257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1977" y="557881"/>
            <a:ext cx="3095625" cy="604169"/>
          </a:xfrm>
        </p:spPr>
        <p:txBody>
          <a:bodyPr anchor="b">
            <a:noAutofit/>
          </a:bodyPr>
          <a:lstStyle>
            <a:lvl1pPr algn="l">
              <a:defRPr sz="21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1977" y="1295400"/>
            <a:ext cx="3095625" cy="3139679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943350" cy="498157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00629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foto ba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sv-SE" dirty="0" smtClean="0"/>
              <a:t>Klicka här för att lägg till en </a:t>
            </a:r>
            <a:r>
              <a:rPr lang="sv-SE" dirty="0" err="1" smtClean="0"/>
              <a:t>helsidebild</a:t>
            </a:r>
            <a:endParaRPr lang="sv-SE" dirty="0" smtClean="0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8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28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fylla i rubrik ovanpå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65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0" y="2574"/>
            <a:ext cx="9144000" cy="51435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7837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707655"/>
            <a:ext cx="8229600" cy="28083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06373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5800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771550"/>
            <a:ext cx="4032448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707653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411511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21677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57" y="462631"/>
            <a:ext cx="6858000" cy="457345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760" y="1066800"/>
            <a:ext cx="6858000" cy="313967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93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fylla i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7655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ändra texten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 smtClean="0"/>
          </a:p>
        </p:txBody>
      </p:sp>
      <p:pic>
        <p:nvPicPr>
          <p:cNvPr id="1027" name="Bildobjekt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1841"/>
            <a:ext cx="103245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objekt 6" descr="Logotyp_Region_Kalmar_län_fär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9825"/>
            <a:ext cx="7768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objekt 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4" y="4701841"/>
            <a:ext cx="11357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80975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-180975" y="150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436921" y="4773801"/>
            <a:ext cx="1758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000" dirty="0" smtClean="0">
                <a:solidFill>
                  <a:schemeClr val="tx1"/>
                </a:solidFill>
                <a:latin typeface="+mj-lt"/>
              </a:rPr>
              <a:t>Sydöstra sjukvårdsregionen</a:t>
            </a:r>
            <a:endParaRPr lang="sv-SE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5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5" r:id="rId5"/>
    <p:sldLayoutId id="2147483650" r:id="rId6"/>
    <p:sldLayoutId id="2147483652" r:id="rId7"/>
    <p:sldLayoutId id="2147483659" r:id="rId8"/>
    <p:sldLayoutId id="2147483677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3CCBA4-8933-FF44-AAA4-7FA01FA51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Samverkan för en mer </a:t>
            </a:r>
            <a:br>
              <a:rPr lang="sv-SE" dirty="0"/>
            </a:br>
            <a:r>
              <a:rPr lang="sv-SE" dirty="0"/>
              <a:t>kunskapsbaserad, jämlik och resurseffektiv vård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79"/>
            <a:ext cx="9144000" cy="51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8737" cy="514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b="11971"/>
          <a:stretch/>
        </p:blipFill>
        <p:spPr>
          <a:xfrm>
            <a:off x="1353" y="-20538"/>
            <a:ext cx="9144000" cy="4477581"/>
          </a:xfr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0" y="3075806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Samverkan för god </a:t>
            </a:r>
            <a:b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 jämlik hälso- och sjukvård</a:t>
            </a: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8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4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l"/>
            <a:r>
              <a:rPr lang="sv-SE" sz="2800" dirty="0" smtClean="0">
                <a:solidFill>
                  <a:schemeClr val="bg1"/>
                </a:solidFill>
              </a:rPr>
              <a:t>Vi samverkar för att: 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• tillgodose </a:t>
            </a:r>
            <a:r>
              <a:rPr lang="sv-SE" sz="2800" dirty="0">
                <a:solidFill>
                  <a:schemeClr val="bg1"/>
                </a:solidFill>
              </a:rPr>
              <a:t>invånarnas behov </a:t>
            </a:r>
            <a:r>
              <a:rPr lang="sv-SE" sz="2800" dirty="0" smtClean="0">
                <a:solidFill>
                  <a:schemeClr val="bg1"/>
                </a:solidFill>
              </a:rPr>
              <a:t/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 av </a:t>
            </a:r>
            <a:r>
              <a:rPr lang="sv-SE" sz="2800" dirty="0">
                <a:solidFill>
                  <a:schemeClr val="bg1"/>
                </a:solidFill>
              </a:rPr>
              <a:t>hälso- och </a:t>
            </a:r>
            <a:r>
              <a:rPr lang="sv-SE" sz="2800" dirty="0" smtClean="0">
                <a:solidFill>
                  <a:schemeClr val="bg1"/>
                </a:solidFill>
              </a:rPr>
              <a:t>sjukvård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främja </a:t>
            </a:r>
            <a:r>
              <a:rPr lang="sv-SE" sz="2800" dirty="0">
                <a:solidFill>
                  <a:schemeClr val="bg1"/>
                </a:solidFill>
              </a:rPr>
              <a:t>och bidra till invånarnas hälsa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främja </a:t>
            </a:r>
            <a:r>
              <a:rPr lang="sv-SE" sz="2800" dirty="0">
                <a:solidFill>
                  <a:schemeClr val="bg1"/>
                </a:solidFill>
              </a:rPr>
              <a:t>och bidra till utveckling av </a:t>
            </a:r>
            <a:r>
              <a:rPr lang="sv-SE" sz="2800" dirty="0" smtClean="0">
                <a:solidFill>
                  <a:schemeClr val="bg1"/>
                </a:solidFill>
              </a:rPr>
              <a:t>hälso-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  och </a:t>
            </a:r>
            <a:r>
              <a:rPr lang="sv-SE" sz="2800" dirty="0">
                <a:solidFill>
                  <a:schemeClr val="bg1"/>
                </a:solidFill>
              </a:rPr>
              <a:t>sjukvården i sjukvårdsregionen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• </a:t>
            </a:r>
            <a:r>
              <a:rPr lang="sv-SE" sz="2800" dirty="0" smtClean="0">
                <a:solidFill>
                  <a:schemeClr val="bg1"/>
                </a:solidFill>
              </a:rPr>
              <a:t>solidariskt </a:t>
            </a:r>
            <a:r>
              <a:rPr lang="sv-SE" sz="2800" dirty="0">
                <a:solidFill>
                  <a:schemeClr val="bg1"/>
                </a:solidFill>
              </a:rPr>
              <a:t>hjälpa varandra</a:t>
            </a:r>
          </a:p>
        </p:txBody>
      </p:sp>
    </p:spTree>
    <p:extLst>
      <p:ext uri="{BB962C8B-B14F-4D97-AF65-F5344CB8AC3E}">
        <p14:creationId xmlns:p14="http://schemas.microsoft.com/office/powerpoint/2010/main" val="392273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Gemensam uppfattning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Vårt sätt att se sjukvårdsregionen som ett sjukvårdssystem medför </a:t>
            </a:r>
            <a:r>
              <a:rPr lang="sv-SE" sz="1600" dirty="0"/>
              <a:t>några grundläggande </a:t>
            </a:r>
            <a:r>
              <a:rPr lang="sv-SE" sz="1600" dirty="0" smtClean="0"/>
              <a:t>utgångspunkter:</a:t>
            </a:r>
            <a:endParaRPr lang="sv-S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ett gemensamt ansvar för att vården i de tre regionerna ska fungera på ett bra sätt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stärka den sjukvårdsgemensamma vården utan att motverka utvecklingen av den lokala hälso- och sjukvården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samordna förflyttning mellan vårdnivåer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värna Universitetssjukhuset i Linköping som högspecialiserat universitetssjukhus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sänka administrativa och ekonomiska trösklar</a:t>
            </a:r>
          </a:p>
        </p:txBody>
      </p:sp>
    </p:spTree>
    <p:extLst>
      <p:ext uri="{BB962C8B-B14F-4D97-AF65-F5344CB8AC3E}">
        <p14:creationId xmlns:p14="http://schemas.microsoft.com/office/powerpoint/2010/main" val="25491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Vår avtalsmodell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För </a:t>
            </a:r>
            <a:r>
              <a:rPr lang="sv-SE" sz="1600" dirty="0"/>
              <a:t>att </a:t>
            </a:r>
            <a:r>
              <a:rPr lang="sv-SE" sz="1600" dirty="0" smtClean="0"/>
              <a:t>olika </a:t>
            </a:r>
            <a:r>
              <a:rPr lang="sv-SE" sz="1600" dirty="0"/>
              <a:t>ekonomiska ersättningsvillkor </a:t>
            </a:r>
            <a:r>
              <a:rPr lang="sv-SE" sz="1600" dirty="0" smtClean="0"/>
              <a:t>inte ska hindra </a:t>
            </a:r>
            <a:r>
              <a:rPr lang="sv-SE" sz="1600" dirty="0"/>
              <a:t>patientströmmar mellan </a:t>
            </a:r>
            <a:r>
              <a:rPr lang="sv-SE" sz="1600" dirty="0" smtClean="0"/>
              <a:t>huvudmännen likställs ersättningsvillkoren för </a:t>
            </a:r>
            <a:r>
              <a:rPr lang="sv-SE" sz="1600" dirty="0"/>
              <a:t>verksamheter som </a:t>
            </a:r>
            <a:r>
              <a:rPr lang="sv-SE" sz="1600" dirty="0" smtClean="0"/>
              <a:t>omfattas av det </a:t>
            </a:r>
            <a:r>
              <a:rPr lang="sv-SE" sz="1600" dirty="0"/>
              <a:t>sjukvårdsregionala samarbetet.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Ersättning sker med </a:t>
            </a:r>
            <a:r>
              <a:rPr lang="sv-SE" sz="1600" dirty="0"/>
              <a:t>fast ram kombinerad med rörlig del baserad på patientvolym</a:t>
            </a:r>
            <a:r>
              <a:rPr lang="sv-SE" sz="1600" dirty="0" smtClean="0"/>
              <a:t>.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Avtalsmodellen tillämpas för samtliga patientströmmar inom sjukvårdsregionen med några få undantag.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089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Våra samverkansområden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 smtClean="0"/>
              <a:t>Samverkan omfattar all hälso- och sjukvård</a:t>
            </a:r>
            <a:r>
              <a:rPr lang="sv-SE" sz="1600" dirty="0"/>
              <a:t> </a:t>
            </a:r>
            <a:r>
              <a:rPr lang="sv-SE" sz="1600" dirty="0" smtClean="0"/>
              <a:t>inklusive exempelvis: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</a:t>
            </a:r>
            <a:r>
              <a:rPr lang="sv-SE" sz="1600" dirty="0" smtClean="0"/>
              <a:t>unskapsstyrning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</a:t>
            </a:r>
            <a:r>
              <a:rPr lang="sv-SE" sz="1600" dirty="0" smtClean="0"/>
              <a:t>ompetensförsörjning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</a:t>
            </a:r>
            <a:r>
              <a:rPr lang="sv-SE" sz="1600" dirty="0" smtClean="0"/>
              <a:t>orskning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IT-stöd i vården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</a:t>
            </a:r>
            <a:r>
              <a:rPr lang="sv-SE" sz="1600" dirty="0" smtClean="0"/>
              <a:t>pphandling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</a:t>
            </a:r>
            <a:r>
              <a:rPr lang="sv-SE" sz="1600" dirty="0" smtClean="0"/>
              <a:t>ållbar utveckling</a:t>
            </a:r>
          </a:p>
          <a:p>
            <a:pPr marL="0" indent="0">
              <a:buNone/>
            </a:pPr>
            <a:r>
              <a:rPr lang="sv-SE" sz="1600" dirty="0" smtClean="0"/>
              <a:t>Gemensamma mål fastställs i vår årliga överenskommelse.</a:t>
            </a:r>
          </a:p>
        </p:txBody>
      </p:sp>
    </p:spTree>
    <p:extLst>
      <p:ext uri="{BB962C8B-B14F-4D97-AF65-F5344CB8AC3E}">
        <p14:creationId xmlns:p14="http://schemas.microsoft.com/office/powerpoint/2010/main" val="22140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>
                <a:latin typeface="+mj-lt"/>
              </a:rPr>
              <a:t>Våra </a:t>
            </a:r>
            <a:r>
              <a:rPr lang="sv-SE" sz="3600" dirty="0" smtClean="0">
                <a:latin typeface="+mj-lt"/>
              </a:rPr>
              <a:t>löften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 smtClean="0"/>
              <a:t>Som </a:t>
            </a:r>
            <a:r>
              <a:rPr lang="sv-SE" sz="1600" dirty="0"/>
              <a:t>patient i Sydöstra sjukvårdsregionen ska du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vård som är lätt tillgänglig för kontakt, bedömning och besök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diagnostik och behandling </a:t>
            </a:r>
            <a:r>
              <a:rPr lang="sv-SE" sz="1600" dirty="0" smtClean="0"/>
              <a:t>samt uppföljning </a:t>
            </a:r>
            <a:r>
              <a:rPr lang="sv-SE" sz="1600" dirty="0"/>
              <a:t>enligt bästa kunskap i varje möte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vara delaktig och välinformerad genom hela vårdkedjan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få tillgång till jämlik vård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bästa möjliga hälsofrämjande insatser och välfungerande screeningprogram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få tillgång till patientsäker vård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/>
              <a:t>erbjudas kostnadseffektiv vård </a:t>
            </a:r>
          </a:p>
          <a:p>
            <a:pPr marL="0" indent="0">
              <a:buNone/>
            </a:pPr>
            <a:r>
              <a:rPr lang="sv-SE" sz="1600" dirty="0"/>
              <a:t>I Sydöstra sjukvårdsregionen prioriteras patientnära forskning. </a:t>
            </a:r>
          </a:p>
        </p:txBody>
      </p:sp>
    </p:spTree>
    <p:extLst>
      <p:ext uri="{BB962C8B-B14F-4D97-AF65-F5344CB8AC3E}">
        <p14:creationId xmlns:p14="http://schemas.microsoft.com/office/powerpoint/2010/main" val="783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objekt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20600"/>
          <a:stretch/>
        </p:blipFill>
        <p:spPr>
          <a:xfrm>
            <a:off x="0" y="483518"/>
            <a:ext cx="9144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0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Kunskapsråd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 smtClean="0">
                <a:effectLst/>
              </a:rPr>
              <a:t>Fyra kunskapsråd samordnar och följer upp handlingsplaner och arbetet med patientlöftena i de regionala programområdena på uppdrag av Regionsjukvårdsledningen: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Hälsa och rehabilitering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Kirurgi och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Medicin och akut vård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Diagnostik och sinnen</a:t>
            </a:r>
          </a:p>
          <a:p>
            <a:pPr marL="0" indent="0">
              <a:buNone/>
            </a:pPr>
            <a:r>
              <a:rPr lang="sv-SE" sz="1600" dirty="0" smtClean="0">
                <a:effectLst/>
              </a:rPr>
              <a:t>Kunskapsråden bemannas med ledningsrepresentanter från regionerna.</a:t>
            </a:r>
          </a:p>
        </p:txBody>
      </p:sp>
    </p:spTree>
    <p:extLst>
      <p:ext uri="{BB962C8B-B14F-4D97-AF65-F5344CB8AC3E}">
        <p14:creationId xmlns:p14="http://schemas.microsoft.com/office/powerpoint/2010/main" val="32091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568952" cy="857250"/>
          </a:xfrm>
        </p:spPr>
        <p:txBody>
          <a:bodyPr>
            <a:noAutofit/>
          </a:bodyPr>
          <a:lstStyle/>
          <a:p>
            <a:pPr algn="l"/>
            <a:r>
              <a:rPr lang="sv-SE" sz="3600" dirty="0" smtClean="0">
                <a:latin typeface="+mj-lt"/>
              </a:rPr>
              <a:t>Regionala programområden, RPO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23677"/>
            <a:ext cx="8229600" cy="267094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effectLst/>
              </a:rPr>
              <a:t>De regionala programområdena motsvaras av nationella programområden i Nationellt system för kunskapsstyrning.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effectLst/>
              </a:rPr>
              <a:t>Grupperna har både ett nationellt och ett sjukvårdsregionalt uppdrag.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De bemannas med verksamhetsföreträdare och sakkunniga från regionerna</a:t>
            </a:r>
            <a:r>
              <a:rPr lang="sv-SE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Ansvaret för ordförandeskap och processtöd till grupperna fördelas mellan regionerna.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Programområdena kan organisera arbetsgrupper för tillfälliga uppdrag eller delar av uppdraget.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5323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278"/>
            <a:ext cx="9143999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Programområdenas nationella uppdrag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Genomföra </a:t>
            </a:r>
            <a:r>
              <a:rPr lang="sv-SE" sz="1600" dirty="0"/>
              <a:t>behovsinventering och bidra till det nationella programområdets behovsanalys och omvärldsbevakning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Initiera frågor för nationell samverkan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Skapa regionala tillämpningar av nationella kunskapsunderlag och beslutsstöd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Ta emot, anpassa och omsätta nationell kunskap för att det ska nå ut till patientmötet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Stödja spridning och implementering av bästa möjliga tillgängliga kunskap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Samverka </a:t>
            </a:r>
            <a:r>
              <a:rPr lang="sv-SE" sz="1600" dirty="0"/>
              <a:t>med regional registercentrumorganisation</a:t>
            </a:r>
          </a:p>
        </p:txBody>
      </p:sp>
    </p:spTree>
    <p:extLst>
      <p:ext uri="{BB962C8B-B14F-4D97-AF65-F5344CB8AC3E}">
        <p14:creationId xmlns:p14="http://schemas.microsoft.com/office/powerpoint/2010/main" val="13373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Programområdenas regionala uppdrag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Konkretisera </a:t>
            </a:r>
            <a:r>
              <a:rPr lang="sv-SE" sz="1600" dirty="0"/>
              <a:t>och formulera kvalitetsmål utifrån sjukvårdsregionens löften till invånarna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Följa </a:t>
            </a:r>
            <a:r>
              <a:rPr lang="sv-SE" sz="1600" dirty="0"/>
              <a:t>upp, analysera, rapportera och </a:t>
            </a:r>
            <a:r>
              <a:rPr lang="sv-SE" sz="1600" dirty="0" smtClean="0"/>
              <a:t>åtgärda medicinsk </a:t>
            </a:r>
            <a:r>
              <a:rPr lang="sv-SE" sz="1600" dirty="0"/>
              <a:t>kvalitet, volymer, tillgänglighet och variationer samt patientrapporterade utfallsmått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Initiera, driva och stödja </a:t>
            </a:r>
            <a:r>
              <a:rPr lang="sv-SE" sz="1600" dirty="0"/>
              <a:t>utvecklingen av processer, remissvägar och </a:t>
            </a:r>
            <a:r>
              <a:rPr lang="sv-SE" sz="1600" dirty="0" smtClean="0"/>
              <a:t>samarbetsytor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Samverka </a:t>
            </a:r>
            <a:r>
              <a:rPr lang="sv-SE" sz="1600" dirty="0"/>
              <a:t>med andra regionala programområden, regionala samverkansgrupper och </a:t>
            </a:r>
            <a:br>
              <a:rPr lang="sv-SE" sz="1600" dirty="0"/>
            </a:br>
            <a:r>
              <a:rPr lang="sv-SE" sz="1600" dirty="0" smtClean="0"/>
              <a:t>patientföreträdare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Vara sakkunnig i samverkan inom </a:t>
            </a:r>
            <a:r>
              <a:rPr lang="sv-SE" sz="1600" dirty="0" smtClean="0"/>
              <a:t>kunskapsstyrning</a:t>
            </a:r>
            <a:r>
              <a:rPr lang="sv-SE" sz="1600" dirty="0"/>
              <a:t>, </a:t>
            </a:r>
            <a:r>
              <a:rPr lang="sv-SE" sz="1600" dirty="0" smtClean="0"/>
              <a:t>nivåstrukturering </a:t>
            </a:r>
            <a:r>
              <a:rPr lang="sv-SE" sz="1600" dirty="0"/>
              <a:t>och arbetsfördelning, läkemedel, medicinsk teknik, vårdens IT-stöd och </a:t>
            </a:r>
            <a:r>
              <a:rPr lang="sv-SE" sz="1600" dirty="0" smtClean="0"/>
              <a:t>upphandling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Kommunicera </a:t>
            </a:r>
            <a:r>
              <a:rPr lang="sv-SE" sz="1600" dirty="0"/>
              <a:t>med berörda verksamheter </a:t>
            </a:r>
          </a:p>
        </p:txBody>
      </p:sp>
    </p:spTree>
    <p:extLst>
      <p:ext uri="{BB962C8B-B14F-4D97-AF65-F5344CB8AC3E}">
        <p14:creationId xmlns:p14="http://schemas.microsoft.com/office/powerpoint/2010/main" val="35154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>
                <a:latin typeface="+mj-lt"/>
              </a:rPr>
              <a:t>Regionala samverkansgrupper, RSG</a:t>
            </a:r>
            <a:endParaRPr lang="sv-SE" sz="36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De regionala samverkansgrupperna är en del av Nationellt system för kunskapsstyrning.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Deras uppdrag är att stödja de regionala programområdena.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Samverkansgrupperna för upphandling, hållbar utveckling och </a:t>
            </a:r>
            <a:r>
              <a:rPr lang="sv-SE" sz="1600" dirty="0" err="1" smtClean="0"/>
              <a:t>eSpir</a:t>
            </a:r>
            <a:r>
              <a:rPr lang="sv-SE" sz="1600" dirty="0" smtClean="0"/>
              <a:t> saknar motsvarighet i det nationella systemet.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Samverkansgrupperna bemannas med verksamhetsföreträdare och sakkunniga </a:t>
            </a:r>
            <a:r>
              <a:rPr lang="sv-SE" sz="1600" dirty="0" smtClean="0"/>
              <a:t>från regionerna</a:t>
            </a:r>
            <a:r>
              <a:rPr lang="sv-SE" sz="1600" dirty="0"/>
              <a:t>.</a:t>
            </a: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2890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Våra samverkansgrupper</a:t>
            </a:r>
            <a:endParaRPr lang="sv-SE" sz="36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/>
              <a:t>eSpir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Forskning och Life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Hållbar 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Juridik och informationssäkerhet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Kvalitetsregister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Läkemedel och </a:t>
            </a:r>
            <a:r>
              <a:rPr lang="sv-SE" sz="1600" dirty="0" smtClean="0"/>
              <a:t>medicintekniska produkter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Metoder för kunskapsstöd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Metodrådet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Patientsäkerhet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Stöd för 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Uppföljning och analys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Upphandling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Vårdkompetensråd (start hösten 2020)</a:t>
            </a:r>
            <a:endParaRPr lang="sv-SE" sz="1600" dirty="0"/>
          </a:p>
          <a:p>
            <a:endParaRPr lang="sv-SE" sz="1600" dirty="0" smtClean="0"/>
          </a:p>
          <a:p>
            <a:r>
              <a:rPr lang="sv-SE" sz="1600" dirty="0" smtClean="0"/>
              <a:t>Sjukvårdsregionala nätverk: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Sjukvårdsledare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Processtöd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1694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84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45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52520" cy="51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" y="0"/>
            <a:ext cx="9139247" cy="51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49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80"/>
            <a:ext cx="9144000" cy="511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67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109"/>
            <a:ext cx="9144000" cy="51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48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8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F8B74B03-701E-0C41-BF56-BE4ECA0FDD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315811"/>
          </a:xfrm>
        </p:spPr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03E19F50-EAD9-7E48-9A98-83D2C108A89D}"/>
              </a:ext>
            </a:extLst>
          </p:cNvPr>
          <p:cNvCxnSpPr>
            <a:cxnSpLocks/>
          </p:cNvCxnSpPr>
          <p:nvPr/>
        </p:nvCxnSpPr>
        <p:spPr>
          <a:xfrm>
            <a:off x="7905994" y="4798825"/>
            <a:ext cx="114739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42329" cy="51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96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7" y="3175"/>
            <a:ext cx="91308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6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877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3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5" y="29976"/>
            <a:ext cx="9210917" cy="51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8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943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0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5"/>
            <a:ext cx="9144000" cy="51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6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2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808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7">
      <a:dk1>
        <a:srgbClr val="363636"/>
      </a:dk1>
      <a:lt1>
        <a:srgbClr val="FFFFFF"/>
      </a:lt1>
      <a:dk2>
        <a:srgbClr val="0066B3"/>
      </a:dk2>
      <a:lt2>
        <a:srgbClr val="EF4044"/>
      </a:lt2>
      <a:accent1>
        <a:srgbClr val="0066B3"/>
      </a:accent1>
      <a:accent2>
        <a:srgbClr val="BC151C"/>
      </a:accent2>
      <a:accent3>
        <a:srgbClr val="EF4044"/>
      </a:accent3>
      <a:accent4>
        <a:srgbClr val="F2CF68"/>
      </a:accent4>
      <a:accent5>
        <a:srgbClr val="F2CD13"/>
      </a:accent5>
      <a:accent6>
        <a:srgbClr val="BFBFBF"/>
      </a:accent6>
      <a:hlink>
        <a:srgbClr val="0066B3"/>
      </a:hlink>
      <a:folHlink>
        <a:srgbClr val="0066B3"/>
      </a:folHlink>
    </a:clrScheme>
    <a:fontScheme name="Office - klassiskt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1486</Words>
  <Application>Microsoft Office PowerPoint</Application>
  <PresentationFormat>Bildspel på skärmen (16:9)</PresentationFormat>
  <Paragraphs>165</Paragraphs>
  <Slides>30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Office-tema</vt:lpstr>
      <vt:lpstr>Samverkan för en mer  kunskapsbaserad, jämlik och resurseffektiv vård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Vi samverkar för att:  • tillgodose invånarnas behov    av hälso- och sjukvård • främja och bidra till invånarnas hälsa • främja och bidra till utveckling av hälso-   och sjukvården i sjukvårdsregionen • solidariskt hjälpa varandra</vt:lpstr>
      <vt:lpstr>Gemensam uppfattning</vt:lpstr>
      <vt:lpstr>Vår avtalsmodell</vt:lpstr>
      <vt:lpstr>Våra samverkansområden</vt:lpstr>
      <vt:lpstr>Våra löften</vt:lpstr>
      <vt:lpstr>PowerPoint-presentation</vt:lpstr>
      <vt:lpstr>Kunskapsråd</vt:lpstr>
      <vt:lpstr>Regionala programområden, RPO</vt:lpstr>
      <vt:lpstr>Programområdenas nationella uppdrag</vt:lpstr>
      <vt:lpstr>Programområdenas regionala uppdrag</vt:lpstr>
      <vt:lpstr>Regionala samverkansgrupper, RSG</vt:lpstr>
      <vt:lpstr>Våra samverkansgrupper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Thålin Conny</dc:creator>
  <cp:lastModifiedBy>Öhrn Annica</cp:lastModifiedBy>
  <cp:revision>70</cp:revision>
  <dcterms:created xsi:type="dcterms:W3CDTF">2018-10-12T09:18:07Z</dcterms:created>
  <dcterms:modified xsi:type="dcterms:W3CDTF">2020-10-23T05:57:59Z</dcterms:modified>
</cp:coreProperties>
</file>