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notesMasterIdLst>
    <p:notesMasterId r:id="rId11"/>
  </p:notesMasterIdLst>
  <p:sldIdLst>
    <p:sldId id="256" r:id="rId4"/>
    <p:sldId id="305" r:id="rId5"/>
    <p:sldId id="307" r:id="rId6"/>
    <p:sldId id="311" r:id="rId7"/>
    <p:sldId id="304" r:id="rId8"/>
    <p:sldId id="312" r:id="rId9"/>
    <p:sldId id="313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77D7A"/>
    <a:srgbClr val="BF9BAA"/>
    <a:srgbClr val="2A605D"/>
    <a:srgbClr val="D08AC3"/>
    <a:srgbClr val="993792"/>
    <a:srgbClr val="BBE2FF"/>
    <a:srgbClr val="004374"/>
    <a:srgbClr val="275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>
        <p:scale>
          <a:sx n="124" d="100"/>
          <a:sy n="124" d="100"/>
        </p:scale>
        <p:origin x="-7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A64DD-4B5D-477F-A64F-BBD68AF07A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2869F1F-D280-4001-8E2F-99C49E0A419F}">
      <dgm:prSet phldrT="[Text]"/>
      <dgm:spPr/>
      <dgm:t>
        <a:bodyPr/>
        <a:lstStyle/>
        <a:p>
          <a:r>
            <a:rPr lang="sv-SE" dirty="0" smtClean="0"/>
            <a:t>Introduktion </a:t>
          </a:r>
          <a:endParaRPr lang="sv-SE" dirty="0"/>
        </a:p>
      </dgm:t>
    </dgm:pt>
    <dgm:pt modelId="{D88047DA-BFA7-4258-80ED-95E2F699F293}" type="parTrans" cxnId="{F8242224-F598-4B0D-BA57-6B7F779E176C}">
      <dgm:prSet/>
      <dgm:spPr/>
      <dgm:t>
        <a:bodyPr/>
        <a:lstStyle/>
        <a:p>
          <a:endParaRPr lang="sv-SE"/>
        </a:p>
      </dgm:t>
    </dgm:pt>
    <dgm:pt modelId="{FE1A71CF-3D7F-47CF-9C7C-5F433B9BC4B3}" type="sibTrans" cxnId="{F8242224-F598-4B0D-BA57-6B7F779E176C}">
      <dgm:prSet/>
      <dgm:spPr/>
      <dgm:t>
        <a:bodyPr/>
        <a:lstStyle/>
        <a:p>
          <a:endParaRPr lang="sv-SE"/>
        </a:p>
      </dgm:t>
    </dgm:pt>
    <dgm:pt modelId="{25089B65-A421-4B2A-A7BB-F4364544F702}">
      <dgm:prSet phldrT="[Text]"/>
      <dgm:spPr/>
      <dgm:t>
        <a:bodyPr/>
        <a:lstStyle/>
        <a:p>
          <a:r>
            <a:rPr lang="sv-SE" dirty="0" smtClean="0"/>
            <a:t>Syfte och mål</a:t>
          </a:r>
          <a:endParaRPr lang="sv-SE" dirty="0"/>
        </a:p>
      </dgm:t>
    </dgm:pt>
    <dgm:pt modelId="{21A50751-CF86-4840-893C-02692B2EA1C5}" type="parTrans" cxnId="{71C02AEA-652E-4E97-8D96-2E8B20630AF4}">
      <dgm:prSet/>
      <dgm:spPr/>
      <dgm:t>
        <a:bodyPr/>
        <a:lstStyle/>
        <a:p>
          <a:endParaRPr lang="sv-SE"/>
        </a:p>
      </dgm:t>
    </dgm:pt>
    <dgm:pt modelId="{BA1CC68F-8F5C-49B1-B737-FDEF358A9BDF}" type="sibTrans" cxnId="{71C02AEA-652E-4E97-8D96-2E8B20630AF4}">
      <dgm:prSet/>
      <dgm:spPr/>
      <dgm:t>
        <a:bodyPr/>
        <a:lstStyle/>
        <a:p>
          <a:endParaRPr lang="sv-SE"/>
        </a:p>
      </dgm:t>
    </dgm:pt>
    <dgm:pt modelId="{8EC8EB78-7B0A-44D6-B13A-08579A76ABAB}">
      <dgm:prSet phldrT="[Text]"/>
      <dgm:spPr/>
      <dgm:t>
        <a:bodyPr/>
        <a:lstStyle/>
        <a:p>
          <a:r>
            <a:rPr lang="sv-SE" dirty="0" smtClean="0"/>
            <a:t>Rollerna</a:t>
          </a:r>
          <a:endParaRPr lang="sv-SE" dirty="0"/>
        </a:p>
      </dgm:t>
    </dgm:pt>
    <dgm:pt modelId="{86E13FC3-9479-4FA4-BBA3-564B2BBBE60C}" type="parTrans" cxnId="{D46AAAB2-8295-4469-9206-79B0B9C1413A}">
      <dgm:prSet/>
      <dgm:spPr/>
      <dgm:t>
        <a:bodyPr/>
        <a:lstStyle/>
        <a:p>
          <a:endParaRPr lang="sv-SE"/>
        </a:p>
      </dgm:t>
    </dgm:pt>
    <dgm:pt modelId="{BA81CBF9-BA01-4B98-9569-F4D69880AEC2}" type="sibTrans" cxnId="{D46AAAB2-8295-4469-9206-79B0B9C1413A}">
      <dgm:prSet/>
      <dgm:spPr/>
      <dgm:t>
        <a:bodyPr/>
        <a:lstStyle/>
        <a:p>
          <a:endParaRPr lang="sv-SE"/>
        </a:p>
      </dgm:t>
    </dgm:pt>
    <dgm:pt modelId="{A7E69E88-A794-4C3C-AE16-E34DB83E5CC2}">
      <dgm:prSet phldrT="[Text]"/>
      <dgm:spPr/>
      <dgm:t>
        <a:bodyPr/>
        <a:lstStyle/>
        <a:p>
          <a:r>
            <a:rPr lang="sv-SE" dirty="0" smtClean="0"/>
            <a:t>Orientering/kartläggning</a:t>
          </a:r>
          <a:endParaRPr lang="sv-SE" dirty="0"/>
        </a:p>
      </dgm:t>
    </dgm:pt>
    <dgm:pt modelId="{7EAFB315-28ED-467F-9B9D-D85A31B19E80}" type="parTrans" cxnId="{0115F993-87CB-4C79-96A7-B4A13910A582}">
      <dgm:prSet/>
      <dgm:spPr/>
      <dgm:t>
        <a:bodyPr/>
        <a:lstStyle/>
        <a:p>
          <a:endParaRPr lang="sv-SE"/>
        </a:p>
      </dgm:t>
    </dgm:pt>
    <dgm:pt modelId="{7D776465-AF4D-4D1D-B0B7-FC57BE6B78DD}" type="sibTrans" cxnId="{0115F993-87CB-4C79-96A7-B4A13910A582}">
      <dgm:prSet/>
      <dgm:spPr/>
      <dgm:t>
        <a:bodyPr/>
        <a:lstStyle/>
        <a:p>
          <a:endParaRPr lang="sv-SE"/>
        </a:p>
      </dgm:t>
    </dgm:pt>
    <dgm:pt modelId="{22F45F6E-6F8F-499B-B3C6-022B5B7E195B}">
      <dgm:prSet phldrT="[Text]"/>
      <dgm:spPr/>
      <dgm:t>
        <a:bodyPr/>
        <a:lstStyle/>
        <a:p>
          <a:r>
            <a:rPr lang="sv-SE" dirty="0" smtClean="0"/>
            <a:t>Vad ingår i området?</a:t>
          </a:r>
          <a:endParaRPr lang="sv-SE" dirty="0"/>
        </a:p>
      </dgm:t>
    </dgm:pt>
    <dgm:pt modelId="{FFA74034-44E1-4C87-8210-6DC2F4CBCEDA}" type="parTrans" cxnId="{E2040BB7-B962-419B-A060-C219575B2080}">
      <dgm:prSet/>
      <dgm:spPr/>
      <dgm:t>
        <a:bodyPr/>
        <a:lstStyle/>
        <a:p>
          <a:endParaRPr lang="sv-SE"/>
        </a:p>
      </dgm:t>
    </dgm:pt>
    <dgm:pt modelId="{EB338583-F002-4A40-A356-DE894094A748}" type="sibTrans" cxnId="{E2040BB7-B962-419B-A060-C219575B2080}">
      <dgm:prSet/>
      <dgm:spPr/>
      <dgm:t>
        <a:bodyPr/>
        <a:lstStyle/>
        <a:p>
          <a:endParaRPr lang="sv-SE"/>
        </a:p>
      </dgm:t>
    </dgm:pt>
    <dgm:pt modelId="{74E60FF3-F990-44BE-8989-C45E811229BA}">
      <dgm:prSet phldrT="[Text]"/>
      <dgm:spPr/>
      <dgm:t>
        <a:bodyPr/>
        <a:lstStyle/>
        <a:p>
          <a:r>
            <a:rPr lang="sv-SE" dirty="0" smtClean="0"/>
            <a:t>Identifiera förbättringsområden</a:t>
          </a:r>
          <a:br>
            <a:rPr lang="sv-SE" dirty="0" smtClean="0"/>
          </a:br>
          <a:r>
            <a:rPr lang="sv-SE" dirty="0" smtClean="0"/>
            <a:t> </a:t>
          </a:r>
          <a:endParaRPr lang="sv-SE" dirty="0"/>
        </a:p>
      </dgm:t>
    </dgm:pt>
    <dgm:pt modelId="{C4C91A7A-ABD9-40C1-9E73-0C8C8B2D003F}" type="parTrans" cxnId="{68C1BFEF-0419-452F-8899-68785D53DC68}">
      <dgm:prSet/>
      <dgm:spPr/>
      <dgm:t>
        <a:bodyPr/>
        <a:lstStyle/>
        <a:p>
          <a:endParaRPr lang="sv-SE"/>
        </a:p>
      </dgm:t>
    </dgm:pt>
    <dgm:pt modelId="{FDF394A9-1F3F-4269-A8AD-961C9E6CA6BC}" type="sibTrans" cxnId="{68C1BFEF-0419-452F-8899-68785D53DC68}">
      <dgm:prSet/>
      <dgm:spPr/>
      <dgm:t>
        <a:bodyPr/>
        <a:lstStyle/>
        <a:p>
          <a:endParaRPr lang="sv-SE"/>
        </a:p>
      </dgm:t>
    </dgm:pt>
    <dgm:pt modelId="{C98B4D62-2A98-4F6F-9E95-2FFE96ED57C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dirty="0" smtClean="0"/>
            <a:t>Var finns gapen?</a:t>
          </a:r>
        </a:p>
      </dgm:t>
    </dgm:pt>
    <dgm:pt modelId="{F5D0F9AD-1834-48FC-B964-8269C6FB5CBB}" type="parTrans" cxnId="{A386050D-51FF-401B-9B88-E70999504D24}">
      <dgm:prSet/>
      <dgm:spPr/>
      <dgm:t>
        <a:bodyPr/>
        <a:lstStyle/>
        <a:p>
          <a:endParaRPr lang="sv-SE"/>
        </a:p>
      </dgm:t>
    </dgm:pt>
    <dgm:pt modelId="{07AE077D-4BD3-4C3C-A10F-98D4FE933AE2}" type="sibTrans" cxnId="{A386050D-51FF-401B-9B88-E70999504D24}">
      <dgm:prSet/>
      <dgm:spPr/>
      <dgm:t>
        <a:bodyPr/>
        <a:lstStyle/>
        <a:p>
          <a:endParaRPr lang="sv-SE"/>
        </a:p>
      </dgm:t>
    </dgm:pt>
    <dgm:pt modelId="{82967534-EA1F-40F1-8081-8F3AA8B88F98}">
      <dgm:prSet phldrT="[Text]"/>
      <dgm:spPr/>
      <dgm:t>
        <a:bodyPr/>
        <a:lstStyle/>
        <a:p>
          <a:r>
            <a:rPr lang="sv-SE" dirty="0" smtClean="0"/>
            <a:t>Beroenden till andra och andra arbeten</a:t>
          </a:r>
          <a:endParaRPr lang="sv-SE" dirty="0"/>
        </a:p>
      </dgm:t>
    </dgm:pt>
    <dgm:pt modelId="{729B9EFD-5DB1-43E5-8882-F726ED864BF0}" type="parTrans" cxnId="{D00719E1-665E-4D6E-BA05-C48ABF90EBE4}">
      <dgm:prSet/>
      <dgm:spPr/>
      <dgm:t>
        <a:bodyPr/>
        <a:lstStyle/>
        <a:p>
          <a:endParaRPr lang="sv-SE"/>
        </a:p>
      </dgm:t>
    </dgm:pt>
    <dgm:pt modelId="{8A32000A-7F39-4135-93DF-0F1849D2892F}" type="sibTrans" cxnId="{D00719E1-665E-4D6E-BA05-C48ABF90EBE4}">
      <dgm:prSet/>
      <dgm:spPr/>
      <dgm:t>
        <a:bodyPr/>
        <a:lstStyle/>
        <a:p>
          <a:endParaRPr lang="sv-SE"/>
        </a:p>
      </dgm:t>
    </dgm:pt>
    <dgm:pt modelId="{F8E0CD37-57C1-4DAD-805B-87ED0A9F58C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dirty="0" smtClean="0"/>
            <a:t>Identifiera behov</a:t>
          </a:r>
        </a:p>
      </dgm:t>
    </dgm:pt>
    <dgm:pt modelId="{1094F4B2-A5D9-41B9-BF5A-F04C93FD86FF}" type="parTrans" cxnId="{C4119003-6EE1-4722-A0EC-2292C7DA6D9A}">
      <dgm:prSet/>
      <dgm:spPr/>
      <dgm:t>
        <a:bodyPr/>
        <a:lstStyle/>
        <a:p>
          <a:endParaRPr lang="sv-SE"/>
        </a:p>
      </dgm:t>
    </dgm:pt>
    <dgm:pt modelId="{88CCD220-B60B-4FE0-859B-87E7875454F9}" type="sibTrans" cxnId="{C4119003-6EE1-4722-A0EC-2292C7DA6D9A}">
      <dgm:prSet/>
      <dgm:spPr/>
      <dgm:t>
        <a:bodyPr/>
        <a:lstStyle/>
        <a:p>
          <a:endParaRPr lang="sv-SE"/>
        </a:p>
      </dgm:t>
    </dgm:pt>
    <dgm:pt modelId="{55FFE055-1AF2-443C-9EDA-EDF4A2D43CB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dirty="0" smtClean="0"/>
            <a:t>Prioritera insatser </a:t>
          </a:r>
        </a:p>
      </dgm:t>
    </dgm:pt>
    <dgm:pt modelId="{C084E6B4-028B-485C-A86C-63B1FBD92420}" type="parTrans" cxnId="{46A5D5F4-CC4F-48B0-9F8E-8396EEB60069}">
      <dgm:prSet/>
      <dgm:spPr/>
      <dgm:t>
        <a:bodyPr/>
        <a:lstStyle/>
        <a:p>
          <a:endParaRPr lang="sv-SE"/>
        </a:p>
      </dgm:t>
    </dgm:pt>
    <dgm:pt modelId="{11D972A9-F0EB-4731-AC3E-67F32AC79BA2}" type="sibTrans" cxnId="{46A5D5F4-CC4F-48B0-9F8E-8396EEB60069}">
      <dgm:prSet/>
      <dgm:spPr/>
      <dgm:t>
        <a:bodyPr/>
        <a:lstStyle/>
        <a:p>
          <a:endParaRPr lang="sv-SE"/>
        </a:p>
      </dgm:t>
    </dgm:pt>
    <dgm:pt modelId="{7E7F5AC4-DA57-42CA-8FBC-BA64FFBFF948}">
      <dgm:prSet phldrT="[Text]"/>
      <dgm:spPr/>
      <dgm:t>
        <a:bodyPr/>
        <a:lstStyle/>
        <a:p>
          <a:r>
            <a:rPr lang="sv-SE" dirty="0" smtClean="0"/>
            <a:t>Lära känna</a:t>
          </a:r>
          <a:endParaRPr lang="sv-SE" dirty="0"/>
        </a:p>
      </dgm:t>
    </dgm:pt>
    <dgm:pt modelId="{D3B0F010-7779-445F-A6F9-23CB785137DC}" type="parTrans" cxnId="{0AEEDA30-2CF7-4DD2-89BD-33A589269E16}">
      <dgm:prSet/>
      <dgm:spPr/>
      <dgm:t>
        <a:bodyPr/>
        <a:lstStyle/>
        <a:p>
          <a:endParaRPr lang="sv-SE"/>
        </a:p>
      </dgm:t>
    </dgm:pt>
    <dgm:pt modelId="{3207CA0A-985B-4043-A2BC-861B1F3B4F7B}" type="sibTrans" cxnId="{0AEEDA30-2CF7-4DD2-89BD-33A589269E16}">
      <dgm:prSet/>
      <dgm:spPr/>
      <dgm:t>
        <a:bodyPr/>
        <a:lstStyle/>
        <a:p>
          <a:endParaRPr lang="sv-SE"/>
        </a:p>
      </dgm:t>
    </dgm:pt>
    <dgm:pt modelId="{7561308F-9488-42C9-8E7B-D986BD6EC7BA}">
      <dgm:prSet phldrT="[Text]"/>
      <dgm:spPr/>
      <dgm:t>
        <a:bodyPr/>
        <a:lstStyle/>
        <a:p>
          <a:r>
            <a:rPr lang="sv-SE" dirty="0" smtClean="0"/>
            <a:t>Kvalitetsregister</a:t>
          </a:r>
          <a:endParaRPr lang="sv-SE" dirty="0"/>
        </a:p>
      </dgm:t>
    </dgm:pt>
    <dgm:pt modelId="{EB134CCA-4455-46BA-9372-F6C4E7FCDF93}" type="parTrans" cxnId="{2449B2AE-EE89-4B03-A4A6-82F1217B4F3E}">
      <dgm:prSet/>
      <dgm:spPr/>
      <dgm:t>
        <a:bodyPr/>
        <a:lstStyle/>
        <a:p>
          <a:endParaRPr lang="sv-SE"/>
        </a:p>
      </dgm:t>
    </dgm:pt>
    <dgm:pt modelId="{80C39D56-8E48-4771-B950-1194F963AF09}" type="sibTrans" cxnId="{2449B2AE-EE89-4B03-A4A6-82F1217B4F3E}">
      <dgm:prSet/>
      <dgm:spPr/>
      <dgm:t>
        <a:bodyPr/>
        <a:lstStyle/>
        <a:p>
          <a:endParaRPr lang="sv-SE"/>
        </a:p>
      </dgm:t>
    </dgm:pt>
    <dgm:pt modelId="{E6C6D537-8FF5-431B-8B44-D60343F8B1CC}">
      <dgm:prSet phldrT="[Text]"/>
      <dgm:spPr/>
      <dgm:t>
        <a:bodyPr/>
        <a:lstStyle/>
        <a:p>
          <a:r>
            <a:rPr lang="sv-SE" dirty="0" smtClean="0"/>
            <a:t>Hur sker förankring?</a:t>
          </a:r>
          <a:endParaRPr lang="sv-SE" dirty="0"/>
        </a:p>
      </dgm:t>
    </dgm:pt>
    <dgm:pt modelId="{B652F011-63F7-4183-A5D7-40225A413CDF}" type="parTrans" cxnId="{6B49AE64-F6A5-4561-82A4-33D377B2387F}">
      <dgm:prSet/>
      <dgm:spPr/>
      <dgm:t>
        <a:bodyPr/>
        <a:lstStyle/>
        <a:p>
          <a:endParaRPr lang="sv-SE"/>
        </a:p>
      </dgm:t>
    </dgm:pt>
    <dgm:pt modelId="{D3C1EF52-9013-4800-A117-A8527E1996A3}" type="sibTrans" cxnId="{6B49AE64-F6A5-4561-82A4-33D377B2387F}">
      <dgm:prSet/>
      <dgm:spPr/>
      <dgm:t>
        <a:bodyPr/>
        <a:lstStyle/>
        <a:p>
          <a:endParaRPr lang="sv-SE"/>
        </a:p>
      </dgm:t>
    </dgm:pt>
    <dgm:pt modelId="{440A2CDE-D323-43BC-A338-3DB3020023A9}" type="pres">
      <dgm:prSet presAssocID="{E24A64DD-4B5D-477F-A64F-BBD68AF07A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EFF810C-7A45-4B01-A479-F1DB43C3336E}" type="pres">
      <dgm:prSet presAssocID="{02869F1F-D280-4001-8E2F-99C49E0A419F}" presName="composite" presStyleCnt="0"/>
      <dgm:spPr/>
    </dgm:pt>
    <dgm:pt modelId="{291D8270-A05A-4B72-BC11-9238FCB46AFC}" type="pres">
      <dgm:prSet presAssocID="{02869F1F-D280-4001-8E2F-99C49E0A419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C5A6D55-4F9F-4284-B50E-98524F8F7A7D}" type="pres">
      <dgm:prSet presAssocID="{02869F1F-D280-4001-8E2F-99C49E0A419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593114C-35A5-4ED4-8C3B-63B5D30E68E8}" type="pres">
      <dgm:prSet presAssocID="{FE1A71CF-3D7F-47CF-9C7C-5F433B9BC4B3}" presName="space" presStyleCnt="0"/>
      <dgm:spPr/>
    </dgm:pt>
    <dgm:pt modelId="{3D9910CC-4E4C-4525-983F-B803DBF7B5A1}" type="pres">
      <dgm:prSet presAssocID="{A7E69E88-A794-4C3C-AE16-E34DB83E5CC2}" presName="composite" presStyleCnt="0"/>
      <dgm:spPr/>
    </dgm:pt>
    <dgm:pt modelId="{6BC27E00-31C9-4D33-9B9D-2FDF92B391E0}" type="pres">
      <dgm:prSet presAssocID="{A7E69E88-A794-4C3C-AE16-E34DB83E5CC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9CFA6FE-3BE6-4AD0-97FA-CD2F7DE036EE}" type="pres">
      <dgm:prSet presAssocID="{A7E69E88-A794-4C3C-AE16-E34DB83E5CC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5436245-F668-435E-A98A-251B34AA5401}" type="pres">
      <dgm:prSet presAssocID="{7D776465-AF4D-4D1D-B0B7-FC57BE6B78DD}" presName="space" presStyleCnt="0"/>
      <dgm:spPr/>
    </dgm:pt>
    <dgm:pt modelId="{9EFDC26E-7176-4940-940A-6D7B78853764}" type="pres">
      <dgm:prSet presAssocID="{74E60FF3-F990-44BE-8989-C45E811229BA}" presName="composite" presStyleCnt="0"/>
      <dgm:spPr/>
    </dgm:pt>
    <dgm:pt modelId="{6204B90D-3351-4EB3-AF64-2C82127E51F9}" type="pres">
      <dgm:prSet presAssocID="{74E60FF3-F990-44BE-8989-C45E811229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4F37CF-F356-43C8-A0F7-8E5439DBD400}" type="pres">
      <dgm:prSet presAssocID="{74E60FF3-F990-44BE-8989-C45E811229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904DA5C-4A47-47ED-BD75-87AD2245F44C}" type="presOf" srcId="{E6C6D537-8FF5-431B-8B44-D60343F8B1CC}" destId="{99CFA6FE-3BE6-4AD0-97FA-CD2F7DE036EE}" srcOrd="0" destOrd="2" presId="urn:microsoft.com/office/officeart/2005/8/layout/hList1"/>
    <dgm:cxn modelId="{D00719E1-665E-4D6E-BA05-C48ABF90EBE4}" srcId="{A7E69E88-A794-4C3C-AE16-E34DB83E5CC2}" destId="{82967534-EA1F-40F1-8081-8F3AA8B88F98}" srcOrd="1" destOrd="0" parTransId="{729B9EFD-5DB1-43E5-8882-F726ED864BF0}" sibTransId="{8A32000A-7F39-4135-93DF-0F1849D2892F}"/>
    <dgm:cxn modelId="{E2040BB7-B962-419B-A060-C219575B2080}" srcId="{A7E69E88-A794-4C3C-AE16-E34DB83E5CC2}" destId="{22F45F6E-6F8F-499B-B3C6-022B5B7E195B}" srcOrd="0" destOrd="0" parTransId="{FFA74034-44E1-4C87-8210-6DC2F4CBCEDA}" sibTransId="{EB338583-F002-4A40-A356-DE894094A748}"/>
    <dgm:cxn modelId="{46A5D5F4-CC4F-48B0-9F8E-8396EEB60069}" srcId="{74E60FF3-F990-44BE-8989-C45E811229BA}" destId="{55FFE055-1AF2-443C-9EDA-EDF4A2D43CB5}" srcOrd="2" destOrd="0" parTransId="{C084E6B4-028B-485C-A86C-63B1FBD92420}" sibTransId="{11D972A9-F0EB-4731-AC3E-67F32AC79BA2}"/>
    <dgm:cxn modelId="{6B49AE64-F6A5-4561-82A4-33D377B2387F}" srcId="{A7E69E88-A794-4C3C-AE16-E34DB83E5CC2}" destId="{E6C6D537-8FF5-431B-8B44-D60343F8B1CC}" srcOrd="2" destOrd="0" parTransId="{B652F011-63F7-4183-A5D7-40225A413CDF}" sibTransId="{D3C1EF52-9013-4800-A117-A8527E1996A3}"/>
    <dgm:cxn modelId="{65C2D29E-3115-4E7D-BE5B-1601977A62BD}" type="presOf" srcId="{8EC8EB78-7B0A-44D6-B13A-08579A76ABAB}" destId="{3C5A6D55-4F9F-4284-B50E-98524F8F7A7D}" srcOrd="0" destOrd="2" presId="urn:microsoft.com/office/officeart/2005/8/layout/hList1"/>
    <dgm:cxn modelId="{A386050D-51FF-401B-9B88-E70999504D24}" srcId="{74E60FF3-F990-44BE-8989-C45E811229BA}" destId="{C98B4D62-2A98-4F6F-9E95-2FFE96ED57C9}" srcOrd="0" destOrd="0" parTransId="{F5D0F9AD-1834-48FC-B964-8269C6FB5CBB}" sibTransId="{07AE077D-4BD3-4C3C-A10F-98D4FE933AE2}"/>
    <dgm:cxn modelId="{0AEEDA30-2CF7-4DD2-89BD-33A589269E16}" srcId="{02869F1F-D280-4001-8E2F-99C49E0A419F}" destId="{7E7F5AC4-DA57-42CA-8FBC-BA64FFBFF948}" srcOrd="1" destOrd="0" parTransId="{D3B0F010-7779-445F-A6F9-23CB785137DC}" sibTransId="{3207CA0A-985B-4043-A2BC-861B1F3B4F7B}"/>
    <dgm:cxn modelId="{68C1BFEF-0419-452F-8899-68785D53DC68}" srcId="{E24A64DD-4B5D-477F-A64F-BBD68AF07A10}" destId="{74E60FF3-F990-44BE-8989-C45E811229BA}" srcOrd="2" destOrd="0" parTransId="{C4C91A7A-ABD9-40C1-9E73-0C8C8B2D003F}" sibTransId="{FDF394A9-1F3F-4269-A8AD-961C9E6CA6BC}"/>
    <dgm:cxn modelId="{71C02AEA-652E-4E97-8D96-2E8B20630AF4}" srcId="{02869F1F-D280-4001-8E2F-99C49E0A419F}" destId="{25089B65-A421-4B2A-A7BB-F4364544F702}" srcOrd="0" destOrd="0" parTransId="{21A50751-CF86-4840-893C-02692B2EA1C5}" sibTransId="{BA1CC68F-8F5C-49B1-B737-FDEF358A9BDF}"/>
    <dgm:cxn modelId="{26E7C762-1783-48F6-80C8-8343B5CEDBC9}" type="presOf" srcId="{55FFE055-1AF2-443C-9EDA-EDF4A2D43CB5}" destId="{904F37CF-F356-43C8-A0F7-8E5439DBD400}" srcOrd="0" destOrd="2" presId="urn:microsoft.com/office/officeart/2005/8/layout/hList1"/>
    <dgm:cxn modelId="{F8242224-F598-4B0D-BA57-6B7F779E176C}" srcId="{E24A64DD-4B5D-477F-A64F-BBD68AF07A10}" destId="{02869F1F-D280-4001-8E2F-99C49E0A419F}" srcOrd="0" destOrd="0" parTransId="{D88047DA-BFA7-4258-80ED-95E2F699F293}" sibTransId="{FE1A71CF-3D7F-47CF-9C7C-5F433B9BC4B3}"/>
    <dgm:cxn modelId="{C4119003-6EE1-4722-A0EC-2292C7DA6D9A}" srcId="{74E60FF3-F990-44BE-8989-C45E811229BA}" destId="{F8E0CD37-57C1-4DAD-805B-87ED0A9F58C5}" srcOrd="1" destOrd="0" parTransId="{1094F4B2-A5D9-41B9-BF5A-F04C93FD86FF}" sibTransId="{88CCD220-B60B-4FE0-859B-87E7875454F9}"/>
    <dgm:cxn modelId="{9DF64CBE-8FCF-4ECF-BF1A-790C2C035044}" type="presOf" srcId="{C98B4D62-2A98-4F6F-9E95-2FFE96ED57C9}" destId="{904F37CF-F356-43C8-A0F7-8E5439DBD400}" srcOrd="0" destOrd="0" presId="urn:microsoft.com/office/officeart/2005/8/layout/hList1"/>
    <dgm:cxn modelId="{0115F993-87CB-4C79-96A7-B4A13910A582}" srcId="{E24A64DD-4B5D-477F-A64F-BBD68AF07A10}" destId="{A7E69E88-A794-4C3C-AE16-E34DB83E5CC2}" srcOrd="1" destOrd="0" parTransId="{7EAFB315-28ED-467F-9B9D-D85A31B19E80}" sibTransId="{7D776465-AF4D-4D1D-B0B7-FC57BE6B78DD}"/>
    <dgm:cxn modelId="{CA28D465-FC38-4898-B13D-9A0689267B4B}" type="presOf" srcId="{02869F1F-D280-4001-8E2F-99C49E0A419F}" destId="{291D8270-A05A-4B72-BC11-9238FCB46AFC}" srcOrd="0" destOrd="0" presId="urn:microsoft.com/office/officeart/2005/8/layout/hList1"/>
    <dgm:cxn modelId="{D46AAAB2-8295-4469-9206-79B0B9C1413A}" srcId="{02869F1F-D280-4001-8E2F-99C49E0A419F}" destId="{8EC8EB78-7B0A-44D6-B13A-08579A76ABAB}" srcOrd="2" destOrd="0" parTransId="{86E13FC3-9479-4FA4-BBA3-564B2BBBE60C}" sibTransId="{BA81CBF9-BA01-4B98-9569-F4D69880AEC2}"/>
    <dgm:cxn modelId="{538B6BB3-3FBA-4B28-ADED-5CBEC41884F0}" type="presOf" srcId="{A7E69E88-A794-4C3C-AE16-E34DB83E5CC2}" destId="{6BC27E00-31C9-4D33-9B9D-2FDF92B391E0}" srcOrd="0" destOrd="0" presId="urn:microsoft.com/office/officeart/2005/8/layout/hList1"/>
    <dgm:cxn modelId="{1318616B-917A-4F88-AA85-668B15560839}" type="presOf" srcId="{74E60FF3-F990-44BE-8989-C45E811229BA}" destId="{6204B90D-3351-4EB3-AF64-2C82127E51F9}" srcOrd="0" destOrd="0" presId="urn:microsoft.com/office/officeart/2005/8/layout/hList1"/>
    <dgm:cxn modelId="{8F5B4B3B-C0BD-4BDE-808A-A39BA2120A74}" type="presOf" srcId="{22F45F6E-6F8F-499B-B3C6-022B5B7E195B}" destId="{99CFA6FE-3BE6-4AD0-97FA-CD2F7DE036EE}" srcOrd="0" destOrd="0" presId="urn:microsoft.com/office/officeart/2005/8/layout/hList1"/>
    <dgm:cxn modelId="{0E40BB89-C49E-46F8-9109-E86427F3DBD8}" type="presOf" srcId="{7561308F-9488-42C9-8E7B-D986BD6EC7BA}" destId="{99CFA6FE-3BE6-4AD0-97FA-CD2F7DE036EE}" srcOrd="0" destOrd="3" presId="urn:microsoft.com/office/officeart/2005/8/layout/hList1"/>
    <dgm:cxn modelId="{8C7FC9E9-96AB-49CC-B364-9D66594AF34B}" type="presOf" srcId="{E24A64DD-4B5D-477F-A64F-BBD68AF07A10}" destId="{440A2CDE-D323-43BC-A338-3DB3020023A9}" srcOrd="0" destOrd="0" presId="urn:microsoft.com/office/officeart/2005/8/layout/hList1"/>
    <dgm:cxn modelId="{2449B2AE-EE89-4B03-A4A6-82F1217B4F3E}" srcId="{A7E69E88-A794-4C3C-AE16-E34DB83E5CC2}" destId="{7561308F-9488-42C9-8E7B-D986BD6EC7BA}" srcOrd="3" destOrd="0" parTransId="{EB134CCA-4455-46BA-9372-F6C4E7FCDF93}" sibTransId="{80C39D56-8E48-4771-B950-1194F963AF09}"/>
    <dgm:cxn modelId="{CAE571E8-E68D-42CC-A4D8-ACD2488CC9EA}" type="presOf" srcId="{F8E0CD37-57C1-4DAD-805B-87ED0A9F58C5}" destId="{904F37CF-F356-43C8-A0F7-8E5439DBD400}" srcOrd="0" destOrd="1" presId="urn:microsoft.com/office/officeart/2005/8/layout/hList1"/>
    <dgm:cxn modelId="{DB5F9E87-2609-40E0-8C71-8119BEB5F0EB}" type="presOf" srcId="{82967534-EA1F-40F1-8081-8F3AA8B88F98}" destId="{99CFA6FE-3BE6-4AD0-97FA-CD2F7DE036EE}" srcOrd="0" destOrd="1" presId="urn:microsoft.com/office/officeart/2005/8/layout/hList1"/>
    <dgm:cxn modelId="{35F86568-3998-4861-94F7-8DF5D0CCC048}" type="presOf" srcId="{25089B65-A421-4B2A-A7BB-F4364544F702}" destId="{3C5A6D55-4F9F-4284-B50E-98524F8F7A7D}" srcOrd="0" destOrd="0" presId="urn:microsoft.com/office/officeart/2005/8/layout/hList1"/>
    <dgm:cxn modelId="{92671FD7-526C-4AD0-BE8B-C7F69BEBE2B0}" type="presOf" srcId="{7E7F5AC4-DA57-42CA-8FBC-BA64FFBFF948}" destId="{3C5A6D55-4F9F-4284-B50E-98524F8F7A7D}" srcOrd="0" destOrd="1" presId="urn:microsoft.com/office/officeart/2005/8/layout/hList1"/>
    <dgm:cxn modelId="{36C0BC61-7FA9-4B6E-823B-F2BEA570A117}" type="presParOf" srcId="{440A2CDE-D323-43BC-A338-3DB3020023A9}" destId="{5EFF810C-7A45-4B01-A479-F1DB43C3336E}" srcOrd="0" destOrd="0" presId="urn:microsoft.com/office/officeart/2005/8/layout/hList1"/>
    <dgm:cxn modelId="{51C2B07D-6273-43AD-93BD-82CFF69F3F9E}" type="presParOf" srcId="{5EFF810C-7A45-4B01-A479-F1DB43C3336E}" destId="{291D8270-A05A-4B72-BC11-9238FCB46AFC}" srcOrd="0" destOrd="0" presId="urn:microsoft.com/office/officeart/2005/8/layout/hList1"/>
    <dgm:cxn modelId="{14EFE54C-F2A4-45A3-A59D-0D595B8B53E1}" type="presParOf" srcId="{5EFF810C-7A45-4B01-A479-F1DB43C3336E}" destId="{3C5A6D55-4F9F-4284-B50E-98524F8F7A7D}" srcOrd="1" destOrd="0" presId="urn:microsoft.com/office/officeart/2005/8/layout/hList1"/>
    <dgm:cxn modelId="{2D9FB655-D432-4343-81A7-16F931FD9A85}" type="presParOf" srcId="{440A2CDE-D323-43BC-A338-3DB3020023A9}" destId="{C593114C-35A5-4ED4-8C3B-63B5D30E68E8}" srcOrd="1" destOrd="0" presId="urn:microsoft.com/office/officeart/2005/8/layout/hList1"/>
    <dgm:cxn modelId="{ACE862CE-C0F5-441A-99BD-817F23FBAD9C}" type="presParOf" srcId="{440A2CDE-D323-43BC-A338-3DB3020023A9}" destId="{3D9910CC-4E4C-4525-983F-B803DBF7B5A1}" srcOrd="2" destOrd="0" presId="urn:microsoft.com/office/officeart/2005/8/layout/hList1"/>
    <dgm:cxn modelId="{13E93777-E967-406A-AA5E-2E3FFA09A854}" type="presParOf" srcId="{3D9910CC-4E4C-4525-983F-B803DBF7B5A1}" destId="{6BC27E00-31C9-4D33-9B9D-2FDF92B391E0}" srcOrd="0" destOrd="0" presId="urn:microsoft.com/office/officeart/2005/8/layout/hList1"/>
    <dgm:cxn modelId="{38DB2C8D-2FCC-46D4-B532-EF19B1AF32EB}" type="presParOf" srcId="{3D9910CC-4E4C-4525-983F-B803DBF7B5A1}" destId="{99CFA6FE-3BE6-4AD0-97FA-CD2F7DE036EE}" srcOrd="1" destOrd="0" presId="urn:microsoft.com/office/officeart/2005/8/layout/hList1"/>
    <dgm:cxn modelId="{F1AEB5E6-4C79-4178-8AF8-EA9948C463C8}" type="presParOf" srcId="{440A2CDE-D323-43BC-A338-3DB3020023A9}" destId="{85436245-F668-435E-A98A-251B34AA5401}" srcOrd="3" destOrd="0" presId="urn:microsoft.com/office/officeart/2005/8/layout/hList1"/>
    <dgm:cxn modelId="{6D88C46C-A43E-4547-B148-A8260369A95D}" type="presParOf" srcId="{440A2CDE-D323-43BC-A338-3DB3020023A9}" destId="{9EFDC26E-7176-4940-940A-6D7B78853764}" srcOrd="4" destOrd="0" presId="urn:microsoft.com/office/officeart/2005/8/layout/hList1"/>
    <dgm:cxn modelId="{929F89CF-6D78-40CF-AB05-315F714C37FC}" type="presParOf" srcId="{9EFDC26E-7176-4940-940A-6D7B78853764}" destId="{6204B90D-3351-4EB3-AF64-2C82127E51F9}" srcOrd="0" destOrd="0" presId="urn:microsoft.com/office/officeart/2005/8/layout/hList1"/>
    <dgm:cxn modelId="{DD3B138F-5180-4546-979E-F1C9A8F6652E}" type="presParOf" srcId="{9EFDC26E-7176-4940-940A-6D7B78853764}" destId="{904F37CF-F356-43C8-A0F7-8E5439DBD4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D8270-A05A-4B72-BC11-9238FCB46AFC}">
      <dsp:nvSpPr>
        <dsp:cNvPr id="0" name=""/>
        <dsp:cNvSpPr/>
      </dsp:nvSpPr>
      <dsp:spPr>
        <a:xfrm>
          <a:off x="3286" y="463069"/>
          <a:ext cx="3203971" cy="1119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Introduktion </a:t>
          </a:r>
          <a:endParaRPr lang="sv-SE" sz="2200" kern="1200" dirty="0"/>
        </a:p>
      </dsp:txBody>
      <dsp:txXfrm>
        <a:off x="3286" y="463069"/>
        <a:ext cx="3203971" cy="1119591"/>
      </dsp:txXfrm>
    </dsp:sp>
    <dsp:sp modelId="{3C5A6D55-4F9F-4284-B50E-98524F8F7A7D}">
      <dsp:nvSpPr>
        <dsp:cNvPr id="0" name=""/>
        <dsp:cNvSpPr/>
      </dsp:nvSpPr>
      <dsp:spPr>
        <a:xfrm>
          <a:off x="3286" y="1582660"/>
          <a:ext cx="3203971" cy="1992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Syfte och mål</a:t>
          </a: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Lära känna</a:t>
          </a: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Rollerna</a:t>
          </a:r>
          <a:endParaRPr lang="sv-SE" sz="2200" kern="1200" dirty="0"/>
        </a:p>
      </dsp:txBody>
      <dsp:txXfrm>
        <a:off x="3286" y="1582660"/>
        <a:ext cx="3203971" cy="1992869"/>
      </dsp:txXfrm>
    </dsp:sp>
    <dsp:sp modelId="{6BC27E00-31C9-4D33-9B9D-2FDF92B391E0}">
      <dsp:nvSpPr>
        <dsp:cNvPr id="0" name=""/>
        <dsp:cNvSpPr/>
      </dsp:nvSpPr>
      <dsp:spPr>
        <a:xfrm>
          <a:off x="3655814" y="463069"/>
          <a:ext cx="3203971" cy="1119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Orientering/kartläggning</a:t>
          </a:r>
          <a:endParaRPr lang="sv-SE" sz="2200" kern="1200" dirty="0"/>
        </a:p>
      </dsp:txBody>
      <dsp:txXfrm>
        <a:off x="3655814" y="463069"/>
        <a:ext cx="3203971" cy="1119591"/>
      </dsp:txXfrm>
    </dsp:sp>
    <dsp:sp modelId="{99CFA6FE-3BE6-4AD0-97FA-CD2F7DE036EE}">
      <dsp:nvSpPr>
        <dsp:cNvPr id="0" name=""/>
        <dsp:cNvSpPr/>
      </dsp:nvSpPr>
      <dsp:spPr>
        <a:xfrm>
          <a:off x="3655814" y="1582660"/>
          <a:ext cx="3203971" cy="1992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Vad ingår i området?</a:t>
          </a: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Beroenden till andra och andra arbeten</a:t>
          </a: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Hur sker förankring?</a:t>
          </a:r>
          <a:endParaRPr lang="sv-S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200" kern="1200" dirty="0" smtClean="0"/>
            <a:t>Kvalitetsregister</a:t>
          </a:r>
          <a:endParaRPr lang="sv-SE" sz="2200" kern="1200" dirty="0"/>
        </a:p>
      </dsp:txBody>
      <dsp:txXfrm>
        <a:off x="3655814" y="1582660"/>
        <a:ext cx="3203971" cy="1992869"/>
      </dsp:txXfrm>
    </dsp:sp>
    <dsp:sp modelId="{6204B90D-3351-4EB3-AF64-2C82127E51F9}">
      <dsp:nvSpPr>
        <dsp:cNvPr id="0" name=""/>
        <dsp:cNvSpPr/>
      </dsp:nvSpPr>
      <dsp:spPr>
        <a:xfrm>
          <a:off x="7308342" y="463069"/>
          <a:ext cx="3203971" cy="1119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kern="1200" dirty="0" smtClean="0"/>
            <a:t>Identifiera förbättringsområden</a:t>
          </a:r>
          <a:br>
            <a:rPr lang="sv-SE" sz="2200" kern="1200" dirty="0" smtClean="0"/>
          </a:br>
          <a:r>
            <a:rPr lang="sv-SE" sz="2200" kern="1200" dirty="0" smtClean="0"/>
            <a:t> </a:t>
          </a:r>
          <a:endParaRPr lang="sv-SE" sz="2200" kern="1200" dirty="0"/>
        </a:p>
      </dsp:txBody>
      <dsp:txXfrm>
        <a:off x="7308342" y="463069"/>
        <a:ext cx="3203971" cy="1119591"/>
      </dsp:txXfrm>
    </dsp:sp>
    <dsp:sp modelId="{904F37CF-F356-43C8-A0F7-8E5439DBD400}">
      <dsp:nvSpPr>
        <dsp:cNvPr id="0" name=""/>
        <dsp:cNvSpPr/>
      </dsp:nvSpPr>
      <dsp:spPr>
        <a:xfrm>
          <a:off x="7308342" y="1582660"/>
          <a:ext cx="3203971" cy="1992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v-SE" sz="2200" kern="1200" dirty="0" smtClean="0"/>
            <a:t>Var finns gapen?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v-SE" sz="2200" kern="1200" dirty="0" smtClean="0"/>
            <a:t>Identifiera behov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v-SE" sz="2200" kern="1200" dirty="0" smtClean="0"/>
            <a:t>Prioritera insatser </a:t>
          </a:r>
        </a:p>
      </dsp:txBody>
      <dsp:txXfrm>
        <a:off x="7308342" y="1582660"/>
        <a:ext cx="3203971" cy="1992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63E6B-4221-4E15-B775-1AF55D4DE7C4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FDEE8-F113-436E-BCA0-69AC2F0B07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19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om du vill redigera mall för underrubrikformat</a:t>
            </a:r>
            <a:endParaRPr lang="sv-SE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-1" y="6000207"/>
            <a:ext cx="12192001" cy="857793"/>
          </a:xfrm>
          <a:prstGeom prst="rect">
            <a:avLst/>
          </a:prstGeom>
          <a:solidFill>
            <a:srgbClr val="377D7A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377D7A"/>
              </a:solidFill>
            </a:endParaRPr>
          </a:p>
        </p:txBody>
      </p:sp>
      <p:sp>
        <p:nvSpPr>
          <p:cNvPr id="19" name="textruta 18"/>
          <p:cNvSpPr txBox="1"/>
          <p:nvPr userDrawn="1"/>
        </p:nvSpPr>
        <p:spPr>
          <a:xfrm>
            <a:off x="8311338" y="6000207"/>
            <a:ext cx="31948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Landsting och regioners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system</a:t>
            </a:r>
            <a:r>
              <a:rPr lang="sv-SE" sz="2000" b="1" baseline="0" dirty="0" smtClean="0">
                <a:solidFill>
                  <a:schemeClr val="bg1"/>
                </a:solidFill>
              </a:rPr>
              <a:t> för kunskapsstyrning</a:t>
            </a:r>
            <a:endParaRPr lang="sv-SE" sz="2000" b="1" dirty="0" smtClean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13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23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26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textruta 12"/>
          <p:cNvSpPr txBox="1"/>
          <p:nvPr userDrawn="1"/>
        </p:nvSpPr>
        <p:spPr>
          <a:xfrm>
            <a:off x="-2197100" y="2647950"/>
            <a:ext cx="2095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Presentationsrubrik:</a:t>
            </a:r>
            <a:br>
              <a:rPr lang="sv-SE" sz="1000" b="1" smtClean="0"/>
            </a:br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26pt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-2451100" y="1209676"/>
            <a:ext cx="23495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14pt</a:t>
            </a:r>
          </a:p>
          <a:p>
            <a:pPr algn="r"/>
            <a:r>
              <a:rPr lang="sv-SE" sz="1000" b="1" smtClean="0">
                <a:solidFill>
                  <a:srgbClr val="ED8B00"/>
                </a:solidFill>
              </a:rPr>
              <a:t>Namn: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14pt</a:t>
            </a:r>
          </a:p>
          <a:p>
            <a:pPr algn="r"/>
            <a:endParaRPr lang="sv-SE" sz="100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9" y="800439"/>
            <a:ext cx="3456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2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2451100" y="1209675"/>
            <a:ext cx="2349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26pt</a:t>
            </a:r>
          </a:p>
        </p:txBody>
      </p:sp>
    </p:spTree>
    <p:extLst>
      <p:ext uri="{BB962C8B-B14F-4D97-AF65-F5344CB8AC3E}">
        <p14:creationId xmlns:p14="http://schemas.microsoft.com/office/powerpoint/2010/main" val="137794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 userDrawn="1"/>
        </p:nvSpPr>
        <p:spPr>
          <a:xfrm>
            <a:off x="-2451100" y="1209675"/>
            <a:ext cx="2349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26pt</a:t>
            </a: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3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2448266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b="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normal</a:t>
            </a:r>
            <a:r>
              <a:rPr lang="sv-SE" sz="1000" baseline="0" smtClean="0"/>
              <a:t> </a:t>
            </a:r>
            <a:r>
              <a:rPr lang="sv-SE" sz="1000" smtClean="0"/>
              <a:t>19pt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1708336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26pt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8" name="textruta 7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3339369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D3BF96"/>
                </a:solidFill>
              </a:defRPr>
            </a:lvl1pPr>
            <a:lvl2pPr>
              <a:defRPr sz="2600">
                <a:solidFill>
                  <a:srgbClr val="D3BF96"/>
                </a:solidFill>
              </a:defRPr>
            </a:lvl2pPr>
            <a:lvl3pPr>
              <a:defRPr sz="1900">
                <a:solidFill>
                  <a:srgbClr val="D3BF96"/>
                </a:solidFill>
              </a:defRPr>
            </a:lvl3pPr>
            <a:lvl4pPr>
              <a:defRPr sz="1600">
                <a:solidFill>
                  <a:srgbClr val="D3BF96"/>
                </a:solidFill>
              </a:defRPr>
            </a:lvl4pPr>
            <a:lvl5pPr>
              <a:defRPr sz="1400">
                <a:solidFill>
                  <a:srgbClr val="D3BF96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26pt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26pt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1492819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3000" b="0" i="1">
                <a:solidFill>
                  <a:srgbClr val="D3BF96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00" b="1" smtClean="0"/>
              <a:t>Punktlista nivå 1:</a:t>
            </a:r>
          </a:p>
          <a:p>
            <a:pPr algn="l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l"/>
            <a:r>
              <a:rPr lang="sv-SE" sz="1000" b="1" smtClean="0"/>
              <a:t>Nivå 2:</a:t>
            </a:r>
          </a:p>
          <a:p>
            <a:pPr algn="l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90118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805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/>
          <p:cNvSpPr/>
          <p:nvPr userDrawn="1"/>
        </p:nvSpPr>
        <p:spPr>
          <a:xfrm>
            <a:off x="-1" y="6000207"/>
            <a:ext cx="12192001" cy="857793"/>
          </a:xfrm>
          <a:prstGeom prst="rect">
            <a:avLst/>
          </a:prstGeom>
          <a:solidFill>
            <a:srgbClr val="377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377D7A"/>
              </a:solidFill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311338" y="6000207"/>
            <a:ext cx="31948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Landsting och regioners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system</a:t>
            </a:r>
            <a:r>
              <a:rPr lang="sv-SE" sz="2000" b="1" baseline="0" dirty="0" smtClean="0">
                <a:solidFill>
                  <a:schemeClr val="bg1"/>
                </a:solidFill>
              </a:rPr>
              <a:t> för kunskapsstyrning</a:t>
            </a:r>
            <a:endParaRPr lang="sv-SE" sz="2000" b="1" dirty="0" smtClean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7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059269"/>
            <a:ext cx="4547029" cy="37084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1464827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632021" y="2059201"/>
            <a:ext cx="4716363" cy="3165227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00" b="1" smtClean="0"/>
              <a:t>Punktlista nivå 1:</a:t>
            </a:r>
          </a:p>
          <a:p>
            <a:pPr algn="l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l"/>
            <a:r>
              <a:rPr lang="sv-SE" sz="1000" b="1" smtClean="0"/>
              <a:t>Nivå 2:</a:t>
            </a:r>
          </a:p>
          <a:p>
            <a:pPr algn="l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80619" y="5221275"/>
            <a:ext cx="4562981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31873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extruta 5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3529145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1200351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3286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4547029" cy="371295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Punktlista nivå 1: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r"/>
            <a:r>
              <a:rPr lang="sv-SE" sz="1000" b="1" smtClean="0"/>
              <a:t>Nivå 2:</a:t>
            </a:r>
          </a:p>
          <a:p>
            <a:pPr algn="r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</p:spTree>
    <p:extLst>
      <p:ext uri="{BB962C8B-B14F-4D97-AF65-F5344CB8AC3E}">
        <p14:creationId xmlns:p14="http://schemas.microsoft.com/office/powerpoint/2010/main" val="903111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632022" y="2059201"/>
            <a:ext cx="4547029" cy="3165227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00" b="1" smtClean="0"/>
              <a:t>Punktlista nivå 1:</a:t>
            </a:r>
          </a:p>
          <a:p>
            <a:pPr algn="l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19pt</a:t>
            </a:r>
          </a:p>
          <a:p>
            <a:pPr algn="l"/>
            <a:r>
              <a:rPr lang="sv-SE" sz="1000" b="1" smtClean="0"/>
              <a:t>Nivå 2:</a:t>
            </a:r>
          </a:p>
          <a:p>
            <a:pPr algn="l"/>
            <a:r>
              <a:rPr lang="sv-SE" sz="1000" smtClean="0"/>
              <a:t>Century Gothic normal 19pt</a:t>
            </a:r>
            <a:endParaRPr lang="sv-SE" sz="1000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/>
              <a:t>Rubrik:</a:t>
            </a:r>
          </a:p>
          <a:p>
            <a:pPr algn="r"/>
            <a:r>
              <a:rPr lang="sv-SE" sz="1000" smtClean="0"/>
              <a:t>Century Gothic,</a:t>
            </a:r>
            <a:br>
              <a:rPr lang="sv-SE" sz="1000" smtClean="0"/>
            </a:br>
            <a:r>
              <a:rPr lang="sv-SE" sz="1000" smtClean="0"/>
              <a:t>bold 33pt</a:t>
            </a:r>
            <a:endParaRPr lang="sv-SE" sz="100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80619" y="5221275"/>
            <a:ext cx="4562981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5771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497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6001" y="304800"/>
            <a:ext cx="1067223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16006" y="1600200"/>
            <a:ext cx="10648951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16006" y="3886200"/>
            <a:ext cx="10648951" cy="21351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9472085" y="6443663"/>
            <a:ext cx="2544233" cy="404812"/>
          </a:xfrm>
        </p:spPr>
        <p:txBody>
          <a:bodyPr/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+mn-lt"/>
                <a:ea typeface="ＭＳ Ｐゴシック" pitchFamily="-112" charset="-128"/>
                <a:cs typeface="Lucida Sans Unicode" pitchFamily="32" charset="0"/>
              </a:defRPr>
            </a:lvl1pPr>
          </a:lstStyle>
          <a:p>
            <a:pPr>
              <a:defRPr/>
            </a:pPr>
            <a:fld id="{FA2F7744-1E7F-4864-887C-C6B289E3C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3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rgbClr val="DAD7CB"/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26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textruta 12"/>
          <p:cNvSpPr txBox="1"/>
          <p:nvPr userDrawn="1"/>
        </p:nvSpPr>
        <p:spPr>
          <a:xfrm>
            <a:off x="-2197100" y="2647950"/>
            <a:ext cx="2095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Presentationsrubrik:</a:t>
            </a:r>
            <a:br>
              <a:rPr lang="sv-SE" sz="1000" b="1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26pt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-2451100" y="1209676"/>
            <a:ext cx="23495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14pt</a:t>
            </a:r>
          </a:p>
          <a:p>
            <a:pPr algn="r"/>
            <a:r>
              <a:rPr lang="sv-SE" sz="1000" b="1" smtClean="0">
                <a:solidFill>
                  <a:srgbClr val="ED8B00"/>
                </a:solidFill>
              </a:rPr>
              <a:t>Namn:</a:t>
            </a:r>
          </a:p>
          <a:p>
            <a:pPr algn="r">
              <a:defRPr/>
            </a:pPr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14pt</a:t>
            </a:r>
          </a:p>
          <a:p>
            <a:pPr algn="r"/>
            <a:endParaRPr lang="sv-SE" sz="1000">
              <a:solidFill>
                <a:srgbClr val="000000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9" y="800439"/>
            <a:ext cx="3456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15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rgbClr val="DAD7CB"/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2451100" y="1209675"/>
            <a:ext cx="2349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26pt</a:t>
            </a:r>
          </a:p>
        </p:txBody>
      </p:sp>
    </p:spTree>
    <p:extLst>
      <p:ext uri="{BB962C8B-B14F-4D97-AF65-F5344CB8AC3E}">
        <p14:creationId xmlns:p14="http://schemas.microsoft.com/office/powerpoint/2010/main" val="300352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rgbClr val="DAD7CB"/>
              </a:solidFill>
            </a:endParaRPr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rgbClr val="000000"/>
              </a:solidFill>
            </a:endParaRPr>
          </a:p>
        </p:txBody>
      </p:sp>
      <p:sp>
        <p:nvSpPr>
          <p:cNvPr id="7" name="textruta 6"/>
          <p:cNvSpPr txBox="1"/>
          <p:nvPr userDrawn="1"/>
        </p:nvSpPr>
        <p:spPr>
          <a:xfrm>
            <a:off x="-2451100" y="1209675"/>
            <a:ext cx="2349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26pt</a:t>
            </a: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710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91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b="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normal 19pt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31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26pt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8" name="textruta 7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057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rgbClr val="DAD7CB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D3BF96"/>
                </a:solidFill>
              </a:defRPr>
            </a:lvl1pPr>
            <a:lvl2pPr>
              <a:defRPr sz="2600">
                <a:solidFill>
                  <a:srgbClr val="D3BF96"/>
                </a:solidFill>
              </a:defRPr>
            </a:lvl2pPr>
            <a:lvl3pPr>
              <a:defRPr sz="1900">
                <a:solidFill>
                  <a:srgbClr val="D3BF96"/>
                </a:solidFill>
              </a:defRPr>
            </a:lvl3pPr>
            <a:lvl4pPr>
              <a:defRPr sz="1600">
                <a:solidFill>
                  <a:srgbClr val="D3BF96"/>
                </a:solidFill>
              </a:defRPr>
            </a:lvl4pPr>
            <a:lvl5pPr>
              <a:defRPr sz="1400">
                <a:solidFill>
                  <a:srgbClr val="D3BF96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textruta 8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26pt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26pt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40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3000" b="0" i="1">
                <a:solidFill>
                  <a:srgbClr val="D3BF96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61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059269"/>
            <a:ext cx="4547029" cy="37084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88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632021" y="2059201"/>
            <a:ext cx="4716363" cy="3165227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textruta 10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80619" y="5221275"/>
            <a:ext cx="4562981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506531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textruta 5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9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088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79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951973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4547029" cy="371295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-1778002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pPr algn="r"/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46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632022" y="2059201"/>
            <a:ext cx="4547029" cy="3165227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12369799" y="2647951"/>
            <a:ext cx="1676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smtClean="0">
                <a:solidFill>
                  <a:srgbClr val="000000"/>
                </a:solidFill>
              </a:rPr>
              <a:t>Punktlista nivå 1: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19pt</a:t>
            </a:r>
          </a:p>
          <a:p>
            <a:r>
              <a:rPr lang="sv-SE" sz="1000" b="1" smtClean="0">
                <a:solidFill>
                  <a:srgbClr val="000000"/>
                </a:solidFill>
              </a:rPr>
              <a:t>Nivå 2: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Century Gothic normal 19pt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-1778002" y="1209675"/>
            <a:ext cx="16764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b="1" smtClean="0">
                <a:solidFill>
                  <a:srgbClr val="000000"/>
                </a:solidFill>
              </a:rPr>
              <a:t>Rubrik: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Century Gothic,</a:t>
            </a:r>
            <a:br>
              <a:rPr lang="sv-SE" sz="1000" smtClean="0">
                <a:solidFill>
                  <a:srgbClr val="000000"/>
                </a:solidFill>
              </a:rPr>
            </a:br>
            <a:r>
              <a:rPr lang="sv-SE" sz="1000" smtClean="0">
                <a:solidFill>
                  <a:srgbClr val="000000"/>
                </a:solidFill>
              </a:rPr>
              <a:t>bold 33pt</a:t>
            </a:r>
            <a:endParaRPr lang="sv-SE" sz="1000">
              <a:solidFill>
                <a:srgbClr val="000000"/>
              </a:solidFill>
            </a:endParaRPr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80619" y="5221275"/>
            <a:ext cx="4562981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121071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002B45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365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Rubrik och innehåll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6001" y="304800"/>
            <a:ext cx="1067223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16006" y="1600200"/>
            <a:ext cx="10648951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16006" y="3886200"/>
            <a:ext cx="10648951" cy="21351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9472085" y="6443663"/>
            <a:ext cx="2544233" cy="404812"/>
          </a:xfrm>
        </p:spPr>
        <p:txBody>
          <a:bodyPr/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latin typeface="+mn-lt"/>
                <a:ea typeface="ＭＳ Ｐゴシック" pitchFamily="-112" charset="-128"/>
                <a:cs typeface="Lucida Sans Unicode" pitchFamily="32" charset="0"/>
              </a:defRPr>
            </a:lvl1pPr>
          </a:lstStyle>
          <a:p>
            <a:pPr>
              <a:defRPr/>
            </a:pPr>
            <a:fld id="{FA2F7744-1E7F-4864-887C-C6B289E3C610}" type="slidenum">
              <a:rPr lang="en-US">
                <a:solidFill>
                  <a:srgbClr val="002B4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B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8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5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3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57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02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5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1824-E762-4685-8388-C322C259D6FC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80BF-074B-4E55-B5AC-841B5F35CA8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-1" y="6000207"/>
            <a:ext cx="12192001" cy="857793"/>
          </a:xfrm>
          <a:prstGeom prst="rect">
            <a:avLst/>
          </a:prstGeom>
          <a:solidFill>
            <a:srgbClr val="377D7A">
              <a:alpha val="9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377D7A"/>
              </a:solidFill>
            </a:endParaRPr>
          </a:p>
        </p:txBody>
      </p:sp>
      <p:sp>
        <p:nvSpPr>
          <p:cNvPr id="8" name="textruta 7"/>
          <p:cNvSpPr txBox="1"/>
          <p:nvPr userDrawn="1"/>
        </p:nvSpPr>
        <p:spPr>
          <a:xfrm>
            <a:off x="8311338" y="6000207"/>
            <a:ext cx="31948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Landsting och regioners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dirty="0" smtClean="0">
                <a:solidFill>
                  <a:schemeClr val="bg1"/>
                </a:solidFill>
              </a:rPr>
              <a:t>system</a:t>
            </a:r>
            <a:r>
              <a:rPr lang="sv-SE" sz="2000" b="1" baseline="0" dirty="0" smtClean="0">
                <a:solidFill>
                  <a:schemeClr val="bg1"/>
                </a:solidFill>
              </a:rPr>
              <a:t> för kunskapsstyrning</a:t>
            </a:r>
            <a:endParaRPr lang="sv-SE" sz="2000" b="1" dirty="0" smtClean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77D7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21411" y="6295895"/>
            <a:ext cx="1536171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r>
              <a:rPr lang="sv-SE" smtClean="0"/>
              <a:t>2016-03-17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57581" y="6295895"/>
            <a:ext cx="38608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-3301999" y="6203950"/>
            <a:ext cx="3200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smtClean="0"/>
              <a:t>Att visa</a:t>
            </a:r>
            <a:r>
              <a:rPr lang="sv-SE" sz="1000" baseline="0" smtClean="0"/>
              <a:t> fotnot, datum, sidnummer</a:t>
            </a:r>
          </a:p>
          <a:p>
            <a:pPr algn="r"/>
            <a:r>
              <a:rPr lang="sv-SE" sz="1000" baseline="0" smtClean="0"/>
              <a:t>Klicka på fliken ”Infoga”och klicka på ikonen sidhuvud/sidfot</a:t>
            </a:r>
            <a:endParaRPr lang="sv-SE" sz="1000" smtClean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6" t="5185" b="11482"/>
          <a:stretch/>
        </p:blipFill>
        <p:spPr>
          <a:xfrm>
            <a:off x="12522201" y="3529013"/>
            <a:ext cx="1739900" cy="1071563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2395201" y="4660900"/>
            <a:ext cx="320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00" b="1" smtClean="0"/>
              <a:t>Klistra in text:</a:t>
            </a:r>
          </a:p>
          <a:p>
            <a:pPr algn="l"/>
            <a:r>
              <a:rPr lang="sv-SE" sz="1000" smtClean="0"/>
              <a:t>Klistra in texten, klicka</a:t>
            </a:r>
            <a:r>
              <a:rPr lang="sv-SE" sz="1000" baseline="0" smtClean="0"/>
              <a:t> på ikonen (Ctrl), välj ”Behåll endast text”</a:t>
            </a:r>
            <a:endParaRPr lang="sv-SE" sz="1000" smtClean="0"/>
          </a:p>
          <a:p>
            <a:pPr algn="l"/>
            <a:endParaRPr lang="sv-SE" sz="1000" smtClean="0"/>
          </a:p>
        </p:txBody>
      </p:sp>
      <p:sp>
        <p:nvSpPr>
          <p:cNvPr id="22" name="Rektangel 21"/>
          <p:cNvSpPr/>
          <p:nvPr/>
        </p:nvSpPr>
        <p:spPr>
          <a:xfrm>
            <a:off x="13411201" y="3876675"/>
            <a:ext cx="393700" cy="342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smtClean="0">
              <a:solidFill>
                <a:srgbClr val="CEB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4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+mn-lt"/>
          <a:ea typeface="+mn-ea"/>
          <a:cs typeface="+mn-cs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+mn-lt"/>
          <a:ea typeface="+mn-ea"/>
          <a:cs typeface="+mn-cs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21411" y="6295895"/>
            <a:ext cx="1536171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r>
              <a:rPr lang="sv-SE" smtClean="0">
                <a:solidFill>
                  <a:srgbClr val="002B45"/>
                </a:solidFill>
              </a:rPr>
              <a:t>2016-03-17</a:t>
            </a:r>
            <a:endParaRPr lang="sv-SE">
              <a:solidFill>
                <a:srgbClr val="002B45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57581" y="6295895"/>
            <a:ext cx="38608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endParaRPr lang="sv-SE" dirty="0">
              <a:solidFill>
                <a:srgbClr val="002B45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</a:defRPr>
            </a:lvl1pPr>
          </a:lstStyle>
          <a:p>
            <a:fld id="{F3A1DABF-CD59-47A1-8187-10F3203EF599}" type="slidenum">
              <a:rPr lang="sv-SE" smtClean="0">
                <a:solidFill>
                  <a:srgbClr val="002B45"/>
                </a:solidFill>
              </a:rPr>
              <a:pPr/>
              <a:t>‹#›</a:t>
            </a:fld>
            <a:endParaRPr lang="sv-SE">
              <a:solidFill>
                <a:srgbClr val="002B45"/>
              </a:solidFill>
            </a:endParaRPr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-3301999" y="6203950"/>
            <a:ext cx="32004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00" smtClean="0">
                <a:solidFill>
                  <a:srgbClr val="000000"/>
                </a:solidFill>
              </a:rPr>
              <a:t>Att visa fotnot, datum, sidnummer</a:t>
            </a:r>
          </a:p>
          <a:p>
            <a:pPr algn="r"/>
            <a:r>
              <a:rPr lang="sv-SE" sz="1000" smtClean="0">
                <a:solidFill>
                  <a:srgbClr val="000000"/>
                </a:solidFill>
              </a:rPr>
              <a:t>Klicka på fliken ”Infoga”och klicka på ikonen sidhuvud/sidfot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6" t="5185" b="11482"/>
          <a:stretch/>
        </p:blipFill>
        <p:spPr>
          <a:xfrm>
            <a:off x="12522201" y="3529013"/>
            <a:ext cx="1739900" cy="1071563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2395201" y="4660900"/>
            <a:ext cx="320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smtClean="0">
                <a:solidFill>
                  <a:srgbClr val="000000"/>
                </a:solidFill>
              </a:rPr>
              <a:t>Klistra in text:</a:t>
            </a:r>
          </a:p>
          <a:p>
            <a:r>
              <a:rPr lang="sv-SE" sz="1000" smtClean="0">
                <a:solidFill>
                  <a:srgbClr val="000000"/>
                </a:solidFill>
              </a:rPr>
              <a:t>Klistra in texten, klicka på ikonen (Ctrl), välj ”Behåll endast text”</a:t>
            </a:r>
          </a:p>
          <a:p>
            <a:endParaRPr lang="sv-SE" sz="1000" smtClean="0">
              <a:solidFill>
                <a:srgbClr val="000000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13411201" y="3876675"/>
            <a:ext cx="393700" cy="342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smtClean="0">
              <a:solidFill>
                <a:srgbClr val="CEB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4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+mn-lt"/>
          <a:ea typeface="+mn-ea"/>
          <a:cs typeface="+mn-cs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+mn-lt"/>
          <a:ea typeface="+mn-ea"/>
          <a:cs typeface="+mn-cs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3264" y="611826"/>
            <a:ext cx="9144000" cy="1655762"/>
          </a:xfrm>
        </p:spPr>
        <p:txBody>
          <a:bodyPr>
            <a:noAutofit/>
          </a:bodyPr>
          <a:lstStyle/>
          <a:p>
            <a:r>
              <a:rPr lang="sv-SE" sz="5400" dirty="0" smtClean="0"/>
              <a:t>NPO kvinnosjukdomar och förlossning</a:t>
            </a:r>
          </a:p>
          <a:p>
            <a:r>
              <a:rPr lang="sv-SE" sz="4000" dirty="0" smtClean="0">
                <a:solidFill>
                  <a:srgbClr val="377D7A"/>
                </a:solidFill>
              </a:rPr>
              <a:t>Nuläge…</a:t>
            </a:r>
            <a:endParaRPr lang="sv-SE" sz="4000" dirty="0">
              <a:solidFill>
                <a:srgbClr val="377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Deltagare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Masoumeh Rezapour Uppsala-Örebro </a:t>
            </a:r>
          </a:p>
          <a:p>
            <a:r>
              <a:rPr lang="sv-SE" dirty="0" err="1" smtClean="0"/>
              <a:t>Ninnie</a:t>
            </a:r>
            <a:r>
              <a:rPr lang="sv-SE" dirty="0" smtClean="0"/>
              <a:t> Borendal </a:t>
            </a:r>
            <a:r>
              <a:rPr lang="sv-SE" dirty="0" err="1" smtClean="0"/>
              <a:t>Wodlin</a:t>
            </a:r>
            <a:r>
              <a:rPr lang="sv-SE" dirty="0" smtClean="0"/>
              <a:t> Sydöstra</a:t>
            </a:r>
          </a:p>
          <a:p>
            <a:r>
              <a:rPr lang="sv-SE" dirty="0" smtClean="0"/>
              <a:t>Pia Teleman Södra </a:t>
            </a:r>
          </a:p>
          <a:p>
            <a:r>
              <a:rPr lang="sv-SE" dirty="0" smtClean="0"/>
              <a:t>Lotta Wassén Västra </a:t>
            </a:r>
          </a:p>
          <a:p>
            <a:r>
              <a:rPr lang="sv-SE" dirty="0" smtClean="0"/>
              <a:t>Lena </a:t>
            </a:r>
            <a:r>
              <a:rPr lang="sv-SE" dirty="0"/>
              <a:t>M</a:t>
            </a:r>
            <a:r>
              <a:rPr lang="sv-SE" dirty="0" smtClean="0"/>
              <a:t>arions Stockholm-Gotland</a:t>
            </a:r>
          </a:p>
          <a:p>
            <a:r>
              <a:rPr lang="sv-SE" dirty="0" smtClean="0"/>
              <a:t>Eva Innala Norra </a:t>
            </a:r>
          </a:p>
          <a:p>
            <a:r>
              <a:rPr lang="sv-SE" dirty="0" smtClean="0"/>
              <a:t>Elin Shaffer SKL, processtöd statliga </a:t>
            </a:r>
            <a:r>
              <a:rPr lang="sv-SE" dirty="0"/>
              <a:t>överenskommelsen förlossningsvård och kvinnors hälsa</a:t>
            </a:r>
          </a:p>
          <a:p>
            <a:r>
              <a:rPr lang="sv-SE" dirty="0" smtClean="0"/>
              <a:t>Eva </a:t>
            </a:r>
            <a:r>
              <a:rPr lang="sv-SE" dirty="0" err="1" smtClean="0"/>
              <a:t>Estling</a:t>
            </a:r>
            <a:r>
              <a:rPr lang="sv-SE" dirty="0" smtClean="0"/>
              <a:t> SKL, statliga överenskommelsen förlossningsvård och kvinnors hälsa</a:t>
            </a:r>
          </a:p>
          <a:p>
            <a:r>
              <a:rPr lang="sv-SE" dirty="0" smtClean="0"/>
              <a:t>Lotta Lindqvist Sydöstra, processledare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5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Nivåstrukturering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45577" y="1346559"/>
            <a:ext cx="1007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968188" y="2067005"/>
            <a:ext cx="8137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Förslag lämnat till Socialstyrelsen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Arbetsgrupper igång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Samarbete med Socialstyrelsen för att stötta arbetsgrupperna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0919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Första uppgifterna för nationella programområden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740436"/>
              </p:ext>
            </p:extLst>
          </p:nvPr>
        </p:nvGraphicFramePr>
        <p:xfrm>
          <a:off x="838200" y="1825625"/>
          <a:ext cx="10515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1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arbete i 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Kartläggning </a:t>
            </a:r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- Identifiera </a:t>
            </a:r>
            <a:r>
              <a:rPr lang="sv-SE" dirty="0" smtClean="0"/>
              <a:t>vad som </a:t>
            </a:r>
            <a:r>
              <a:rPr lang="sv-SE" dirty="0" smtClean="0"/>
              <a:t>ingår </a:t>
            </a:r>
            <a:r>
              <a:rPr lang="sv-SE" dirty="0" smtClean="0"/>
              <a:t>i </a:t>
            </a:r>
            <a:r>
              <a:rPr lang="sv-SE" dirty="0" smtClean="0"/>
              <a:t>vårt </a:t>
            </a:r>
            <a:r>
              <a:rPr lang="sv-SE" dirty="0"/>
              <a:t>programområde. </a:t>
            </a:r>
            <a:endParaRPr lang="sv-SE" dirty="0" smtClean="0"/>
          </a:p>
          <a:p>
            <a:pPr marL="914400" lvl="2" indent="0">
              <a:buNone/>
            </a:pPr>
            <a:r>
              <a:rPr lang="sv-SE" dirty="0" smtClean="0"/>
              <a:t>- Överlappning </a:t>
            </a:r>
            <a:r>
              <a:rPr lang="sv-SE" dirty="0"/>
              <a:t>med andra nationella </a:t>
            </a:r>
            <a:r>
              <a:rPr lang="sv-SE" dirty="0" smtClean="0"/>
              <a:t>programområden? </a:t>
            </a:r>
          </a:p>
          <a:p>
            <a:pPr marL="914400" lvl="2" indent="0">
              <a:buNone/>
            </a:pPr>
            <a:r>
              <a:rPr lang="sv-SE" dirty="0" smtClean="0"/>
              <a:t>- Nationella kvalitetsregister? Samarbete?</a:t>
            </a:r>
          </a:p>
          <a:p>
            <a:pPr marL="457200" lvl="1" indent="0">
              <a:buNone/>
            </a:pPr>
            <a:r>
              <a:rPr lang="sv-SE" dirty="0" smtClean="0"/>
              <a:t>- Förankring – hur säkra koppling till den regionala strukturen?</a:t>
            </a:r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- Identifiera </a:t>
            </a:r>
            <a:r>
              <a:rPr lang="sv-SE" dirty="0" smtClean="0"/>
              <a:t>gap och behov samt </a:t>
            </a:r>
            <a:r>
              <a:rPr lang="sv-SE" dirty="0"/>
              <a:t>prioritera </a:t>
            </a:r>
            <a:r>
              <a:rPr lang="sv-SE" dirty="0" smtClean="0"/>
              <a:t>– vilka insatser har </a:t>
            </a:r>
            <a:r>
              <a:rPr lang="sv-SE" dirty="0"/>
              <a:t>störst effekt för att åstadkomma en god hälsa och en vård på lika villkor för hela befolkningen</a:t>
            </a:r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- Påbörja arbetet med att ta </a:t>
            </a:r>
            <a:r>
              <a:rPr lang="sv-SE" dirty="0" smtClean="0"/>
              <a:t>fram en verksamhetsplan för </a:t>
            </a:r>
            <a:r>
              <a:rPr lang="sv-SE" dirty="0" smtClean="0"/>
              <a:t>2019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98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GAP-analys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653476" y="1530975"/>
            <a:ext cx="10078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Sjukdomsbördan</a:t>
            </a:r>
            <a:r>
              <a:rPr lang="sv-SE" dirty="0" smtClean="0"/>
              <a:t> </a:t>
            </a:r>
            <a:r>
              <a:rPr lang="sv-SE" dirty="0" smtClean="0"/>
              <a:t>–incidens/prevalens, vårdkostnader </a:t>
            </a:r>
            <a:r>
              <a:rPr lang="sv-SE" dirty="0"/>
              <a:t>och samhällskostnader inom programområdet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Samsjuklighet</a:t>
            </a:r>
            <a:r>
              <a:rPr lang="sv-SE" dirty="0" smtClean="0"/>
              <a:t> – </a:t>
            </a:r>
            <a:r>
              <a:rPr lang="sv-SE" dirty="0" smtClean="0"/>
              <a:t>de </a:t>
            </a:r>
            <a:r>
              <a:rPr lang="sv-SE" dirty="0"/>
              <a:t>vanligaste </a:t>
            </a:r>
            <a:r>
              <a:rPr lang="sv-SE" dirty="0" smtClean="0"/>
              <a:t>typerna </a:t>
            </a:r>
            <a:r>
              <a:rPr lang="sv-SE" dirty="0"/>
              <a:t>av samsjuklighet inom programområdet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Variation </a:t>
            </a:r>
            <a:r>
              <a:rPr lang="sv-SE" b="1" dirty="0"/>
              <a:t>av vårdinsatser</a:t>
            </a:r>
            <a:r>
              <a:rPr lang="sv-SE" dirty="0"/>
              <a:t> </a:t>
            </a:r>
            <a:r>
              <a:rPr lang="sv-SE" dirty="0" smtClean="0"/>
              <a:t>–volym </a:t>
            </a:r>
            <a:r>
              <a:rPr lang="sv-SE" dirty="0"/>
              <a:t>sluten- och </a:t>
            </a:r>
            <a:r>
              <a:rPr lang="sv-SE" dirty="0" smtClean="0"/>
              <a:t>öppenvård, läkemedelskonsumtion, övriga vårdinsatser, sjukskrivningstal </a:t>
            </a:r>
            <a:r>
              <a:rPr lang="sv-SE" dirty="0"/>
              <a:t>över landet och mellan befolknings­grupper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Variation i vårdutfall </a:t>
            </a:r>
            <a:r>
              <a:rPr lang="sv-SE" dirty="0" smtClean="0"/>
              <a:t>–över </a:t>
            </a:r>
            <a:r>
              <a:rPr lang="sv-SE" dirty="0"/>
              <a:t>landet och mellan befolknings­grupper inom programområdet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Förbättringspotential</a:t>
            </a:r>
            <a:r>
              <a:rPr lang="sv-SE" dirty="0" smtClean="0"/>
              <a:t> – Var </a:t>
            </a:r>
            <a:r>
              <a:rPr lang="sv-SE" dirty="0"/>
              <a:t>finns den största </a:t>
            </a:r>
            <a:r>
              <a:rPr lang="sv-SE" dirty="0" smtClean="0"/>
              <a:t>eller </a:t>
            </a:r>
            <a:r>
              <a:rPr lang="sv-SE" dirty="0"/>
              <a:t>viktigaste </a:t>
            </a:r>
            <a:r>
              <a:rPr lang="sv-SE" dirty="0" smtClean="0"/>
              <a:t>förbättringspotentialen </a:t>
            </a:r>
            <a:r>
              <a:rPr lang="sv-SE" dirty="0"/>
              <a:t>inom programområdet?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</a:t>
            </a:r>
            <a:r>
              <a:rPr lang="sv-SE" b="1" dirty="0" smtClean="0"/>
              <a:t>örslag </a:t>
            </a:r>
            <a:r>
              <a:rPr lang="sv-SE" b="1" dirty="0"/>
              <a:t>på </a:t>
            </a:r>
            <a:r>
              <a:rPr lang="sv-SE" b="1" dirty="0" smtClean="0"/>
              <a:t>nationella </a:t>
            </a:r>
            <a:r>
              <a:rPr lang="sv-SE" b="1" dirty="0"/>
              <a:t>arbetsgrupper (NAG)</a:t>
            </a:r>
            <a:r>
              <a:rPr lang="sv-SE" dirty="0"/>
              <a:t> </a:t>
            </a:r>
            <a:r>
              <a:rPr lang="sv-SE" dirty="0" smtClean="0"/>
              <a:t>–föreslå </a:t>
            </a:r>
            <a:r>
              <a:rPr lang="sv-SE" dirty="0"/>
              <a:t>och motivera </a:t>
            </a:r>
            <a:r>
              <a:rPr lang="sv-SE" dirty="0" smtClean="0"/>
              <a:t>nationella </a:t>
            </a:r>
            <a:r>
              <a:rPr lang="sv-SE" dirty="0"/>
              <a:t>arbetsgrupper </a:t>
            </a:r>
            <a:r>
              <a:rPr lang="sv-SE" dirty="0" smtClean="0"/>
              <a:t>inom programområdet</a:t>
            </a:r>
          </a:p>
          <a:p>
            <a:endParaRPr lang="sv-SE" b="1" dirty="0" smtClean="0"/>
          </a:p>
          <a:p>
            <a:r>
              <a:rPr lang="sv-SE" b="1" dirty="0" smtClean="0"/>
              <a:t>Övriga </a:t>
            </a:r>
            <a:r>
              <a:rPr lang="sv-SE" b="1" dirty="0" smtClean="0"/>
              <a:t>frågor</a:t>
            </a:r>
            <a:r>
              <a:rPr lang="sv-SE" b="1" dirty="0" smtClean="0"/>
              <a:t>, problem och idéer </a:t>
            </a:r>
            <a:r>
              <a:rPr lang="sv-SE" dirty="0" smtClean="0"/>
              <a:t>diskussion mellan </a:t>
            </a:r>
            <a:r>
              <a:rPr lang="sv-SE" dirty="0" smtClean="0"/>
              <a:t>nationella programområden och med </a:t>
            </a:r>
            <a:r>
              <a:rPr lang="sv-SE" dirty="0"/>
              <a:t>andra aktörer kring nationell </a:t>
            </a:r>
            <a:r>
              <a:rPr lang="sv-SE" dirty="0" smtClean="0"/>
              <a:t>samverkan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01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eventuella fallgropar ser jag?...</a:t>
            </a:r>
            <a:endParaRPr lang="sv-SE" dirty="0"/>
          </a:p>
        </p:txBody>
      </p:sp>
      <p:sp>
        <p:nvSpPr>
          <p:cNvPr id="6" name="Cylinder 5"/>
          <p:cNvSpPr/>
          <p:nvPr/>
        </p:nvSpPr>
        <p:spPr>
          <a:xfrm>
            <a:off x="10341429" y="1508632"/>
            <a:ext cx="1421546" cy="12909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>
              <a:solidFill>
                <a:schemeClr val="tx1"/>
              </a:solidFill>
            </a:endParaRP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Organisation och inte vårdkedja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sp>
        <p:nvSpPr>
          <p:cNvPr id="7" name="Cylinder 6"/>
          <p:cNvSpPr/>
          <p:nvPr/>
        </p:nvSpPr>
        <p:spPr>
          <a:xfrm>
            <a:off x="5261001" y="4477074"/>
            <a:ext cx="1421546" cy="12909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Läkartungt</a:t>
            </a:r>
          </a:p>
        </p:txBody>
      </p:sp>
      <p:sp>
        <p:nvSpPr>
          <p:cNvPr id="8" name="Cylinder 7"/>
          <p:cNvSpPr/>
          <p:nvPr/>
        </p:nvSpPr>
        <p:spPr>
          <a:xfrm>
            <a:off x="2116951" y="3459667"/>
            <a:ext cx="1421546" cy="12909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Förutfattad mening om nuläge</a:t>
            </a:r>
          </a:p>
        </p:txBody>
      </p:sp>
      <p:sp>
        <p:nvSpPr>
          <p:cNvPr id="9" name="Cylinder 8"/>
          <p:cNvSpPr/>
          <p:nvPr/>
        </p:nvSpPr>
        <p:spPr>
          <a:xfrm>
            <a:off x="7878695" y="3775422"/>
            <a:ext cx="1421546" cy="12909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Gamla hjulspår, ej innovativt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0" name="Cylinder 9"/>
          <p:cNvSpPr/>
          <p:nvPr/>
        </p:nvSpPr>
        <p:spPr>
          <a:xfrm>
            <a:off x="471288" y="1744847"/>
            <a:ext cx="1421546" cy="129091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För stor vilja och för många bollar</a:t>
            </a:r>
          </a:p>
        </p:txBody>
      </p:sp>
      <p:pic>
        <p:nvPicPr>
          <p:cNvPr id="2053" name="Picture 5" descr="C:\Users\4cfl\AppData\Local\Microsoft\Windows\Temporary Internet Files\Content.IE5\W9WTCEJU\slipping-98713_640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6" t="9874" r="13155" b="3299"/>
          <a:stretch/>
        </p:blipFill>
        <p:spPr bwMode="auto">
          <a:xfrm>
            <a:off x="4518212" y="1414433"/>
            <a:ext cx="2090058" cy="252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S-PPT-svensk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SoS-PPT-svensk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10790</TotalTime>
  <Words>303</Words>
  <Application>Microsoft Office PowerPoint</Application>
  <PresentationFormat>Anpassad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Office-tema</vt:lpstr>
      <vt:lpstr>SoS-PPT-svensk</vt:lpstr>
      <vt:lpstr>2_SoS-PPT-svensk</vt:lpstr>
      <vt:lpstr>PowerPoint-presentation</vt:lpstr>
      <vt:lpstr>Deltagare</vt:lpstr>
      <vt:lpstr>Nivåstrukturering</vt:lpstr>
      <vt:lpstr>Första uppgifterna för nationella programområden</vt:lpstr>
      <vt:lpstr>Nuvarande arbete i gruppen</vt:lpstr>
      <vt:lpstr>GAP-analys</vt:lpstr>
      <vt:lpstr>Vilka eventuella fallgropar ser jag?...</vt:lpstr>
    </vt:vector>
  </TitlesOfParts>
  <Company>Sverige Kommuner och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Wolofsky Selma</dc:creator>
  <cp:lastModifiedBy>Lindqvist Charlotte</cp:lastModifiedBy>
  <cp:revision>495</cp:revision>
  <cp:lastPrinted>2018-03-05T20:04:47Z</cp:lastPrinted>
  <dcterms:created xsi:type="dcterms:W3CDTF">2018-03-04T11:02:52Z</dcterms:created>
  <dcterms:modified xsi:type="dcterms:W3CDTF">2018-09-10T11:54:27Z</dcterms:modified>
</cp:coreProperties>
</file>