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79" r:id="rId3"/>
    <p:sldId id="28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5258" autoAdjust="0"/>
  </p:normalViewPr>
  <p:slideViewPr>
    <p:cSldViewPr>
      <p:cViewPr varScale="1">
        <p:scale>
          <a:sx n="148" d="100"/>
          <a:sy n="148" d="100"/>
        </p:scale>
        <p:origin x="15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Lämpligt att stämma</a:t>
            </a:r>
            <a:r>
              <a:rPr lang="sv-SE" sz="1200" baseline="0" dirty="0" smtClean="0"/>
              <a:t> av 1,5 till 2 veckor innan RSL för att komma överens om gemensamma punkter.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Kort och koncist: Respektive kunskapsråd gör en aggregerad analys av det viktigaste som behöver lyftas.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”Knäckfrågor”:</a:t>
            </a:r>
            <a:r>
              <a:rPr lang="sv-SE" sz="1200" baseline="0" dirty="0" smtClean="0"/>
              <a:t> s</a:t>
            </a:r>
            <a:r>
              <a:rPr lang="sv-SE" sz="1200" dirty="0" smtClean="0"/>
              <a:t>ådant</a:t>
            </a:r>
            <a:r>
              <a:rPr lang="sv-SE" sz="1200" baseline="0" dirty="0" smtClean="0"/>
              <a:t> som inte kan lösas ut i linjen eller inom kunskapsrådet. 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Om inget särskilt har framkommit i ett kunskapsråd behöver det inte anges något bara för sakens skull. ”Ingen punkt är också en punkt”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Utifrån respektive kunskapsråds analys sammanställs det som kan vara en gemensamma nämnare och anges på denna sida. Bra om detta kopplas till något av patientlöftena.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Patientlöftena</a:t>
            </a:r>
            <a:r>
              <a:rPr lang="sv-SE" sz="1200" baseline="0" dirty="0" smtClean="0"/>
              <a:t> följer och kan vid behov användas för att belysa något område.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4214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521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Lämpligt att stämma</a:t>
            </a:r>
            <a:r>
              <a:rPr lang="sv-SE" sz="1200" baseline="0" dirty="0" smtClean="0"/>
              <a:t> av 1,5 till 2 veckor innan RSL för att komma överens om gemensamma punkter.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Kort och koncist: Respektive kunskapsråd gör en aggregerad analys av det viktigaste som behöver lyftas.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”Knäckfrågor”:</a:t>
            </a:r>
            <a:r>
              <a:rPr lang="sv-SE" sz="1200" baseline="0" dirty="0" smtClean="0"/>
              <a:t> s</a:t>
            </a:r>
            <a:r>
              <a:rPr lang="sv-SE" sz="1200" dirty="0" smtClean="0"/>
              <a:t>ådant</a:t>
            </a:r>
            <a:r>
              <a:rPr lang="sv-SE" sz="1200" baseline="0" dirty="0" smtClean="0"/>
              <a:t> som inte kan lösas ut i linjen eller inom kunskapsrådet. 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Om inget särskilt har framkommit i ett kunskapsråd behöver det inte anges något bara för sakens skull. ”Ingen punkt är också en punkt”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Utifrån respektive kunskapsråds analys sammanställs det som kan vara en gemensamma nämnare och anges på denna sida. Bra om detta kopplas till något av patientlöftena.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Patientlöftena</a:t>
            </a:r>
            <a:r>
              <a:rPr lang="sv-SE" sz="1200" baseline="0" dirty="0" smtClean="0"/>
              <a:t> följer och kan vid behov användas för att belysa något område.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194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139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3930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995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832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98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3781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91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2054050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Rapport Kunskapsråd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2400" dirty="0" smtClean="0"/>
              <a:t>2020-09-11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01193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7483" y="33950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>
                <a:latin typeface="+mj-lt"/>
              </a:rPr>
              <a:t>Våra </a:t>
            </a:r>
            <a:r>
              <a:rPr lang="sv-SE" sz="3600" dirty="0" smtClean="0">
                <a:latin typeface="+mj-lt"/>
              </a:rPr>
              <a:t>löften – kostnadseffektiv vård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7483" y="1347614"/>
            <a:ext cx="8229600" cy="2808311"/>
          </a:xfrm>
        </p:spPr>
        <p:txBody>
          <a:bodyPr>
            <a:noAutofit/>
          </a:bodyPr>
          <a:lstStyle/>
          <a:p>
            <a:r>
              <a:rPr lang="sv-SE" sz="1600" b="1" u="sng" dirty="0"/>
              <a:t>Viktigaste utmaningarna inom KR</a:t>
            </a:r>
          </a:p>
          <a:p>
            <a:endParaRPr lang="sv-SE" sz="1600" b="1" u="sng" dirty="0"/>
          </a:p>
          <a:p>
            <a:r>
              <a:rPr lang="sv-SE" sz="1600" dirty="0" smtClean="0"/>
              <a:t>Förekommer analyser tillsammans med jämlik vård och kunskapsbaserad vård</a:t>
            </a:r>
            <a:endParaRPr lang="sv-SE" sz="1600" dirty="0"/>
          </a:p>
          <a:p>
            <a:endParaRPr lang="sv-SE" sz="1600" b="1" u="sng" dirty="0"/>
          </a:p>
          <a:p>
            <a:r>
              <a:rPr lang="sv-SE" sz="1600" b="1" u="sng" dirty="0"/>
              <a:t>Ev Återkoppling från RPO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2700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7483" y="339502"/>
            <a:ext cx="8229600" cy="857250"/>
          </a:xfrm>
        </p:spPr>
        <p:txBody>
          <a:bodyPr>
            <a:normAutofit/>
          </a:bodyPr>
          <a:lstStyle/>
          <a:p>
            <a:r>
              <a:rPr lang="sv-SE" sz="3600" dirty="0" smtClean="0">
                <a:latin typeface="+mj-lt"/>
              </a:rPr>
              <a:t>Våra löften – </a:t>
            </a:r>
            <a:r>
              <a:rPr lang="sv-SE" sz="3600" dirty="0"/>
              <a:t>p</a:t>
            </a:r>
            <a:r>
              <a:rPr lang="sv-SE" sz="3600" dirty="0" smtClean="0"/>
              <a:t>atientnära </a:t>
            </a:r>
            <a:r>
              <a:rPr lang="sv-SE" sz="3600" dirty="0"/>
              <a:t>forskning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7483" y="1347614"/>
            <a:ext cx="8229600" cy="2808311"/>
          </a:xfrm>
        </p:spPr>
        <p:txBody>
          <a:bodyPr>
            <a:noAutofit/>
          </a:bodyPr>
          <a:lstStyle/>
          <a:p>
            <a:r>
              <a:rPr lang="sv-SE" sz="1600" b="1" u="sng" dirty="0"/>
              <a:t>Viktigaste utmaningarna inom KR</a:t>
            </a:r>
          </a:p>
          <a:p>
            <a:endParaRPr lang="sv-SE" sz="1600" b="1" u="sng" dirty="0"/>
          </a:p>
          <a:p>
            <a:r>
              <a:rPr lang="sv-SE" sz="1600" dirty="0" smtClean="0"/>
              <a:t>För litet fokus på </a:t>
            </a:r>
            <a:r>
              <a:rPr lang="sv-SE" sz="1600" dirty="0" smtClean="0"/>
              <a:t>detta</a:t>
            </a:r>
            <a:endParaRPr lang="sv-SE" sz="1600" b="1" u="sng" dirty="0"/>
          </a:p>
          <a:p>
            <a:r>
              <a:rPr lang="sv-SE" sz="1600" b="1" u="sng" dirty="0"/>
              <a:t>Ev Återkoppling från RPO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721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35499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250"/>
          </a:xfrm>
        </p:spPr>
        <p:txBody>
          <a:bodyPr/>
          <a:lstStyle/>
          <a:p>
            <a:r>
              <a:rPr lang="sv-SE" dirty="0" smtClean="0"/>
              <a:t>Generella 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7614"/>
            <a:ext cx="8579296" cy="28083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Covid-19 har bromsat strategiskt arbete och skjutit upp möten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Ev RAG </a:t>
            </a:r>
            <a:r>
              <a:rPr lang="sv-SE" sz="1600" b="1" dirty="0" err="1" smtClean="0"/>
              <a:t>klin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fys</a:t>
            </a:r>
            <a:endParaRPr lang="sv-SE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Många besök gjorts per </a:t>
            </a:r>
            <a:r>
              <a:rPr lang="sv-SE" sz="1600" b="1" dirty="0" err="1" smtClean="0"/>
              <a:t>tel</a:t>
            </a:r>
            <a:r>
              <a:rPr lang="sv-SE" sz="1600" b="1" dirty="0" smtClean="0"/>
              <a:t> eller video</a:t>
            </a:r>
          </a:p>
        </p:txBody>
      </p:sp>
    </p:spTree>
    <p:extLst>
      <p:ext uri="{BB962C8B-B14F-4D97-AF65-F5344CB8AC3E}">
        <p14:creationId xmlns:p14="http://schemas.microsoft.com/office/powerpoint/2010/main" val="332287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Gemensamma områden kunskapsråd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7614"/>
            <a:ext cx="8579296" cy="28083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err="1" smtClean="0"/>
              <a:t>Covid</a:t>
            </a:r>
            <a:r>
              <a:rPr lang="sv-SE" sz="1600" b="1" dirty="0" smtClean="0"/>
              <a:t> -19: Hur hanterar vi </a:t>
            </a:r>
            <a:r>
              <a:rPr lang="sv-SE" sz="1600" b="1" dirty="0" smtClean="0"/>
              <a:t>uppskjuten vård </a:t>
            </a:r>
            <a:r>
              <a:rPr lang="sv-SE" sz="1600" b="1" dirty="0" smtClean="0"/>
              <a:t>utifrån pandemin? Hur tillvaratar vi det positiva som utvecklats?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Arbetsfördelning </a:t>
            </a:r>
            <a:r>
              <a:rPr lang="sv-SE" sz="1600" b="1"/>
              <a:t>SÖSR </a:t>
            </a:r>
            <a:r>
              <a:rPr lang="sv-SE" sz="1600" b="1" smtClean="0"/>
              <a:t>struktur på g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Prioriteringar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Kommunsamverkan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Svårigheter </a:t>
            </a:r>
            <a:r>
              <a:rPr lang="sv-SE" sz="1600" b="1" dirty="0" smtClean="0"/>
              <a:t>att dela data. Tidplan för </a:t>
            </a:r>
            <a:r>
              <a:rPr lang="sv-SE" sz="1600" b="1" dirty="0" err="1" smtClean="0"/>
              <a:t>eSpirs</a:t>
            </a:r>
            <a:r>
              <a:rPr lang="sv-SE" sz="1600" b="1" dirty="0" smtClean="0"/>
              <a:t> uppdrag?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/>
              <a:t>Förebyggande </a:t>
            </a:r>
            <a:r>
              <a:rPr lang="sv-SE" sz="1600" b="1" dirty="0" smtClean="0"/>
              <a:t>insatser</a:t>
            </a:r>
          </a:p>
        </p:txBody>
      </p:sp>
    </p:spTree>
    <p:extLst>
      <p:ext uri="{BB962C8B-B14F-4D97-AF65-F5344CB8AC3E}">
        <p14:creationId xmlns:p14="http://schemas.microsoft.com/office/powerpoint/2010/main" val="288531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7483" y="33950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>
                <a:latin typeface="+mj-lt"/>
              </a:rPr>
              <a:t>Våra </a:t>
            </a:r>
            <a:r>
              <a:rPr lang="sv-SE" sz="3600" dirty="0" smtClean="0">
                <a:latin typeface="+mj-lt"/>
              </a:rPr>
              <a:t>löften – lätt tillgänglig vård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7483" y="1347614"/>
            <a:ext cx="8229600" cy="316835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b="1" dirty="0"/>
          </a:p>
          <a:p>
            <a:r>
              <a:rPr lang="sv-SE" sz="1600" b="1" u="sng" dirty="0" smtClean="0"/>
              <a:t>Viktigaste utmaningarna inom KR</a:t>
            </a:r>
            <a:endParaRPr lang="sv-SE" sz="1600" b="1" u="sng" dirty="0"/>
          </a:p>
          <a:p>
            <a:r>
              <a:rPr lang="sv-SE" sz="1600" dirty="0" smtClean="0"/>
              <a:t>Uppskjuten vård</a:t>
            </a:r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u="sng" dirty="0" smtClean="0"/>
              <a:t>Ev återkoppling </a:t>
            </a:r>
            <a:r>
              <a:rPr lang="sv-SE" sz="1600" b="1" u="sng" dirty="0"/>
              <a:t>från RPO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Akut vård, positivt med vårdplaner, färre </a:t>
            </a:r>
            <a:r>
              <a:rPr lang="sv-SE" sz="1600" dirty="0" err="1" smtClean="0"/>
              <a:t>multissjuka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Primärvård SÖSR-diskussion tillgänglighet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7381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7482" y="339502"/>
            <a:ext cx="8487005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>
                <a:latin typeface="+mj-lt"/>
              </a:rPr>
              <a:t>Våra </a:t>
            </a:r>
            <a:r>
              <a:rPr lang="sv-SE" sz="3600" dirty="0" smtClean="0">
                <a:latin typeface="+mj-lt"/>
              </a:rPr>
              <a:t>löften – bästa kunskap i varje möte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7483" y="1347614"/>
            <a:ext cx="8229600" cy="2808311"/>
          </a:xfrm>
        </p:spPr>
        <p:txBody>
          <a:bodyPr>
            <a:noAutofit/>
          </a:bodyPr>
          <a:lstStyle/>
          <a:p>
            <a:r>
              <a:rPr lang="sv-SE" sz="1600" b="1" u="sng" dirty="0"/>
              <a:t>Viktigaste utmaningarna inom KR</a:t>
            </a:r>
          </a:p>
          <a:p>
            <a:r>
              <a:rPr lang="sv-SE" sz="1600" dirty="0" smtClean="0"/>
              <a:t>Att bemanna alla kunskapsstyrningens funktioner inte minst nationellt</a:t>
            </a:r>
          </a:p>
          <a:p>
            <a:endParaRPr lang="sv-SE" sz="1600" b="1" u="sng" dirty="0"/>
          </a:p>
          <a:p>
            <a:endParaRPr lang="sv-SE" sz="1600" b="1" u="sng" dirty="0" smtClean="0"/>
          </a:p>
          <a:p>
            <a:r>
              <a:rPr lang="sv-SE" sz="1600" b="1" u="sng" dirty="0" smtClean="0"/>
              <a:t>Ev Återkoppling </a:t>
            </a:r>
            <a:r>
              <a:rPr lang="sv-SE" sz="1600" b="1" u="sng" dirty="0"/>
              <a:t>från </a:t>
            </a:r>
            <a:r>
              <a:rPr lang="sv-SE" sz="1600" b="1" u="sng" dirty="0" smtClean="0"/>
              <a:t>RPO</a:t>
            </a:r>
            <a:endParaRPr lang="sv-SE" sz="1600" b="1" dirty="0" smtClean="0"/>
          </a:p>
          <a:p>
            <a:r>
              <a:rPr lang="sv-SE" sz="1600" dirty="0" smtClean="0"/>
              <a:t> 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Infektion, uppstart 2/9. Rehab efter Covid-19. </a:t>
            </a:r>
            <a:r>
              <a:rPr lang="sv-SE" sz="1600" dirty="0" err="1" smtClean="0"/>
              <a:t>Remdesivir</a:t>
            </a:r>
            <a:r>
              <a:rPr lang="sv-SE" sz="1600" dirty="0" smtClean="0"/>
              <a:t> vid </a:t>
            </a:r>
            <a:r>
              <a:rPr lang="sv-SE" sz="1600" dirty="0" err="1" smtClean="0"/>
              <a:t>Covid</a:t>
            </a:r>
            <a:r>
              <a:rPr lang="sv-SE" sz="1600" dirty="0" smtClean="0"/>
              <a:t> -19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Akutvård, kvalitetsindikatorer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Reumatiska sjukdomar, nya riktlinjer rörelseorganens sjukdomar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9088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383555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>
                <a:latin typeface="+mj-lt"/>
              </a:rPr>
              <a:t>Våra </a:t>
            </a:r>
            <a:r>
              <a:rPr lang="sv-SE" sz="3600" dirty="0" smtClean="0">
                <a:latin typeface="+mj-lt"/>
              </a:rPr>
              <a:t>löften – delaktig och välinformerad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7483" y="1347614"/>
            <a:ext cx="8229600" cy="2808311"/>
          </a:xfrm>
        </p:spPr>
        <p:txBody>
          <a:bodyPr>
            <a:noAutofit/>
          </a:bodyPr>
          <a:lstStyle/>
          <a:p>
            <a:r>
              <a:rPr lang="sv-SE" sz="1600" b="1" u="sng" dirty="0"/>
              <a:t>Viktigaste utmaningarna inom KR</a:t>
            </a:r>
          </a:p>
          <a:p>
            <a:endParaRPr lang="sv-SE" sz="1600" b="1" u="sng" dirty="0"/>
          </a:p>
          <a:p>
            <a:r>
              <a:rPr lang="sv-SE" sz="1600" dirty="0" smtClean="0"/>
              <a:t>Fokus på </a:t>
            </a:r>
            <a:r>
              <a:rPr lang="sv-SE" sz="1600" dirty="0" smtClean="0"/>
              <a:t>vårdförloppen</a:t>
            </a:r>
            <a:endParaRPr lang="sv-SE" sz="1600" dirty="0"/>
          </a:p>
          <a:p>
            <a:r>
              <a:rPr lang="sv-SE" sz="1600" dirty="0" smtClean="0"/>
              <a:t>Pågående arbete kring patientmedverkan</a:t>
            </a:r>
            <a:endParaRPr lang="sv-SE" sz="1600" dirty="0"/>
          </a:p>
          <a:p>
            <a:r>
              <a:rPr lang="sv-SE" sz="1600" b="1" u="sng" dirty="0"/>
              <a:t>Ev Återkoppling från RPO</a:t>
            </a:r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1378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7483" y="33950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>
                <a:latin typeface="+mj-lt"/>
              </a:rPr>
              <a:t>Våra </a:t>
            </a:r>
            <a:r>
              <a:rPr lang="sv-SE" sz="3600" dirty="0" smtClean="0">
                <a:latin typeface="+mj-lt"/>
              </a:rPr>
              <a:t>löften – jämlik vård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7483" y="1347614"/>
            <a:ext cx="8229600" cy="2808311"/>
          </a:xfrm>
        </p:spPr>
        <p:txBody>
          <a:bodyPr>
            <a:noAutofit/>
          </a:bodyPr>
          <a:lstStyle/>
          <a:p>
            <a:r>
              <a:rPr lang="sv-SE" sz="1600" b="1" u="sng" dirty="0"/>
              <a:t>Viktigaste utmaningarna inom KR</a:t>
            </a:r>
          </a:p>
          <a:p>
            <a:endParaRPr lang="sv-SE" sz="1600" b="1" u="sng" dirty="0"/>
          </a:p>
          <a:p>
            <a:r>
              <a:rPr lang="sv-SE" sz="1600" dirty="0" smtClean="0"/>
              <a:t>Jämlik vård SÖSR efter pandemin</a:t>
            </a:r>
            <a:endParaRPr lang="sv-SE" sz="1600" dirty="0"/>
          </a:p>
          <a:p>
            <a:endParaRPr lang="sv-SE" sz="1600" b="1" u="sng" dirty="0"/>
          </a:p>
          <a:p>
            <a:r>
              <a:rPr lang="sv-SE" sz="1600" b="1" u="sng" dirty="0"/>
              <a:t>Ev Återkoppling från RPO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Akut vård, nationell ojämlikhet i akuta resurser?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1298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339502"/>
            <a:ext cx="8455563" cy="857250"/>
          </a:xfrm>
        </p:spPr>
        <p:txBody>
          <a:bodyPr>
            <a:normAutofit fontScale="90000"/>
          </a:bodyPr>
          <a:lstStyle/>
          <a:p>
            <a:pPr algn="l"/>
            <a:r>
              <a:rPr lang="sv-SE" sz="3600" dirty="0">
                <a:latin typeface="+mj-lt"/>
              </a:rPr>
              <a:t>Våra </a:t>
            </a:r>
            <a:r>
              <a:rPr lang="sv-SE" sz="3600" dirty="0" smtClean="0">
                <a:latin typeface="+mj-lt"/>
              </a:rPr>
              <a:t>löften – </a:t>
            </a:r>
            <a:r>
              <a:rPr lang="sv-SE" sz="3600" dirty="0" err="1" smtClean="0">
                <a:latin typeface="+mj-lt"/>
              </a:rPr>
              <a:t>hälsomfrämjande</a:t>
            </a:r>
            <a:r>
              <a:rPr lang="sv-SE" sz="3600" dirty="0" smtClean="0">
                <a:latin typeface="+mj-lt"/>
              </a:rPr>
              <a:t> och screening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7483" y="1347614"/>
            <a:ext cx="822960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 smtClean="0"/>
              <a:t> </a:t>
            </a:r>
            <a:endParaRPr lang="sv-SE" sz="1600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29883" y="1500014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b="1" u="sng" dirty="0"/>
              <a:t>Viktigaste utmaningarna inom KR</a:t>
            </a:r>
          </a:p>
          <a:p>
            <a:endParaRPr lang="sv-SE" sz="1600" b="1" u="sng" dirty="0"/>
          </a:p>
          <a:p>
            <a:r>
              <a:rPr lang="sv-SE" sz="1600" dirty="0" smtClean="0"/>
              <a:t>Många har faktiska aktiviteter för hälsofrämjande. </a:t>
            </a:r>
            <a:r>
              <a:rPr lang="sv-SE" sz="1600" dirty="0" smtClean="0"/>
              <a:t>Screening</a:t>
            </a:r>
            <a:endParaRPr lang="sv-SE" sz="1600" dirty="0" smtClean="0"/>
          </a:p>
          <a:p>
            <a:r>
              <a:rPr lang="sv-SE" sz="1600" dirty="0" smtClean="0"/>
              <a:t>Flera har samarbeten  med andra RPO</a:t>
            </a:r>
            <a:endParaRPr lang="sv-SE" sz="1600" dirty="0"/>
          </a:p>
          <a:p>
            <a:endParaRPr lang="sv-SE" sz="1600" b="1" u="sng" dirty="0"/>
          </a:p>
          <a:p>
            <a:r>
              <a:rPr lang="sv-SE" sz="1600" b="1" u="sng" dirty="0"/>
              <a:t>Ev Återkoppling från RPO</a:t>
            </a:r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42729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7483" y="33950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>
                <a:latin typeface="+mj-lt"/>
              </a:rPr>
              <a:t>Våra </a:t>
            </a:r>
            <a:r>
              <a:rPr lang="sv-SE" sz="3600" dirty="0" smtClean="0">
                <a:latin typeface="+mj-lt"/>
              </a:rPr>
              <a:t>löften – patientsäker vård</a:t>
            </a:r>
            <a:endParaRPr lang="sv-SE" sz="3600" dirty="0">
              <a:latin typeface="+mj-lt"/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477838" y="1347788"/>
            <a:ext cx="8229600" cy="2808287"/>
          </a:xfrm>
        </p:spPr>
        <p:txBody>
          <a:bodyPr>
            <a:noAutofit/>
          </a:bodyPr>
          <a:lstStyle/>
          <a:p>
            <a:r>
              <a:rPr lang="sv-SE" sz="1600" b="1" u="sng" dirty="0"/>
              <a:t>Viktigaste utmaningarna inom KR</a:t>
            </a:r>
          </a:p>
          <a:p>
            <a:endParaRPr lang="sv-SE" sz="1600" b="1" u="sng" dirty="0"/>
          </a:p>
          <a:p>
            <a:r>
              <a:rPr lang="sv-SE" sz="1600" dirty="0" smtClean="0"/>
              <a:t>Kommunikation och smittrisk under pandemin</a:t>
            </a:r>
            <a:endParaRPr lang="sv-SE" sz="1600" dirty="0"/>
          </a:p>
          <a:p>
            <a:endParaRPr lang="sv-SE" sz="1600" b="1" u="sng" dirty="0"/>
          </a:p>
          <a:p>
            <a:r>
              <a:rPr lang="sv-SE" sz="1600" b="1" u="sng" dirty="0"/>
              <a:t>Ev Återkoppling från RPO</a:t>
            </a:r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2621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525</Words>
  <Application>Microsoft Office PowerPoint</Application>
  <PresentationFormat>Bildspel på skärmen (16:9)</PresentationFormat>
  <Paragraphs>97</Paragraphs>
  <Slides>12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Office-tema</vt:lpstr>
      <vt:lpstr>Rapport Kunskapsråd  2020-09-11</vt:lpstr>
      <vt:lpstr>Generella områden</vt:lpstr>
      <vt:lpstr>Gemensamma områden kunskapsråd</vt:lpstr>
      <vt:lpstr>Våra löften – lätt tillgänglig vård</vt:lpstr>
      <vt:lpstr>Våra löften – bästa kunskap i varje möte</vt:lpstr>
      <vt:lpstr>Våra löften – delaktig och välinformerad</vt:lpstr>
      <vt:lpstr>Våra löften – jämlik vård</vt:lpstr>
      <vt:lpstr>Våra löften – hälsomfrämjande och screening</vt:lpstr>
      <vt:lpstr>Våra löften – patientsäker vård</vt:lpstr>
      <vt:lpstr>Våra löften – kostnadseffektiv vård</vt:lpstr>
      <vt:lpstr>Våra löften – patientnära forskning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Franzén Stefan</cp:lastModifiedBy>
  <cp:revision>63</cp:revision>
  <dcterms:created xsi:type="dcterms:W3CDTF">2018-10-12T09:18:07Z</dcterms:created>
  <dcterms:modified xsi:type="dcterms:W3CDTF">2020-09-10T17:47:16Z</dcterms:modified>
</cp:coreProperties>
</file>