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93" r:id="rId6"/>
  </p:sldMasterIdLst>
  <p:notesMasterIdLst>
    <p:notesMasterId r:id="rId14"/>
  </p:notesMasterIdLst>
  <p:handoutMasterIdLst>
    <p:handoutMasterId r:id="rId15"/>
  </p:handoutMasterIdLst>
  <p:sldIdLst>
    <p:sldId id="461" r:id="rId7"/>
    <p:sldId id="386" r:id="rId8"/>
    <p:sldId id="409" r:id="rId9"/>
    <p:sldId id="447" r:id="rId10"/>
    <p:sldId id="438" r:id="rId11"/>
    <p:sldId id="433" r:id="rId12"/>
    <p:sldId id="256" r:id="rId13"/>
  </p:sldIdLst>
  <p:sldSz cx="9144000" cy="6858000" type="screen4x3"/>
  <p:notesSz cx="6797675" cy="9928225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FFFF00"/>
    <a:srgbClr val="961B81"/>
    <a:srgbClr val="C692C2"/>
    <a:srgbClr val="C6927F"/>
    <a:srgbClr val="FFB500"/>
    <a:srgbClr val="FFDA7F"/>
    <a:srgbClr val="FFDA9D"/>
    <a:srgbClr val="DEB500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C55FA-DFAB-9D44-8D4F-4AB651CEE8EC}" v="13" dt="2020-05-28T13:49:04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13" autoAdjust="0"/>
    <p:restoredTop sz="87229" autoAdjust="0"/>
  </p:normalViewPr>
  <p:slideViewPr>
    <p:cSldViewPr snapToGrid="0" snapToObjects="1">
      <p:cViewPr varScale="1">
        <p:scale>
          <a:sx n="96" d="100"/>
          <a:sy n="96" d="100"/>
        </p:scale>
        <p:origin x="21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17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D35D074-78E8-4B6A-9776-CB5F8B675618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4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4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83A0E83-06EB-4A03-9BA5-413F13AD34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2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614D5EB-F25B-4CD9-B071-040D57428B97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77962"/>
            <a:ext cx="5438140" cy="3909239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4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4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22B5F86-B050-4F5E-91F6-82CD62AD2D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558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B5F86-B050-4F5E-91F6-82CD62AD2DB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87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Saknas tandläkare – brist på patienter – ökade krav på digitala</a:t>
            </a:r>
            <a:r>
              <a:rPr lang="sv-SE" baseline="0" dirty="0"/>
              <a:t> arbetssätt – pensionsavgångar – åldrande befolkning</a:t>
            </a:r>
            <a:endParaRPr lang="sv-SE" dirty="0"/>
          </a:p>
          <a:p>
            <a:endParaRPr lang="sv-SE" dirty="0"/>
          </a:p>
          <a:p>
            <a:r>
              <a:rPr lang="sv-SE" dirty="0"/>
              <a:t>Utom i storstadsregioner</a:t>
            </a: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B5F86-B050-4F5E-91F6-82CD62AD2DB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65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629839">
              <a:defRPr/>
            </a:pPr>
            <a:r>
              <a:rPr lang="sv-SE" b="0" baseline="0" dirty="0"/>
              <a:t>Odontologiska Institutionen</a:t>
            </a:r>
          </a:p>
          <a:p>
            <a:pPr defTabSz="629839">
              <a:defRPr/>
            </a:pPr>
            <a:r>
              <a:rPr lang="sv-SE" b="0" baseline="0" dirty="0"/>
              <a:t>Lång tradition av utbildning av specialisttandläkare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62CC-AA2E-48BC-806B-EB3237609B0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842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sv-SE" dirty="0">
                <a:latin typeface="+mn-lt"/>
              </a:rPr>
              <a:t>Hög andel verksamhetsförlagd utbildning</a:t>
            </a:r>
          </a:p>
          <a:p>
            <a:pPr lvl="1" fontAlgn="ctr"/>
            <a:r>
              <a:rPr lang="sv-SE" sz="1100" b="1" dirty="0"/>
              <a:t>Realistisk miljö </a:t>
            </a:r>
            <a:r>
              <a:rPr lang="sv-SE" sz="1100" dirty="0"/>
              <a:t>under hela utbildningstiden erbjuder mängdträning på kliniska moment. </a:t>
            </a:r>
            <a:br>
              <a:rPr lang="sv-SE" sz="1100" dirty="0"/>
            </a:br>
            <a:r>
              <a:rPr lang="sv-SE" sz="1100" dirty="0"/>
              <a:t>All katedral undervisning/seminarier sköts av JU/Hälsohögskolan.</a:t>
            </a:r>
          </a:p>
          <a:p>
            <a:pPr lvl="1" fontAlgn="ctr"/>
            <a:endParaRPr lang="sv-SE" sz="1100" dirty="0"/>
          </a:p>
          <a:p>
            <a:pPr lvl="1" fontAlgn="ctr"/>
            <a:r>
              <a:rPr lang="sv-SE" sz="1100" dirty="0"/>
              <a:t>2 bilder – arbete på fantom </a:t>
            </a:r>
          </a:p>
          <a:p>
            <a:pPr lvl="1" fontAlgn="ctr"/>
            <a:r>
              <a:rPr lang="sv-SE" sz="1100" dirty="0"/>
              <a:t>Norge och dess universitetskliniker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B5F86-B050-4F5E-91F6-82CD62AD2DB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622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B5F86-B050-4F5E-91F6-82CD62AD2DB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90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>
          <a:xfrm>
            <a:off x="429330" y="1656000"/>
            <a:ext cx="8874000" cy="22776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sv-SE" sz="7000" b="1" kern="1200" baseline="0" dirty="0" smtClean="0">
                <a:solidFill>
                  <a:srgbClr val="585858"/>
                </a:solidFill>
                <a:latin typeface="+mj-lt"/>
                <a:ea typeface="+mn-ea"/>
                <a:cs typeface="BentonSans Bold"/>
              </a:defRPr>
            </a:lvl1pPr>
          </a:lstStyle>
          <a:p>
            <a:r>
              <a:rPr lang="sv-SE" dirty="0"/>
              <a:t>INSERT </a:t>
            </a:r>
            <a:br>
              <a:rPr lang="sv-SE" dirty="0"/>
            </a:br>
            <a:r>
              <a:rPr lang="sv-SE" dirty="0"/>
              <a:t>HEADING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1" hasCustomPrompt="1"/>
          </p:nvPr>
        </p:nvSpPr>
        <p:spPr>
          <a:xfrm>
            <a:off x="429330" y="4716000"/>
            <a:ext cx="3717925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dirty="0">
                <a:solidFill>
                  <a:srgbClr val="585858"/>
                </a:solidFill>
                <a:latin typeface="+mn-lt"/>
                <a:ea typeface="+mn-ea"/>
                <a:cs typeface="ScalaOT"/>
              </a:defRPr>
            </a:lvl1pPr>
          </a:lstStyle>
          <a:p>
            <a:pPr lvl="0"/>
            <a:r>
              <a:rPr lang="sv-SE" dirty="0" err="1"/>
              <a:t>Insert</a:t>
            </a:r>
            <a:r>
              <a:rPr lang="sv-SE" dirty="0"/>
              <a:t> date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428400" y="3942000"/>
            <a:ext cx="5760000" cy="673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3000" kern="1200" baseline="0" dirty="0" smtClean="0">
                <a:solidFill>
                  <a:srgbClr val="585858"/>
                </a:solidFill>
                <a:latin typeface="+mj-lt"/>
                <a:ea typeface="+mn-ea"/>
                <a:cs typeface="BentonSans Regular" panose="02000503000000020004" pitchFamily="50" charset="0"/>
              </a:defRPr>
            </a:lvl1pPr>
          </a:lstStyle>
          <a:p>
            <a:pPr lvl="0"/>
            <a:r>
              <a:rPr lang="sv-SE" dirty="0" err="1"/>
              <a:t>Insert</a:t>
            </a:r>
            <a:r>
              <a:rPr lang="sv-SE" dirty="0"/>
              <a:t> </a:t>
            </a:r>
            <a:r>
              <a:rPr lang="sv-SE" dirty="0" err="1"/>
              <a:t>Subtitle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541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title="pic_logoA_white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600" y="2514600"/>
            <a:ext cx="4102100" cy="1823324"/>
          </a:xfrm>
          <a:prstGeom prst="rect">
            <a:avLst/>
          </a:prstGeom>
        </p:spPr>
      </p:pic>
      <p:sp>
        <p:nvSpPr>
          <p:cNvPr id="4" name="Rektangel 3"/>
          <p:cNvSpPr/>
          <p:nvPr userDrawn="1"/>
        </p:nvSpPr>
        <p:spPr>
          <a:xfrm>
            <a:off x="422031" y="298938"/>
            <a:ext cx="8255977" cy="369277"/>
          </a:xfrm>
          <a:prstGeom prst="rect">
            <a:avLst/>
          </a:prstGeom>
          <a:solidFill>
            <a:srgbClr val="961B81"/>
          </a:solidFill>
          <a:ln>
            <a:solidFill>
              <a:srgbClr val="961B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61B81"/>
              </a:solidFill>
            </a:endParaRPr>
          </a:p>
        </p:txBody>
      </p:sp>
      <p:sp>
        <p:nvSpPr>
          <p:cNvPr id="5" name="Rektangel 4"/>
          <p:cNvSpPr/>
          <p:nvPr userDrawn="1"/>
        </p:nvSpPr>
        <p:spPr>
          <a:xfrm>
            <a:off x="437661" y="6122376"/>
            <a:ext cx="8255977" cy="369277"/>
          </a:xfrm>
          <a:prstGeom prst="rect">
            <a:avLst/>
          </a:prstGeom>
          <a:solidFill>
            <a:srgbClr val="961B81"/>
          </a:solidFill>
          <a:ln>
            <a:solidFill>
              <a:srgbClr val="961B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61B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>
          <a:xfrm>
            <a:off x="429330" y="1656000"/>
            <a:ext cx="8874000" cy="22776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sv-SE" sz="70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BentonSans Bold"/>
              </a:defRPr>
            </a:lvl1pPr>
          </a:lstStyle>
          <a:p>
            <a:r>
              <a:rPr lang="sv-SE" dirty="0"/>
              <a:t>INSERT </a:t>
            </a:r>
            <a:br>
              <a:rPr lang="sv-SE" dirty="0"/>
            </a:br>
            <a:r>
              <a:rPr lang="sv-SE" dirty="0"/>
              <a:t>HEADING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1" hasCustomPrompt="1"/>
          </p:nvPr>
        </p:nvSpPr>
        <p:spPr>
          <a:xfrm>
            <a:off x="429330" y="4716000"/>
            <a:ext cx="3717925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dirty="0">
                <a:solidFill>
                  <a:schemeClr val="bg1"/>
                </a:solidFill>
                <a:latin typeface="+mn-lt"/>
                <a:ea typeface="+mn-ea"/>
                <a:cs typeface="ScalaOT"/>
              </a:defRPr>
            </a:lvl1pPr>
          </a:lstStyle>
          <a:p>
            <a:pPr lvl="0"/>
            <a:r>
              <a:rPr lang="sv-SE" dirty="0" err="1"/>
              <a:t>Insert</a:t>
            </a:r>
            <a:r>
              <a:rPr lang="sv-SE" dirty="0"/>
              <a:t> date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428400" y="3942000"/>
            <a:ext cx="5760000" cy="673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3000" kern="1200" baseline="0" dirty="0" smtClean="0">
                <a:solidFill>
                  <a:schemeClr val="bg1"/>
                </a:solidFill>
                <a:latin typeface="+mj-lt"/>
                <a:ea typeface="+mn-ea"/>
                <a:cs typeface="BentonSans Regular" panose="02000503000000020004" pitchFamily="50" charset="0"/>
              </a:defRPr>
            </a:lvl1pPr>
          </a:lstStyle>
          <a:p>
            <a:pPr lvl="0"/>
            <a:r>
              <a:rPr lang="sv-SE" dirty="0" err="1"/>
              <a:t>Insert</a:t>
            </a:r>
            <a:r>
              <a:rPr lang="sv-SE" dirty="0"/>
              <a:t> </a:t>
            </a:r>
            <a:r>
              <a:rPr lang="sv-SE" dirty="0" err="1"/>
              <a:t>Subtitle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125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5"/>
          <p:cNvSpPr>
            <a:spLocks noGrp="1"/>
          </p:cNvSpPr>
          <p:nvPr>
            <p:ph type="title" hasCustomPrompt="1"/>
          </p:nvPr>
        </p:nvSpPr>
        <p:spPr>
          <a:xfrm>
            <a:off x="428400" y="1180800"/>
            <a:ext cx="6609600" cy="756000"/>
          </a:xfrm>
          <a:prstGeom prst="rect">
            <a:avLst/>
          </a:prstGeom>
        </p:spPr>
        <p:txBody>
          <a:bodyPr/>
          <a:lstStyle>
            <a:lvl1pPr>
              <a:defRPr sz="35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INSERT HEADLINE</a:t>
            </a:r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428400" y="2300400"/>
            <a:ext cx="6569075" cy="3268662"/>
          </a:xfrm>
          <a:prstGeom prst="rect">
            <a:avLst/>
          </a:prstGeom>
        </p:spPr>
        <p:txBody>
          <a:bodyPr/>
          <a:lstStyle>
            <a:lvl1pPr marL="342000" indent="-342000">
              <a:defRPr sz="2000" baseline="0">
                <a:solidFill>
                  <a:schemeClr val="bg1"/>
                </a:solidFill>
                <a:latin typeface="+mj-lt"/>
              </a:defRPr>
            </a:lvl1pPr>
            <a:lvl2pPr marL="685800" indent="-228600">
              <a:buFont typeface="BentonSans Regular" panose="02000503000000020004" pitchFamily="50" charset="0"/>
              <a:buChar char="–"/>
              <a:defRPr sz="1800" baseline="0">
                <a:solidFill>
                  <a:schemeClr val="bg1"/>
                </a:solidFill>
                <a:latin typeface="+mj-lt"/>
              </a:defRPr>
            </a:lvl2pPr>
          </a:lstStyle>
          <a:p>
            <a:r>
              <a:rPr lang="sv-SE" dirty="0"/>
              <a:t>Insert text</a:t>
            </a:r>
          </a:p>
          <a:p>
            <a:pPr lvl="1"/>
            <a:r>
              <a:rPr lang="sv-SE" dirty="0"/>
              <a:t>Subtext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494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2"/>
          <p:cNvSpPr>
            <a:spLocks noGrp="1"/>
          </p:cNvSpPr>
          <p:nvPr>
            <p:ph type="pic" sz="quarter" idx="12" hasCustomPrompt="1"/>
          </p:nvPr>
        </p:nvSpPr>
        <p:spPr>
          <a:xfrm>
            <a:off x="522000" y="1080000"/>
            <a:ext cx="8103600" cy="505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447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>
          <a:xfrm>
            <a:off x="5140800" y="1695600"/>
            <a:ext cx="3106800" cy="648000"/>
          </a:xfrm>
          <a:prstGeom prst="rect">
            <a:avLst/>
          </a:prstGeom>
        </p:spPr>
        <p:txBody>
          <a:bodyPr/>
          <a:lstStyle>
            <a:lvl1pPr>
              <a:defRPr sz="35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HEADLINE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140800" y="2631600"/>
            <a:ext cx="3106800" cy="3268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Insert 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 hasCustomPrompt="1"/>
          </p:nvPr>
        </p:nvSpPr>
        <p:spPr>
          <a:xfrm>
            <a:off x="522000" y="1206000"/>
            <a:ext cx="4050000" cy="443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495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3174" y="1250594"/>
            <a:ext cx="3106800" cy="589092"/>
          </a:xfrm>
          <a:prstGeom prst="rect">
            <a:avLst/>
          </a:prstGeom>
        </p:spPr>
        <p:txBody>
          <a:bodyPr/>
          <a:lstStyle>
            <a:lvl1pPr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HEADLINE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33172" y="2301678"/>
            <a:ext cx="3777569" cy="2959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text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half" idx="15" hasCustomPrompt="1"/>
          </p:nvPr>
        </p:nvSpPr>
        <p:spPr>
          <a:xfrm>
            <a:off x="4794434" y="2301677"/>
            <a:ext cx="3777569" cy="2959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37257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>
          <a:xfrm>
            <a:off x="5140800" y="1695600"/>
            <a:ext cx="3106800" cy="648000"/>
          </a:xfrm>
          <a:prstGeom prst="rect">
            <a:avLst/>
          </a:prstGeom>
        </p:spPr>
        <p:txBody>
          <a:bodyPr/>
          <a:lstStyle>
            <a:lvl1pPr>
              <a:defRPr sz="35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HEADLINE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140800" y="2631600"/>
            <a:ext cx="3106800" cy="3268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Insert 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 hasCustomPrompt="1"/>
          </p:nvPr>
        </p:nvSpPr>
        <p:spPr>
          <a:xfrm>
            <a:off x="522000" y="1206000"/>
            <a:ext cx="4050000" cy="212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sz="quarter" idx="13" hasCustomPrompt="1"/>
          </p:nvPr>
        </p:nvSpPr>
        <p:spPr>
          <a:xfrm>
            <a:off x="522000" y="3510000"/>
            <a:ext cx="4050000" cy="212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7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För att infoga bild: </a:t>
            </a:r>
            <a:br>
              <a:rPr lang="sv-SE" dirty="0"/>
            </a:br>
            <a:r>
              <a:rPr lang="sv-SE" dirty="0"/>
              <a:t>1) Klicka här för att markera bildramen. </a:t>
            </a:r>
            <a:br>
              <a:rPr lang="sv-SE" dirty="0"/>
            </a:br>
            <a:r>
              <a:rPr lang="sv-SE" dirty="0"/>
              <a:t>2a) Välj bild från "Bildbank": Klicka på knappen ”Bildbank” i verktygsfältet ovan. </a:t>
            </a:r>
            <a:br>
              <a:rPr lang="sv-SE" dirty="0"/>
            </a:br>
            <a:r>
              <a:rPr lang="sv-SE" dirty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79345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4B-9A6B-4700-9375-615A4C8898EA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37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9089-29CF-4D68-B779-526D87707203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67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>
          <a:xfrm>
            <a:off x="428400" y="1180800"/>
            <a:ext cx="6609600" cy="756000"/>
          </a:xfrm>
          <a:prstGeom prst="rect">
            <a:avLst/>
          </a:prstGeom>
        </p:spPr>
        <p:txBody>
          <a:bodyPr/>
          <a:lstStyle>
            <a:lvl1pPr>
              <a:defRPr sz="3500" b="1" cap="none" baseline="0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sv-SE" dirty="0"/>
              <a:t>INSERT HEADLINE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428400" y="2300400"/>
            <a:ext cx="6569075" cy="3268662"/>
          </a:xfrm>
          <a:prstGeom prst="rect">
            <a:avLst/>
          </a:prstGeom>
        </p:spPr>
        <p:txBody>
          <a:bodyPr/>
          <a:lstStyle>
            <a:lvl1pPr marL="342000" indent="-342000">
              <a:defRPr sz="2000" baseline="0">
                <a:solidFill>
                  <a:srgbClr val="585858"/>
                </a:solidFill>
                <a:latin typeface="+mj-lt"/>
              </a:defRPr>
            </a:lvl1pPr>
            <a:lvl2pPr marL="685800" indent="-228600">
              <a:buFont typeface="BentonSans Regular" panose="02000503000000020004" pitchFamily="50" charset="0"/>
              <a:buChar char="–"/>
              <a:defRPr sz="1800" baseline="0">
                <a:solidFill>
                  <a:srgbClr val="585858"/>
                </a:solidFill>
                <a:latin typeface="+mj-lt"/>
              </a:defRPr>
            </a:lvl2pPr>
          </a:lstStyle>
          <a:p>
            <a:r>
              <a:rPr lang="sv-SE" dirty="0"/>
              <a:t>Insert text</a:t>
            </a:r>
          </a:p>
          <a:p>
            <a:pPr lvl="1"/>
            <a:r>
              <a:rPr lang="sv-SE" dirty="0"/>
              <a:t>subtext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471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DAA-AF54-4FED-AD9D-C7C72005C795}" type="datetime1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49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enradig rubrik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0BC6-BCD9-4798-B02A-4494184D6F44}" type="datetime1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37902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0998-7320-4472-8BA0-C5E5D3360E58}" type="datetime1">
              <a:rPr lang="sv-SE" smtClean="0"/>
              <a:t>2020-05-28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26011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2"/>
          <p:cNvSpPr>
            <a:spLocks noGrp="1"/>
          </p:cNvSpPr>
          <p:nvPr>
            <p:ph type="pic" sz="quarter" idx="12" hasCustomPrompt="1"/>
          </p:nvPr>
        </p:nvSpPr>
        <p:spPr>
          <a:xfrm>
            <a:off x="522000" y="1080000"/>
            <a:ext cx="8103600" cy="505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rgbClr val="585858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496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316523" y="263769"/>
            <a:ext cx="8361485" cy="395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/>
          <p:cNvSpPr/>
          <p:nvPr userDrawn="1"/>
        </p:nvSpPr>
        <p:spPr>
          <a:xfrm>
            <a:off x="501162" y="6150217"/>
            <a:ext cx="8361485" cy="395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bild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3999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rgbClr val="585858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50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>
          <a:xfrm>
            <a:off x="5140800" y="1695600"/>
            <a:ext cx="3106800" cy="648000"/>
          </a:xfrm>
          <a:prstGeom prst="rect">
            <a:avLst/>
          </a:prstGeom>
        </p:spPr>
        <p:txBody>
          <a:bodyPr/>
          <a:lstStyle>
            <a:lvl1pPr>
              <a:defRPr sz="3500" b="1" cap="none" baseline="0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sv-SE" dirty="0"/>
              <a:t>HEADLINE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140800" y="2631600"/>
            <a:ext cx="3106800" cy="3268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sv-SE" dirty="0"/>
              <a:t>Insert 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 hasCustomPrompt="1"/>
          </p:nvPr>
        </p:nvSpPr>
        <p:spPr>
          <a:xfrm>
            <a:off x="522000" y="1206000"/>
            <a:ext cx="4050000" cy="443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rgbClr val="585858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686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3174" y="1250594"/>
            <a:ext cx="3106800" cy="589092"/>
          </a:xfrm>
          <a:prstGeom prst="rect">
            <a:avLst/>
          </a:prstGeom>
        </p:spPr>
        <p:txBody>
          <a:bodyPr/>
          <a:lstStyle>
            <a:lvl1pPr>
              <a:defRPr sz="3500" b="1">
                <a:solidFill>
                  <a:srgbClr val="585858"/>
                </a:solidFill>
              </a:defRPr>
            </a:lvl1pPr>
          </a:lstStyle>
          <a:p>
            <a:r>
              <a:rPr lang="sv-SE" dirty="0"/>
              <a:t>HEADLINE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33172" y="2301678"/>
            <a:ext cx="3777569" cy="2959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text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half" idx="15" hasCustomPrompt="1"/>
          </p:nvPr>
        </p:nvSpPr>
        <p:spPr>
          <a:xfrm>
            <a:off x="4794434" y="2301677"/>
            <a:ext cx="3777569" cy="2959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442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>
          <a:xfrm>
            <a:off x="5140800" y="1695600"/>
            <a:ext cx="3106800" cy="648000"/>
          </a:xfrm>
          <a:prstGeom prst="rect">
            <a:avLst/>
          </a:prstGeom>
        </p:spPr>
        <p:txBody>
          <a:bodyPr/>
          <a:lstStyle>
            <a:lvl1pPr>
              <a:defRPr sz="3500" b="1" cap="none" baseline="0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sv-SE" dirty="0"/>
              <a:t>HEADLINE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140800" y="2631600"/>
            <a:ext cx="3106800" cy="3268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sv-SE" dirty="0"/>
              <a:t>Insert 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 hasCustomPrompt="1"/>
          </p:nvPr>
        </p:nvSpPr>
        <p:spPr>
          <a:xfrm>
            <a:off x="522000" y="1206000"/>
            <a:ext cx="4050000" cy="212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rgbClr val="585858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sz="quarter" idx="13" hasCustomPrompt="1"/>
          </p:nvPr>
        </p:nvSpPr>
        <p:spPr>
          <a:xfrm>
            <a:off x="522000" y="3510000"/>
            <a:ext cx="4050000" cy="212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sv-SE" sz="2000" kern="1200" baseline="0" dirty="0">
                <a:solidFill>
                  <a:srgbClr val="585858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image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697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7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t bakgrund - Grön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77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7"/>
          <p:cNvCxnSpPr/>
          <p:nvPr userDrawn="1"/>
        </p:nvCxnSpPr>
        <p:spPr>
          <a:xfrm>
            <a:off x="520700" y="474189"/>
            <a:ext cx="5760000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_logoB" title="pic_logoB_gray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4000" y="327813"/>
            <a:ext cx="2027526" cy="2286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383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72" r:id="rId3"/>
    <p:sldLayoutId id="2147483674" r:id="rId4"/>
    <p:sldLayoutId id="2147483667" r:id="rId5"/>
    <p:sldLayoutId id="2147483687" r:id="rId6"/>
    <p:sldLayoutId id="2147483670" r:id="rId7"/>
    <p:sldLayoutId id="2147483722" r:id="rId8"/>
    <p:sldLayoutId id="214748372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7"/>
          <p:cNvCxnSpPr/>
          <p:nvPr userDrawn="1"/>
        </p:nvCxnSpPr>
        <p:spPr>
          <a:xfrm>
            <a:off x="520700" y="477482"/>
            <a:ext cx="5760000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8" title="pic_logoB_white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4000" y="331106"/>
            <a:ext cx="2027526" cy="2286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126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4" r:id="rId2"/>
    <p:sldLayoutId id="2147483666" r:id="rId3"/>
    <p:sldLayoutId id="2147483673" r:id="rId4"/>
    <p:sldLayoutId id="2147483669" r:id="rId5"/>
    <p:sldLayoutId id="2147483688" r:id="rId6"/>
    <p:sldLayoutId id="2147483668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D8F9DCC-59F9-4D20-B219-7832D570049E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4044" y="6157657"/>
            <a:ext cx="3002286" cy="3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9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22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Tandläkarutbildning i Jönköping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470298" y="5273161"/>
            <a:ext cx="3717925" cy="422275"/>
          </a:xfrm>
        </p:spPr>
        <p:txBody>
          <a:bodyPr anchor="t"/>
          <a:lstStyle/>
          <a:p>
            <a:r>
              <a:rPr lang="sv-SE" dirty="0"/>
              <a:t>20-05-29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>
          <a:xfrm>
            <a:off x="428400" y="3933807"/>
            <a:ext cx="8685096" cy="910744"/>
          </a:xfrm>
        </p:spPr>
        <p:txBody>
          <a:bodyPr anchor="t"/>
          <a:lstStyle/>
          <a:p>
            <a:r>
              <a:rPr lang="sv-SE"/>
              <a:t>The Digital Dental School</a:t>
            </a:r>
            <a:br>
              <a:rPr lang="sv-SE"/>
            </a:br>
            <a:r>
              <a:rPr lang="sv-SE"/>
              <a:t> with the Tromsö concept</a:t>
            </a:r>
          </a:p>
        </p:txBody>
      </p:sp>
    </p:spTree>
    <p:extLst>
      <p:ext uri="{BB962C8B-B14F-4D97-AF65-F5344CB8AC3E}">
        <p14:creationId xmlns:p14="http://schemas.microsoft.com/office/powerpoint/2010/main" val="177004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399" y="1180799"/>
            <a:ext cx="8077245" cy="624657"/>
          </a:xfrm>
        </p:spPr>
        <p:txBody>
          <a:bodyPr/>
          <a:lstStyle/>
          <a:p>
            <a:r>
              <a:rPr lang="sv-SE" sz="3100" dirty="0"/>
              <a:t>Vad har hänt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428401" y="1814977"/>
            <a:ext cx="5523826" cy="3688675"/>
          </a:xfrm>
        </p:spPr>
        <p:txBody>
          <a:bodyPr/>
          <a:lstStyle/>
          <a:p>
            <a:r>
              <a:rPr lang="sv-SE" dirty="0">
                <a:latin typeface="+mn-lt"/>
              </a:rPr>
              <a:t>Tanken på en egen utbildning föds och en grupp tillsätts från JU och RJL tillsätts 2017</a:t>
            </a:r>
          </a:p>
          <a:p>
            <a:r>
              <a:rPr lang="sv-SE" dirty="0">
                <a:latin typeface="+mn-lt"/>
              </a:rPr>
              <a:t>Projektledaren flyttar och ny rekryteras 2018</a:t>
            </a:r>
          </a:p>
          <a:p>
            <a:r>
              <a:rPr lang="sv-SE" dirty="0">
                <a:latin typeface="+mn-lt"/>
              </a:rPr>
              <a:t>Planerna är att lämna in ansökan oktober 2019</a:t>
            </a:r>
          </a:p>
          <a:p>
            <a:r>
              <a:rPr lang="sv-SE" dirty="0">
                <a:latin typeface="+mn-lt"/>
              </a:rPr>
              <a:t>Arbetet intensifieras under 2019 och kombineras med ansökan om ett nytt forskningsområde</a:t>
            </a:r>
          </a:p>
          <a:p>
            <a:r>
              <a:rPr lang="sv-SE" dirty="0">
                <a:latin typeface="+mn-lt"/>
              </a:rPr>
              <a:t>Ansökan lämnas </a:t>
            </a:r>
          </a:p>
          <a:p>
            <a:r>
              <a:rPr lang="sv-SE" dirty="0">
                <a:latin typeface="+mn-lt"/>
              </a:rPr>
              <a:t>Platsbesök augusti/september 2020?</a:t>
            </a:r>
          </a:p>
          <a:p>
            <a:r>
              <a:rPr lang="sv-SE" dirty="0">
                <a:latin typeface="+mn-lt"/>
              </a:rPr>
              <a:t>Besked från UKÄ/regeringen december 2020?</a:t>
            </a:r>
            <a:endParaRPr lang="sv-SE" sz="1600" dirty="0">
              <a:latin typeface="+mn-lt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latshållare för bild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2226" y="2356795"/>
            <a:ext cx="2932981" cy="2888898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5746044" y="5217133"/>
            <a:ext cx="1884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Tandläkartidningen 190228</a:t>
            </a:r>
          </a:p>
        </p:txBody>
      </p:sp>
    </p:spTree>
    <p:extLst>
      <p:ext uri="{BB962C8B-B14F-4D97-AF65-F5344CB8AC3E}">
        <p14:creationId xmlns:p14="http://schemas.microsoft.com/office/powerpoint/2010/main" val="128306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-27384"/>
            <a:ext cx="9402998" cy="6959498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652120" y="4725144"/>
            <a:ext cx="55952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Vår vision: </a:t>
            </a:r>
            <a:r>
              <a:rPr lang="sv-SE" sz="2800" b="1" dirty="0">
                <a:solidFill>
                  <a:schemeClr val="bg1"/>
                </a:solidFill>
              </a:rPr>
              <a:t>Kunnande </a:t>
            </a:r>
            <a:br>
              <a:rPr lang="sv-SE" sz="2800" b="1" dirty="0">
                <a:solidFill>
                  <a:schemeClr val="bg1"/>
                </a:solidFill>
              </a:rPr>
            </a:br>
            <a:r>
              <a:rPr lang="sv-SE" sz="2800" b="1" dirty="0">
                <a:solidFill>
                  <a:schemeClr val="bg1"/>
                </a:solidFill>
              </a:rPr>
              <a:t>i ständig utveckling</a:t>
            </a:r>
          </a:p>
        </p:txBody>
      </p:sp>
    </p:spTree>
    <p:extLst>
      <p:ext uri="{BB962C8B-B14F-4D97-AF65-F5344CB8AC3E}">
        <p14:creationId xmlns:p14="http://schemas.microsoft.com/office/powerpoint/2010/main" val="31874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nu - arbetsgrupper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428401" y="2300400"/>
            <a:ext cx="6706178" cy="3268662"/>
          </a:xfrm>
        </p:spPr>
        <p:txBody>
          <a:bodyPr/>
          <a:lstStyle/>
          <a:p>
            <a:pPr fontAlgn="ctr"/>
            <a:endParaRPr lang="sv-SE" sz="1600" dirty="0">
              <a:latin typeface="+mn-lt"/>
            </a:endParaRPr>
          </a:p>
          <a:p>
            <a:pPr lvl="0"/>
            <a:r>
              <a:rPr lang="sv-SE" dirty="0"/>
              <a:t>Förberedelse av platsbesök</a:t>
            </a:r>
          </a:p>
          <a:p>
            <a:r>
              <a:rPr lang="sv-SE" dirty="0"/>
              <a:t>Samverkan och förankring hos involverade parter </a:t>
            </a:r>
          </a:p>
          <a:p>
            <a:r>
              <a:rPr lang="sv-SE" dirty="0"/>
              <a:t>Fortsatt utveckling av utbildning </a:t>
            </a:r>
          </a:p>
          <a:p>
            <a:r>
              <a:rPr lang="sv-SE" dirty="0"/>
              <a:t>Lokalfrågor och utrustning</a:t>
            </a:r>
          </a:p>
          <a:p>
            <a:r>
              <a:rPr lang="sv-SE" dirty="0"/>
              <a:t>Avtal, </a:t>
            </a:r>
            <a:r>
              <a:rPr lang="sv-SE" dirty="0" err="1"/>
              <a:t>inkl</a:t>
            </a:r>
            <a:r>
              <a:rPr lang="sv-SE" dirty="0"/>
              <a:t> ekonomi</a:t>
            </a:r>
          </a:p>
          <a:p>
            <a:r>
              <a:rPr lang="sv-SE" dirty="0"/>
              <a:t>Kompetensförsörjning</a:t>
            </a:r>
          </a:p>
          <a:p>
            <a:r>
              <a:rPr lang="sv-SE" dirty="0"/>
              <a:t>Kommunikation, lobbying på nationell nivå</a:t>
            </a:r>
          </a:p>
          <a:p>
            <a:r>
              <a:rPr lang="sv-SE" dirty="0"/>
              <a:t>Universitetssjukvårdsförankring</a:t>
            </a:r>
          </a:p>
          <a:p>
            <a:endParaRPr lang="sv-SE" dirty="0">
              <a:latin typeface="+mn-lt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534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1876" y="539495"/>
            <a:ext cx="5547360" cy="591007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2691" y="1034796"/>
            <a:ext cx="291465" cy="299085"/>
          </a:xfrm>
          <a:custGeom>
            <a:avLst/>
            <a:gdLst/>
            <a:ahLst/>
            <a:cxnLst/>
            <a:rect l="l" t="t" r="r" b="b"/>
            <a:pathLst>
              <a:path w="291464" h="299084">
                <a:moveTo>
                  <a:pt x="145542" y="0"/>
                </a:moveTo>
                <a:lnTo>
                  <a:pt x="99535" y="7620"/>
                </a:lnTo>
                <a:lnTo>
                  <a:pt x="59582" y="28834"/>
                </a:lnTo>
                <a:lnTo>
                  <a:pt x="28078" y="61173"/>
                </a:lnTo>
                <a:lnTo>
                  <a:pt x="7418" y="102168"/>
                </a:lnTo>
                <a:lnTo>
                  <a:pt x="0" y="149351"/>
                </a:lnTo>
                <a:lnTo>
                  <a:pt x="7418" y="196535"/>
                </a:lnTo>
                <a:lnTo>
                  <a:pt x="28078" y="237530"/>
                </a:lnTo>
                <a:lnTo>
                  <a:pt x="59582" y="269869"/>
                </a:lnTo>
                <a:lnTo>
                  <a:pt x="99535" y="291083"/>
                </a:lnTo>
                <a:lnTo>
                  <a:pt x="145542" y="298703"/>
                </a:lnTo>
                <a:lnTo>
                  <a:pt x="191548" y="291083"/>
                </a:lnTo>
                <a:lnTo>
                  <a:pt x="231501" y="269869"/>
                </a:lnTo>
                <a:lnTo>
                  <a:pt x="263005" y="237530"/>
                </a:lnTo>
                <a:lnTo>
                  <a:pt x="283665" y="196535"/>
                </a:lnTo>
                <a:lnTo>
                  <a:pt x="291084" y="149351"/>
                </a:lnTo>
                <a:lnTo>
                  <a:pt x="283665" y="102168"/>
                </a:lnTo>
                <a:lnTo>
                  <a:pt x="263005" y="61173"/>
                </a:lnTo>
                <a:lnTo>
                  <a:pt x="231501" y="28834"/>
                </a:lnTo>
                <a:lnTo>
                  <a:pt x="191548" y="7620"/>
                </a:lnTo>
                <a:lnTo>
                  <a:pt x="14554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12691" y="1034796"/>
            <a:ext cx="291465" cy="299085"/>
          </a:xfrm>
          <a:custGeom>
            <a:avLst/>
            <a:gdLst/>
            <a:ahLst/>
            <a:cxnLst/>
            <a:rect l="l" t="t" r="r" b="b"/>
            <a:pathLst>
              <a:path w="291464" h="299084">
                <a:moveTo>
                  <a:pt x="0" y="149351"/>
                </a:moveTo>
                <a:lnTo>
                  <a:pt x="7418" y="102168"/>
                </a:lnTo>
                <a:lnTo>
                  <a:pt x="28078" y="61173"/>
                </a:lnTo>
                <a:lnTo>
                  <a:pt x="59582" y="28834"/>
                </a:lnTo>
                <a:lnTo>
                  <a:pt x="99535" y="7620"/>
                </a:lnTo>
                <a:lnTo>
                  <a:pt x="145542" y="0"/>
                </a:lnTo>
                <a:lnTo>
                  <a:pt x="191548" y="7620"/>
                </a:lnTo>
                <a:lnTo>
                  <a:pt x="231501" y="28834"/>
                </a:lnTo>
                <a:lnTo>
                  <a:pt x="263005" y="61173"/>
                </a:lnTo>
                <a:lnTo>
                  <a:pt x="283665" y="102168"/>
                </a:lnTo>
                <a:lnTo>
                  <a:pt x="291084" y="149351"/>
                </a:lnTo>
                <a:lnTo>
                  <a:pt x="283665" y="196535"/>
                </a:lnTo>
                <a:lnTo>
                  <a:pt x="263005" y="237530"/>
                </a:lnTo>
                <a:lnTo>
                  <a:pt x="231501" y="269869"/>
                </a:lnTo>
                <a:lnTo>
                  <a:pt x="191548" y="291083"/>
                </a:lnTo>
                <a:lnTo>
                  <a:pt x="145542" y="298703"/>
                </a:lnTo>
                <a:lnTo>
                  <a:pt x="99535" y="291083"/>
                </a:lnTo>
                <a:lnTo>
                  <a:pt x="59582" y="269869"/>
                </a:lnTo>
                <a:lnTo>
                  <a:pt x="28078" y="237530"/>
                </a:lnTo>
                <a:lnTo>
                  <a:pt x="7418" y="196535"/>
                </a:lnTo>
                <a:lnTo>
                  <a:pt x="0" y="14935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784" y="141731"/>
            <a:ext cx="2677668" cy="2011680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54451" y="141731"/>
            <a:ext cx="1231900" cy="969644"/>
          </a:xfrm>
          <a:custGeom>
            <a:avLst/>
            <a:gdLst/>
            <a:ahLst/>
            <a:cxnLst/>
            <a:rect l="l" t="t" r="r" b="b"/>
            <a:pathLst>
              <a:path w="1231900" h="969644">
                <a:moveTo>
                  <a:pt x="0" y="0"/>
                </a:moveTo>
                <a:lnTo>
                  <a:pt x="1231392" y="96926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54451" y="1333500"/>
            <a:ext cx="1158240" cy="820419"/>
          </a:xfrm>
          <a:custGeom>
            <a:avLst/>
            <a:gdLst/>
            <a:ahLst/>
            <a:cxnLst/>
            <a:rect l="l" t="t" r="r" b="b"/>
            <a:pathLst>
              <a:path w="1158239" h="820419">
                <a:moveTo>
                  <a:pt x="0" y="819912"/>
                </a:moveTo>
                <a:lnTo>
                  <a:pt x="11582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76800" y="509016"/>
            <a:ext cx="153924" cy="156972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15611" y="955547"/>
            <a:ext cx="152400" cy="158496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85744" y="1700783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78352" y="1705355"/>
            <a:ext cx="143510" cy="147955"/>
          </a:xfrm>
          <a:custGeom>
            <a:avLst/>
            <a:gdLst/>
            <a:ahLst/>
            <a:cxnLst/>
            <a:rect l="l" t="t" r="r" b="b"/>
            <a:pathLst>
              <a:path w="143510" h="147955">
                <a:moveTo>
                  <a:pt x="71627" y="0"/>
                </a:moveTo>
                <a:lnTo>
                  <a:pt x="43773" y="5816"/>
                </a:lnTo>
                <a:lnTo>
                  <a:pt x="21002" y="21669"/>
                </a:lnTo>
                <a:lnTo>
                  <a:pt x="5637" y="45166"/>
                </a:lnTo>
                <a:lnTo>
                  <a:pt x="0" y="73914"/>
                </a:lnTo>
                <a:lnTo>
                  <a:pt x="5637" y="102661"/>
                </a:lnTo>
                <a:lnTo>
                  <a:pt x="21002" y="126158"/>
                </a:lnTo>
                <a:lnTo>
                  <a:pt x="43773" y="142011"/>
                </a:lnTo>
                <a:lnTo>
                  <a:pt x="71627" y="147828"/>
                </a:lnTo>
                <a:lnTo>
                  <a:pt x="99482" y="142011"/>
                </a:lnTo>
                <a:lnTo>
                  <a:pt x="122253" y="126158"/>
                </a:lnTo>
                <a:lnTo>
                  <a:pt x="137618" y="102661"/>
                </a:lnTo>
                <a:lnTo>
                  <a:pt x="143256" y="73914"/>
                </a:lnTo>
                <a:lnTo>
                  <a:pt x="137618" y="45166"/>
                </a:lnTo>
                <a:lnTo>
                  <a:pt x="122253" y="21669"/>
                </a:lnTo>
                <a:lnTo>
                  <a:pt x="99482" y="5816"/>
                </a:lnTo>
                <a:lnTo>
                  <a:pt x="716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8352" y="1705355"/>
            <a:ext cx="143510" cy="147955"/>
          </a:xfrm>
          <a:custGeom>
            <a:avLst/>
            <a:gdLst/>
            <a:ahLst/>
            <a:cxnLst/>
            <a:rect l="l" t="t" r="r" b="b"/>
            <a:pathLst>
              <a:path w="143510" h="147955">
                <a:moveTo>
                  <a:pt x="0" y="73914"/>
                </a:moveTo>
                <a:lnTo>
                  <a:pt x="5637" y="45166"/>
                </a:lnTo>
                <a:lnTo>
                  <a:pt x="21002" y="21669"/>
                </a:lnTo>
                <a:lnTo>
                  <a:pt x="43773" y="5816"/>
                </a:lnTo>
                <a:lnTo>
                  <a:pt x="71627" y="0"/>
                </a:lnTo>
                <a:lnTo>
                  <a:pt x="99482" y="5816"/>
                </a:lnTo>
                <a:lnTo>
                  <a:pt x="122253" y="21669"/>
                </a:lnTo>
                <a:lnTo>
                  <a:pt x="137618" y="45166"/>
                </a:lnTo>
                <a:lnTo>
                  <a:pt x="143256" y="73914"/>
                </a:lnTo>
                <a:lnTo>
                  <a:pt x="137618" y="102661"/>
                </a:lnTo>
                <a:lnTo>
                  <a:pt x="122253" y="126158"/>
                </a:lnTo>
                <a:lnTo>
                  <a:pt x="99482" y="142011"/>
                </a:lnTo>
                <a:lnTo>
                  <a:pt x="71627" y="147828"/>
                </a:lnTo>
                <a:lnTo>
                  <a:pt x="43773" y="142011"/>
                </a:lnTo>
                <a:lnTo>
                  <a:pt x="21002" y="126158"/>
                </a:lnTo>
                <a:lnTo>
                  <a:pt x="5637" y="102661"/>
                </a:lnTo>
                <a:lnTo>
                  <a:pt x="0" y="7391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69335" y="2670048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33472" y="2967227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49879" y="2894076"/>
            <a:ext cx="152400" cy="155448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15539" y="3415284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54351" y="4011167"/>
            <a:ext cx="153924" cy="156972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58567" y="5128259"/>
            <a:ext cx="152400" cy="158496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74520" y="5727191"/>
            <a:ext cx="152400" cy="156972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06723" y="1557527"/>
            <a:ext cx="143510" cy="147955"/>
          </a:xfrm>
          <a:custGeom>
            <a:avLst/>
            <a:gdLst/>
            <a:ahLst/>
            <a:cxnLst/>
            <a:rect l="l" t="t" r="r" b="b"/>
            <a:pathLst>
              <a:path w="143510" h="147955">
                <a:moveTo>
                  <a:pt x="71627" y="0"/>
                </a:moveTo>
                <a:lnTo>
                  <a:pt x="43773" y="5816"/>
                </a:lnTo>
                <a:lnTo>
                  <a:pt x="21002" y="21669"/>
                </a:lnTo>
                <a:lnTo>
                  <a:pt x="5637" y="45166"/>
                </a:lnTo>
                <a:lnTo>
                  <a:pt x="0" y="73913"/>
                </a:lnTo>
                <a:lnTo>
                  <a:pt x="5637" y="102661"/>
                </a:lnTo>
                <a:lnTo>
                  <a:pt x="21002" y="126158"/>
                </a:lnTo>
                <a:lnTo>
                  <a:pt x="43773" y="142011"/>
                </a:lnTo>
                <a:lnTo>
                  <a:pt x="71627" y="147827"/>
                </a:lnTo>
                <a:lnTo>
                  <a:pt x="99482" y="142011"/>
                </a:lnTo>
                <a:lnTo>
                  <a:pt x="122253" y="126158"/>
                </a:lnTo>
                <a:lnTo>
                  <a:pt x="137618" y="102661"/>
                </a:lnTo>
                <a:lnTo>
                  <a:pt x="143255" y="73913"/>
                </a:lnTo>
                <a:lnTo>
                  <a:pt x="137618" y="45166"/>
                </a:lnTo>
                <a:lnTo>
                  <a:pt x="122253" y="21669"/>
                </a:lnTo>
                <a:lnTo>
                  <a:pt x="99482" y="5816"/>
                </a:lnTo>
                <a:lnTo>
                  <a:pt x="716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06723" y="1557527"/>
            <a:ext cx="143510" cy="147955"/>
          </a:xfrm>
          <a:custGeom>
            <a:avLst/>
            <a:gdLst/>
            <a:ahLst/>
            <a:cxnLst/>
            <a:rect l="l" t="t" r="r" b="b"/>
            <a:pathLst>
              <a:path w="143510" h="147955">
                <a:moveTo>
                  <a:pt x="0" y="73913"/>
                </a:moveTo>
                <a:lnTo>
                  <a:pt x="5637" y="45166"/>
                </a:lnTo>
                <a:lnTo>
                  <a:pt x="21002" y="21669"/>
                </a:lnTo>
                <a:lnTo>
                  <a:pt x="43773" y="5816"/>
                </a:lnTo>
                <a:lnTo>
                  <a:pt x="71627" y="0"/>
                </a:lnTo>
                <a:lnTo>
                  <a:pt x="99482" y="5816"/>
                </a:lnTo>
                <a:lnTo>
                  <a:pt x="122253" y="21669"/>
                </a:lnTo>
                <a:lnTo>
                  <a:pt x="137618" y="45166"/>
                </a:lnTo>
                <a:lnTo>
                  <a:pt x="143255" y="73913"/>
                </a:lnTo>
                <a:lnTo>
                  <a:pt x="137618" y="102661"/>
                </a:lnTo>
                <a:lnTo>
                  <a:pt x="122253" y="126158"/>
                </a:lnTo>
                <a:lnTo>
                  <a:pt x="99482" y="142011"/>
                </a:lnTo>
                <a:lnTo>
                  <a:pt x="71627" y="147827"/>
                </a:lnTo>
                <a:lnTo>
                  <a:pt x="43773" y="142011"/>
                </a:lnTo>
                <a:lnTo>
                  <a:pt x="21002" y="126158"/>
                </a:lnTo>
                <a:lnTo>
                  <a:pt x="5637" y="102661"/>
                </a:lnTo>
                <a:lnTo>
                  <a:pt x="0" y="7391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32020" y="806195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99203" y="1030224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39439" y="2221992"/>
            <a:ext cx="153924" cy="158496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07179" y="1487424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943600" y="812291"/>
            <a:ext cx="152400" cy="15697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45052" y="1310639"/>
            <a:ext cx="140208" cy="143256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18706" y="1518030"/>
            <a:ext cx="1132205" cy="465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 marR="59055" lvl="0" indent="127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Kirkenes 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</a:t>
            </a:r>
            <a:r>
              <a:rPr kumimoji="0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mm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rfest 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Alta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Storslett  </a:t>
            </a:r>
            <a:r>
              <a:rPr kumimoji="0" sz="1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Lyngseidet  </a:t>
            </a:r>
            <a:r>
              <a:rPr kumimoji="0" sz="1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Tromsø 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Målselv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Finnsnes 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Harstad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Svolvær 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Narvik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Bodø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5080" lvl="0" indent="-127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Mo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 Rana  Mosjøen 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Sa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ndnes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j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ø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en 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Namsos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Orkdal  </a:t>
            </a:r>
            <a:r>
              <a:rPr kumimoji="0" sz="1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Hamar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Skien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02379" y="2371344"/>
            <a:ext cx="2601468" cy="1161288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26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65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JU COLORS">
      <a:dk1>
        <a:sysClr val="windowText" lastClr="000000"/>
      </a:dk1>
      <a:lt1>
        <a:sysClr val="window" lastClr="FFFFFF"/>
      </a:lt1>
      <a:dk2>
        <a:srgbClr val="787878"/>
      </a:dk2>
      <a:lt2>
        <a:srgbClr val="E7E6E6"/>
      </a:lt2>
      <a:accent1>
        <a:srgbClr val="961B77"/>
      </a:accent1>
      <a:accent2>
        <a:srgbClr val="003865"/>
      </a:accent2>
      <a:accent3>
        <a:srgbClr val="FFB500"/>
      </a:accent3>
      <a:accent4>
        <a:srgbClr val="55AAA7"/>
      </a:accent4>
      <a:accent5>
        <a:srgbClr val="EBEBD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4800B7B-BE36-4BDB-A2C3-68BAD8211389}" vid="{0F011BE9-092B-4623-9EC2-54A7830D80DF}"/>
    </a:ext>
  </a:extLst>
</a:theme>
</file>

<file path=ppt/theme/theme2.xml><?xml version="1.0" encoding="utf-8"?>
<a:theme xmlns:a="http://schemas.openxmlformats.org/drawingml/2006/main" name="Purple">
  <a:themeElements>
    <a:clrScheme name="JU COLORS">
      <a:dk1>
        <a:sysClr val="windowText" lastClr="000000"/>
      </a:dk1>
      <a:lt1>
        <a:sysClr val="window" lastClr="FFFFFF"/>
      </a:lt1>
      <a:dk2>
        <a:srgbClr val="787878"/>
      </a:dk2>
      <a:lt2>
        <a:srgbClr val="E7E6E6"/>
      </a:lt2>
      <a:accent1>
        <a:srgbClr val="961B77"/>
      </a:accent1>
      <a:accent2>
        <a:srgbClr val="003865"/>
      </a:accent2>
      <a:accent3>
        <a:srgbClr val="FFB500"/>
      </a:accent3>
      <a:accent4>
        <a:srgbClr val="55AAA7"/>
      </a:accent4>
      <a:accent5>
        <a:srgbClr val="EBEBD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4800B7B-BE36-4BDB-A2C3-68BAD8211389}" vid="{9C64FDA1-D2D7-49B2-8126-5EFEFD4EE46B}"/>
    </a:ext>
  </a:extLst>
</a:theme>
</file>

<file path=ppt/theme/theme3.xml><?xml version="1.0" encoding="utf-8"?>
<a:theme xmlns:a="http://schemas.openxmlformats.org/drawingml/2006/main" name="Odontologiska Institution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5941C337EA6948A8B7366B78F8C6BC" ma:contentTypeVersion="15" ma:contentTypeDescription="Skapa ett nytt dokument." ma:contentTypeScope="" ma:versionID="0c202448507959a24d09491bba757552">
  <xsd:schema xmlns:xsd="http://www.w3.org/2001/XMLSchema" xmlns:xs="http://www.w3.org/2001/XMLSchema" xmlns:p="http://schemas.microsoft.com/office/2006/metadata/properties" xmlns:ns1="http://schemas.microsoft.com/sharepoint/v3" xmlns:ns3="8e81b504-294a-4117-85e5-415114bb2700" xmlns:ns4="32dc2b92-1337-415e-b54c-7b443b0219ed" targetNamespace="http://schemas.microsoft.com/office/2006/metadata/properties" ma:root="true" ma:fieldsID="6bdc77c06a0b253aad5ad49c7a837176" ns1:_="" ns3:_="" ns4:_="">
    <xsd:import namespace="http://schemas.microsoft.com/sharepoint/v3"/>
    <xsd:import namespace="8e81b504-294a-4117-85e5-415114bb2700"/>
    <xsd:import namespace="32dc2b92-1337-415e-b54c-7b443b0219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Egenskaper för enhetlig efterlevnadsprincip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Gränssnittsåtgärd för enhetlig efterlevnadsprincip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1b504-294a-4117-85e5-415114bb27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c2b92-1337-415e-b54c-7b443b0219e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B783EF-47F4-40F6-A0BE-F0FE67C9A8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627FDA-794E-4405-ACFF-4DF5BD87C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81b504-294a-4117-85e5-415114bb2700"/>
    <ds:schemaRef ds:uri="32dc2b92-1337-415e-b54c-7b443b021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8C8B55-4434-483B-907D-9C7305442710}">
  <ds:schemaRefs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32dc2b92-1337-415e-b54c-7b443b0219ed"/>
    <ds:schemaRef ds:uri="http://schemas.microsoft.com/office/2006/documentManagement/types"/>
    <ds:schemaRef ds:uri="http://schemas.microsoft.com/sharepoint/v3"/>
    <ds:schemaRef ds:uri="http://www.w3.org/XML/1998/namespace"/>
    <ds:schemaRef ds:uri="http://schemas.microsoft.com/office/infopath/2007/PartnerControls"/>
    <ds:schemaRef ds:uri="8e81b504-294a-4117-85e5-415114bb270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ac4399b8-3fce-481b-b5a1-cfb83ae39019</Template>
  <TotalTime>6632</TotalTime>
  <Words>209</Words>
  <Application>Microsoft Macintosh PowerPoint</Application>
  <PresentationFormat>Bildspel på skärmen (4:3)</PresentationFormat>
  <Paragraphs>41</Paragraphs>
  <Slides>7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BentonSans Regular</vt:lpstr>
      <vt:lpstr>Calibri</vt:lpstr>
      <vt:lpstr>Times New Roman</vt:lpstr>
      <vt:lpstr>White</vt:lpstr>
      <vt:lpstr>Purple</vt:lpstr>
      <vt:lpstr>Odontologiska Institutionen</vt:lpstr>
      <vt:lpstr>PowerPoint-presentation</vt:lpstr>
      <vt:lpstr>Tandläkarutbildning i Jönköping</vt:lpstr>
      <vt:lpstr>Vad har hänt</vt:lpstr>
      <vt:lpstr>PowerPoint-presentation</vt:lpstr>
      <vt:lpstr>Vad händer nu - arbetsgrupper</vt:lpstr>
      <vt:lpstr>PowerPoint-presentation</vt:lpstr>
      <vt:lpstr>PowerPoint-presentation</vt:lpstr>
    </vt:vector>
  </TitlesOfParts>
  <Manager/>
  <Company>Jönköping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Tandläkarutbildning i Jönköping</dc:title>
  <dc:subject/>
  <dc:creator>Per Anders Hugo Tidehag</dc:creator>
  <cp:keywords/>
  <dc:description/>
  <cp:lastModifiedBy>Per Tidehag</cp:lastModifiedBy>
  <cp:revision>248</cp:revision>
  <cp:lastPrinted>2019-11-11T14:21:06Z</cp:lastPrinted>
  <dcterms:created xsi:type="dcterms:W3CDTF">2019-02-19T12:56:31Z</dcterms:created>
  <dcterms:modified xsi:type="dcterms:W3CDTF">2020-05-29T05:20:57Z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0x010100A65941C337EA6948A8B7366B78F8C6BC</vt:lpwstr>
  </property>
</Properties>
</file>