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9" r:id="rId3"/>
    <p:sldId id="260" r:id="rId4"/>
    <p:sldId id="325" r:id="rId5"/>
    <p:sldId id="315" r:id="rId6"/>
    <p:sldId id="263" r:id="rId7"/>
    <p:sldId id="264" r:id="rId8"/>
    <p:sldId id="303" r:id="rId9"/>
    <p:sldId id="302" r:id="rId10"/>
    <p:sldId id="308" r:id="rId11"/>
    <p:sldId id="266" r:id="rId12"/>
    <p:sldId id="267" r:id="rId13"/>
    <p:sldId id="326" r:id="rId14"/>
    <p:sldId id="270" r:id="rId15"/>
    <p:sldId id="313" r:id="rId16"/>
    <p:sldId id="273" r:id="rId17"/>
    <p:sldId id="306" r:id="rId18"/>
    <p:sldId id="307" r:id="rId19"/>
    <p:sldId id="275" r:id="rId20"/>
    <p:sldId id="327" r:id="rId21"/>
    <p:sldId id="279" r:id="rId22"/>
    <p:sldId id="304" r:id="rId23"/>
    <p:sldId id="281" r:id="rId24"/>
    <p:sldId id="282" r:id="rId25"/>
    <p:sldId id="316" r:id="rId26"/>
    <p:sldId id="283" r:id="rId27"/>
    <p:sldId id="284" r:id="rId28"/>
    <p:sldId id="310" r:id="rId29"/>
    <p:sldId id="301" r:id="rId30"/>
    <p:sldId id="286" r:id="rId31"/>
    <p:sldId id="287" r:id="rId32"/>
    <p:sldId id="300" r:id="rId33"/>
    <p:sldId id="328" r:id="rId34"/>
    <p:sldId id="290" r:id="rId35"/>
    <p:sldId id="291" r:id="rId36"/>
    <p:sldId id="292" r:id="rId37"/>
    <p:sldId id="293" r:id="rId38"/>
    <p:sldId id="311" r:id="rId39"/>
    <p:sldId id="294" r:id="rId40"/>
    <p:sldId id="295"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B0D1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5152" autoAdjust="0"/>
  </p:normalViewPr>
  <p:slideViewPr>
    <p:cSldViewPr snapToGrid="0">
      <p:cViewPr>
        <p:scale>
          <a:sx n="113" d="100"/>
          <a:sy n="113" d="100"/>
        </p:scale>
        <p:origin x="-12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17T11:00:52.5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33263 6921 0,'-25'0'78,"25"0"-62,-25 0 0,1 0 77,-1 0-62,25 0-15,-25 0 15,0 0-15,0 0 15,25 0-15,-24 0 15,-1 0-16,25 0 1,-25 0 0,25 0-1,-25 0 48,0 0-17,1 0 79,-1 0-31,25 24-47,-25-24-1,0 0-30,25 0 15,-25 0-15,1 0-1,-1 0 17,25 0-17,-25 0 16,0 0 1,0 0-17,25 0 1,-24 0-16,-26 25 31,50-25 0,-25 0 0,0 0-15,1 0 31,24 0 0,-25 25-1,0-25-30,0 0 15,25 0-31,-25 0 31,1 0-15,-1 0 0,25 0-1,-25 0 16,0 0-15,0 0 15,25 0-15,-24 0 31,-1 0 77,0 0-92,25 0 248,-50 0-264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EEAE-FA2D-44B6-97CA-D38A5F44E4FA}" type="datetimeFigureOut">
              <a:rPr lang="sv-SE" smtClean="0"/>
              <a:t>2019-03-27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EE98F-3D84-4057-A73F-3D71FD0495D9}" type="slidenum">
              <a:rPr lang="sv-SE" smtClean="0"/>
              <a:t>‹#›</a:t>
            </a:fld>
            <a:endParaRPr lang="sv-SE"/>
          </a:p>
        </p:txBody>
      </p:sp>
    </p:spTree>
    <p:extLst>
      <p:ext uri="{BB962C8B-B14F-4D97-AF65-F5344CB8AC3E}">
        <p14:creationId xmlns:p14="http://schemas.microsoft.com/office/powerpoint/2010/main" val="239126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1</a:t>
            </a:fld>
            <a:endParaRPr lang="sv-SE"/>
          </a:p>
        </p:txBody>
      </p:sp>
    </p:spTree>
    <p:extLst>
      <p:ext uri="{BB962C8B-B14F-4D97-AF65-F5344CB8AC3E}">
        <p14:creationId xmlns:p14="http://schemas.microsoft.com/office/powerpoint/2010/main" val="52779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10</a:t>
            </a:fld>
            <a:endParaRPr lang="sv-SE"/>
          </a:p>
        </p:txBody>
      </p:sp>
    </p:spTree>
    <p:extLst>
      <p:ext uri="{BB962C8B-B14F-4D97-AF65-F5344CB8AC3E}">
        <p14:creationId xmlns:p14="http://schemas.microsoft.com/office/powerpoint/2010/main" val="73429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11</a:t>
            </a:fld>
            <a:endParaRPr lang="sv-SE"/>
          </a:p>
        </p:txBody>
      </p:sp>
    </p:spTree>
    <p:extLst>
      <p:ext uri="{BB962C8B-B14F-4D97-AF65-F5344CB8AC3E}">
        <p14:creationId xmlns:p14="http://schemas.microsoft.com/office/powerpoint/2010/main" val="374777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12</a:t>
            </a:fld>
            <a:endParaRPr lang="sv-SE"/>
          </a:p>
        </p:txBody>
      </p:sp>
    </p:spTree>
    <p:extLst>
      <p:ext uri="{BB962C8B-B14F-4D97-AF65-F5344CB8AC3E}">
        <p14:creationId xmlns:p14="http://schemas.microsoft.com/office/powerpoint/2010/main" val="142790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13</a:t>
            </a:fld>
            <a:endParaRPr lang="sv-SE"/>
          </a:p>
        </p:txBody>
      </p:sp>
    </p:spTree>
    <p:extLst>
      <p:ext uri="{BB962C8B-B14F-4D97-AF65-F5344CB8AC3E}">
        <p14:creationId xmlns:p14="http://schemas.microsoft.com/office/powerpoint/2010/main" val="256177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14</a:t>
            </a:fld>
            <a:endParaRPr lang="sv-SE"/>
          </a:p>
        </p:txBody>
      </p:sp>
    </p:spTree>
    <p:extLst>
      <p:ext uri="{BB962C8B-B14F-4D97-AF65-F5344CB8AC3E}">
        <p14:creationId xmlns:p14="http://schemas.microsoft.com/office/powerpoint/2010/main" val="57450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15</a:t>
            </a:fld>
            <a:endParaRPr lang="sv-SE"/>
          </a:p>
        </p:txBody>
      </p:sp>
    </p:spTree>
    <p:extLst>
      <p:ext uri="{BB962C8B-B14F-4D97-AF65-F5344CB8AC3E}">
        <p14:creationId xmlns:p14="http://schemas.microsoft.com/office/powerpoint/2010/main" val="357421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16</a:t>
            </a:fld>
            <a:endParaRPr lang="sv-SE"/>
          </a:p>
        </p:txBody>
      </p:sp>
    </p:spTree>
    <p:extLst>
      <p:ext uri="{BB962C8B-B14F-4D97-AF65-F5344CB8AC3E}">
        <p14:creationId xmlns:p14="http://schemas.microsoft.com/office/powerpoint/2010/main" val="126366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17</a:t>
            </a:fld>
            <a:endParaRPr lang="sv-SE"/>
          </a:p>
        </p:txBody>
      </p:sp>
    </p:spTree>
    <p:extLst>
      <p:ext uri="{BB962C8B-B14F-4D97-AF65-F5344CB8AC3E}">
        <p14:creationId xmlns:p14="http://schemas.microsoft.com/office/powerpoint/2010/main" val="2520016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18</a:t>
            </a:fld>
            <a:endParaRPr lang="sv-SE"/>
          </a:p>
        </p:txBody>
      </p:sp>
    </p:spTree>
    <p:extLst>
      <p:ext uri="{BB962C8B-B14F-4D97-AF65-F5344CB8AC3E}">
        <p14:creationId xmlns:p14="http://schemas.microsoft.com/office/powerpoint/2010/main" val="92293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19</a:t>
            </a:fld>
            <a:endParaRPr lang="sv-SE"/>
          </a:p>
        </p:txBody>
      </p:sp>
    </p:spTree>
    <p:extLst>
      <p:ext uri="{BB962C8B-B14F-4D97-AF65-F5344CB8AC3E}">
        <p14:creationId xmlns:p14="http://schemas.microsoft.com/office/powerpoint/2010/main" val="287637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a:t>
            </a:fld>
            <a:endParaRPr lang="sv-SE"/>
          </a:p>
        </p:txBody>
      </p:sp>
    </p:spTree>
    <p:extLst>
      <p:ext uri="{BB962C8B-B14F-4D97-AF65-F5344CB8AC3E}">
        <p14:creationId xmlns:p14="http://schemas.microsoft.com/office/powerpoint/2010/main" val="2575962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20</a:t>
            </a:fld>
            <a:endParaRPr lang="sv-SE"/>
          </a:p>
        </p:txBody>
      </p:sp>
    </p:spTree>
    <p:extLst>
      <p:ext uri="{BB962C8B-B14F-4D97-AF65-F5344CB8AC3E}">
        <p14:creationId xmlns:p14="http://schemas.microsoft.com/office/powerpoint/2010/main" val="3336725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21</a:t>
            </a:fld>
            <a:endParaRPr lang="sv-SE"/>
          </a:p>
        </p:txBody>
      </p:sp>
    </p:spTree>
    <p:extLst>
      <p:ext uri="{BB962C8B-B14F-4D97-AF65-F5344CB8AC3E}">
        <p14:creationId xmlns:p14="http://schemas.microsoft.com/office/powerpoint/2010/main" val="168472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22</a:t>
            </a:fld>
            <a:endParaRPr lang="sv-SE"/>
          </a:p>
        </p:txBody>
      </p:sp>
    </p:spTree>
    <p:extLst>
      <p:ext uri="{BB962C8B-B14F-4D97-AF65-F5344CB8AC3E}">
        <p14:creationId xmlns:p14="http://schemas.microsoft.com/office/powerpoint/2010/main" val="1095730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D26EE98F-3D84-4057-A73F-3D71FD0495D9}" type="slidenum">
              <a:rPr lang="sv-SE" smtClean="0"/>
              <a:t>23</a:t>
            </a:fld>
            <a:endParaRPr lang="sv-SE"/>
          </a:p>
        </p:txBody>
      </p:sp>
    </p:spTree>
    <p:extLst>
      <p:ext uri="{BB962C8B-B14F-4D97-AF65-F5344CB8AC3E}">
        <p14:creationId xmlns:p14="http://schemas.microsoft.com/office/powerpoint/2010/main" val="351783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24</a:t>
            </a:fld>
            <a:endParaRPr lang="sv-SE"/>
          </a:p>
        </p:txBody>
      </p:sp>
    </p:spTree>
    <p:extLst>
      <p:ext uri="{BB962C8B-B14F-4D97-AF65-F5344CB8AC3E}">
        <p14:creationId xmlns:p14="http://schemas.microsoft.com/office/powerpoint/2010/main" val="334868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25</a:t>
            </a:fld>
            <a:endParaRPr lang="sv-SE"/>
          </a:p>
        </p:txBody>
      </p:sp>
    </p:spTree>
    <p:extLst>
      <p:ext uri="{BB962C8B-B14F-4D97-AF65-F5344CB8AC3E}">
        <p14:creationId xmlns:p14="http://schemas.microsoft.com/office/powerpoint/2010/main" val="2214643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26</a:t>
            </a:fld>
            <a:endParaRPr lang="sv-SE"/>
          </a:p>
        </p:txBody>
      </p:sp>
    </p:spTree>
    <p:extLst>
      <p:ext uri="{BB962C8B-B14F-4D97-AF65-F5344CB8AC3E}">
        <p14:creationId xmlns:p14="http://schemas.microsoft.com/office/powerpoint/2010/main" val="261336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27</a:t>
            </a:fld>
            <a:endParaRPr lang="sv-SE"/>
          </a:p>
        </p:txBody>
      </p:sp>
    </p:spTree>
    <p:extLst>
      <p:ext uri="{BB962C8B-B14F-4D97-AF65-F5344CB8AC3E}">
        <p14:creationId xmlns:p14="http://schemas.microsoft.com/office/powerpoint/2010/main" val="366959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28</a:t>
            </a:fld>
            <a:endParaRPr lang="sv-SE"/>
          </a:p>
        </p:txBody>
      </p:sp>
    </p:spTree>
    <p:extLst>
      <p:ext uri="{BB962C8B-B14F-4D97-AF65-F5344CB8AC3E}">
        <p14:creationId xmlns:p14="http://schemas.microsoft.com/office/powerpoint/2010/main" val="3176180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29</a:t>
            </a:fld>
            <a:endParaRPr lang="sv-SE"/>
          </a:p>
        </p:txBody>
      </p:sp>
    </p:spTree>
    <p:extLst>
      <p:ext uri="{BB962C8B-B14F-4D97-AF65-F5344CB8AC3E}">
        <p14:creationId xmlns:p14="http://schemas.microsoft.com/office/powerpoint/2010/main" val="18490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a:t>
            </a:fld>
            <a:endParaRPr lang="sv-SE"/>
          </a:p>
        </p:txBody>
      </p:sp>
    </p:spTree>
    <p:extLst>
      <p:ext uri="{BB962C8B-B14F-4D97-AF65-F5344CB8AC3E}">
        <p14:creationId xmlns:p14="http://schemas.microsoft.com/office/powerpoint/2010/main" val="3777599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30</a:t>
            </a:fld>
            <a:endParaRPr lang="sv-SE"/>
          </a:p>
        </p:txBody>
      </p:sp>
    </p:spTree>
    <p:extLst>
      <p:ext uri="{BB962C8B-B14F-4D97-AF65-F5344CB8AC3E}">
        <p14:creationId xmlns:p14="http://schemas.microsoft.com/office/powerpoint/2010/main" val="3261031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31</a:t>
            </a:fld>
            <a:endParaRPr lang="sv-SE"/>
          </a:p>
        </p:txBody>
      </p:sp>
    </p:spTree>
    <p:extLst>
      <p:ext uri="{BB962C8B-B14F-4D97-AF65-F5344CB8AC3E}">
        <p14:creationId xmlns:p14="http://schemas.microsoft.com/office/powerpoint/2010/main" val="3479021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32</a:t>
            </a:fld>
            <a:endParaRPr lang="sv-SE"/>
          </a:p>
        </p:txBody>
      </p:sp>
    </p:spTree>
    <p:extLst>
      <p:ext uri="{BB962C8B-B14F-4D97-AF65-F5344CB8AC3E}">
        <p14:creationId xmlns:p14="http://schemas.microsoft.com/office/powerpoint/2010/main" val="2508056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33</a:t>
            </a:fld>
            <a:endParaRPr lang="sv-SE"/>
          </a:p>
        </p:txBody>
      </p:sp>
    </p:spTree>
    <p:extLst>
      <p:ext uri="{BB962C8B-B14F-4D97-AF65-F5344CB8AC3E}">
        <p14:creationId xmlns:p14="http://schemas.microsoft.com/office/powerpoint/2010/main" val="3919759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34</a:t>
            </a:fld>
            <a:endParaRPr lang="sv-SE"/>
          </a:p>
        </p:txBody>
      </p:sp>
    </p:spTree>
    <p:extLst>
      <p:ext uri="{BB962C8B-B14F-4D97-AF65-F5344CB8AC3E}">
        <p14:creationId xmlns:p14="http://schemas.microsoft.com/office/powerpoint/2010/main" val="1979161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35</a:t>
            </a:fld>
            <a:endParaRPr lang="sv-SE"/>
          </a:p>
        </p:txBody>
      </p:sp>
    </p:spTree>
    <p:extLst>
      <p:ext uri="{BB962C8B-B14F-4D97-AF65-F5344CB8AC3E}">
        <p14:creationId xmlns:p14="http://schemas.microsoft.com/office/powerpoint/2010/main" val="258467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36</a:t>
            </a:fld>
            <a:endParaRPr lang="sv-SE"/>
          </a:p>
        </p:txBody>
      </p:sp>
    </p:spTree>
    <p:extLst>
      <p:ext uri="{BB962C8B-B14F-4D97-AF65-F5344CB8AC3E}">
        <p14:creationId xmlns:p14="http://schemas.microsoft.com/office/powerpoint/2010/main" val="3613495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37</a:t>
            </a:fld>
            <a:endParaRPr lang="sv-SE"/>
          </a:p>
        </p:txBody>
      </p:sp>
    </p:spTree>
    <p:extLst>
      <p:ext uri="{BB962C8B-B14F-4D97-AF65-F5344CB8AC3E}">
        <p14:creationId xmlns:p14="http://schemas.microsoft.com/office/powerpoint/2010/main" val="893554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38</a:t>
            </a:fld>
            <a:endParaRPr lang="sv-SE"/>
          </a:p>
        </p:txBody>
      </p:sp>
    </p:spTree>
    <p:extLst>
      <p:ext uri="{BB962C8B-B14F-4D97-AF65-F5344CB8AC3E}">
        <p14:creationId xmlns:p14="http://schemas.microsoft.com/office/powerpoint/2010/main" val="1755768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39</a:t>
            </a:fld>
            <a:endParaRPr lang="sv-SE"/>
          </a:p>
        </p:txBody>
      </p:sp>
    </p:spTree>
    <p:extLst>
      <p:ext uri="{BB962C8B-B14F-4D97-AF65-F5344CB8AC3E}">
        <p14:creationId xmlns:p14="http://schemas.microsoft.com/office/powerpoint/2010/main" val="155676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4</a:t>
            </a:fld>
            <a:endParaRPr lang="sv-SE"/>
          </a:p>
        </p:txBody>
      </p:sp>
    </p:spTree>
    <p:extLst>
      <p:ext uri="{BB962C8B-B14F-4D97-AF65-F5344CB8AC3E}">
        <p14:creationId xmlns:p14="http://schemas.microsoft.com/office/powerpoint/2010/main" val="20033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40</a:t>
            </a:fld>
            <a:endParaRPr lang="sv-SE"/>
          </a:p>
        </p:txBody>
      </p:sp>
    </p:spTree>
    <p:extLst>
      <p:ext uri="{BB962C8B-B14F-4D97-AF65-F5344CB8AC3E}">
        <p14:creationId xmlns:p14="http://schemas.microsoft.com/office/powerpoint/2010/main" val="358212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5</a:t>
            </a:fld>
            <a:endParaRPr lang="sv-SE"/>
          </a:p>
        </p:txBody>
      </p:sp>
    </p:spTree>
    <p:extLst>
      <p:ext uri="{BB962C8B-B14F-4D97-AF65-F5344CB8AC3E}">
        <p14:creationId xmlns:p14="http://schemas.microsoft.com/office/powerpoint/2010/main" val="220494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6</a:t>
            </a:fld>
            <a:endParaRPr lang="sv-SE"/>
          </a:p>
        </p:txBody>
      </p:sp>
    </p:spTree>
    <p:extLst>
      <p:ext uri="{BB962C8B-B14F-4D97-AF65-F5344CB8AC3E}">
        <p14:creationId xmlns:p14="http://schemas.microsoft.com/office/powerpoint/2010/main" val="155387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7</a:t>
            </a:fld>
            <a:endParaRPr lang="sv-SE"/>
          </a:p>
        </p:txBody>
      </p:sp>
    </p:spTree>
    <p:extLst>
      <p:ext uri="{BB962C8B-B14F-4D97-AF65-F5344CB8AC3E}">
        <p14:creationId xmlns:p14="http://schemas.microsoft.com/office/powerpoint/2010/main" val="3828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10"/>
          </p:nvPr>
        </p:nvSpPr>
        <p:spPr/>
        <p:txBody>
          <a:bodyPr/>
          <a:lstStyle/>
          <a:p>
            <a:fld id="{D26EE98F-3D84-4057-A73F-3D71FD0495D9}" type="slidenum">
              <a:rPr lang="sv-SE" smtClean="0"/>
              <a:t>8</a:t>
            </a:fld>
            <a:endParaRPr lang="sv-SE"/>
          </a:p>
        </p:txBody>
      </p:sp>
    </p:spTree>
    <p:extLst>
      <p:ext uri="{BB962C8B-B14F-4D97-AF65-F5344CB8AC3E}">
        <p14:creationId xmlns:p14="http://schemas.microsoft.com/office/powerpoint/2010/main" val="419111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smtClean="0">
              <a:solidFill>
                <a:schemeClr val="accent6"/>
              </a:solidFill>
            </a:endParaRPr>
          </a:p>
        </p:txBody>
      </p:sp>
      <p:sp>
        <p:nvSpPr>
          <p:cNvPr id="4" name="Platshållare för bildnummer 3"/>
          <p:cNvSpPr>
            <a:spLocks noGrp="1"/>
          </p:cNvSpPr>
          <p:nvPr>
            <p:ph type="sldNum" sz="quarter" idx="10"/>
          </p:nvPr>
        </p:nvSpPr>
        <p:spPr/>
        <p:txBody>
          <a:bodyPr/>
          <a:lstStyle/>
          <a:p>
            <a:fld id="{D26EE98F-3D84-4057-A73F-3D71FD0495D9}" type="slidenum">
              <a:rPr lang="sv-SE" smtClean="0"/>
              <a:t>9</a:t>
            </a:fld>
            <a:endParaRPr lang="sv-SE"/>
          </a:p>
        </p:txBody>
      </p:sp>
    </p:spTree>
    <p:extLst>
      <p:ext uri="{BB962C8B-B14F-4D97-AF65-F5344CB8AC3E}">
        <p14:creationId xmlns:p14="http://schemas.microsoft.com/office/powerpoint/2010/main" val="341836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191967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117198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269973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126310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252099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219546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8" name="Platshållare för sidfot 7"/>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197799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4" name="Platshållare för sidfot 3"/>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49318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3" name="Platshållare för sidfot 2"/>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187114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354521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BBA2A40A-53EA-4150-BBF5-8A09182D4208}" type="datetimeFigureOut">
              <a:rPr lang="sv-SE" smtClean="0"/>
              <a:t>2019-03-27</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B72B0600-BDD4-429B-A1EF-067F562909F9}" type="slidenum">
              <a:rPr lang="sv-SE" smtClean="0"/>
              <a:t>‹#›</a:t>
            </a:fld>
            <a:endParaRPr lang="sv-SE"/>
          </a:p>
        </p:txBody>
      </p:sp>
    </p:spTree>
    <p:extLst>
      <p:ext uri="{BB962C8B-B14F-4D97-AF65-F5344CB8AC3E}">
        <p14:creationId xmlns:p14="http://schemas.microsoft.com/office/powerpoint/2010/main" val="227549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Text Box 9"/>
          <p:cNvSpPr txBox="1">
            <a:spLocks noChangeArrowheads="1"/>
          </p:cNvSpPr>
          <p:nvPr userDrawn="1"/>
        </p:nvSpPr>
        <p:spPr bwMode="auto">
          <a:xfrm>
            <a:off x="0" y="6688723"/>
            <a:ext cx="2339975" cy="169277"/>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sv-SE" sz="500" b="1" dirty="0" smtClean="0">
                <a:cs typeface="+mn-cs"/>
              </a:rPr>
              <a:t>Bergelin, Bergeling, Eriksson, Sollenby,</a:t>
            </a:r>
            <a:r>
              <a:rPr lang="sv-SE" sz="500" b="1" baseline="0" dirty="0" smtClean="0">
                <a:cs typeface="+mn-cs"/>
              </a:rPr>
              <a:t> 2019</a:t>
            </a:r>
            <a:endParaRPr lang="sv-SE" sz="500" b="1" dirty="0" smtClean="0">
              <a:cs typeface="+mn-cs"/>
            </a:endParaRPr>
          </a:p>
        </p:txBody>
      </p:sp>
      <p:pic>
        <p:nvPicPr>
          <p:cNvPr id="8" name="Bildobjekt 7"/>
          <p:cNvPicPr>
            <a:picLocks noChangeAspect="1"/>
          </p:cNvPicPr>
          <p:nvPr userDrawn="1"/>
        </p:nvPicPr>
        <p:blipFill>
          <a:blip r:embed="rId13"/>
          <a:stretch>
            <a:fillRect/>
          </a:stretch>
        </p:blipFill>
        <p:spPr>
          <a:xfrm>
            <a:off x="4918987" y="6510456"/>
            <a:ext cx="1836953" cy="317263"/>
          </a:xfrm>
          <a:prstGeom prst="rect">
            <a:avLst/>
          </a:prstGeom>
        </p:spPr>
      </p:pic>
    </p:spTree>
    <p:extLst>
      <p:ext uri="{BB962C8B-B14F-4D97-AF65-F5344CB8AC3E}">
        <p14:creationId xmlns:p14="http://schemas.microsoft.com/office/powerpoint/2010/main" val="158049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rdenisiffror.se/indikator?metadatameasure=8958cfff-a1a0-4dba-a3ed-2388903b5662&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hyperlink" Target="finns%20tidigare%20uppf&#246;ljning%20&#246;ver%20tid,%20se%20tidigare%20RMPG-rapporte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vardenisiffror.se/indikator?metadatameasure=b14cea04-58bd-479b-b3d3-f660ebe8611f&amp;relatedmeasuresbyid=svenska%20h%c3%b6ftprotesregistret%20(shpr)&amp;units=se2321000040-5863&amp;units=se2321000073-4blk&amp;units=se2321000057-5wlx&amp;units=se2321000057-5wm0&amp;units=se2321000040-5864&amp;units=se2321000057-5wlz&amp;units=se2321000073-4bvd&amp;units=se2321000040-5861&amp;units=se"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stat.myknee.s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stratum.registercentrum.se/#!page?id=2376" TargetMode="External"/><Relationship Id="rId13" Type="http://schemas.openxmlformats.org/officeDocument/2006/relationships/hyperlink" Target="https://vardenisiffror.se/indikator?metadatameasure=37ddaba5-3ae1-4a41-ad4b-c7740818816e&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18" Type="http://schemas.openxmlformats.org/officeDocument/2006/relationships/hyperlink" Target="https://vardenisiffror.se/indikator?metadatameasure=20413031-d09c-4b30-acaf-a6b3eb23ec35&amp;relatedmeasuresbyid=svenska%20h%c3%b6ftprotesregistret%20(shpr)&amp;units=se2321000040-5863&amp;units=se2321000073-4c31&amp;units=se2321000073-4blk&amp;units=se2321000057-5wlx&amp;units=se2321000057-5wm0&amp;units=se2321000040-5864&amp;units=se2321000057-5wlz&amp;units=se2321000073-4bvd&amp;units=se2321000040-5861&amp;units=se" TargetMode="External"/><Relationship Id="rId3" Type="http://schemas.openxmlformats.org/officeDocument/2006/relationships/hyperlink" Target="https://vardenisiffror.se/indikator?metadatameasure=ca994cb0-53b7-4109-b8c0-0f73218b65c4&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21" Type="http://schemas.openxmlformats.org/officeDocument/2006/relationships/hyperlink" Target="https://vardenisiffror.se/indikator?metadatameasure=fdf9f358-ec49-47e8-a9b0-e449d9771e64&amp;relatedmeasuresbyid=svenska%20kn%c3%a4protesregistret&amp;units=se2321000040-5863&amp;units=se2321000073-4blk&amp;units=se2321000057-5wlx&amp;units=se2321000057-5wm0&amp;units=se2321000040-5864&amp;units=se2321000057-5wlz&amp;units=se2321000073-4bvd&amp;units=se2321000040-5861&amp;units=se" TargetMode="External"/><Relationship Id="rId7" Type="http://schemas.openxmlformats.org/officeDocument/2006/relationships/hyperlink" Target="https://patientenkat.se/sv/resultat/" TargetMode="External"/><Relationship Id="rId12" Type="http://schemas.openxmlformats.org/officeDocument/2006/relationships/hyperlink" Target="https://vardenisiffror.se/indikator?metadatameasure=8958cfff-a1a0-4dba-a3ed-2388903b5662&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7" Type="http://schemas.openxmlformats.org/officeDocument/2006/relationships/image" Target="../media/image2.png"/><Relationship Id="rId2" Type="http://schemas.openxmlformats.org/officeDocument/2006/relationships/notesSlide" Target="../notesSlides/notesSlide13.xml"/><Relationship Id="rId16" Type="http://schemas.openxmlformats.org/officeDocument/2006/relationships/hyperlink" Target="https://vardenisiffror.se/indikator?metadatameasure=0556c868-21ce-498c-ba72-215ed0e535b2&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20" Type="http://schemas.openxmlformats.org/officeDocument/2006/relationships/hyperlink" Target="https://vardenisiffror.se/indikator?metadatameasure=2f38546f-aa2e-45c8-bd29-8218dbb716e6&amp;relatedmeasuresbyid=patientregistret,%20socialstyrelsen&amp;units=se2321000040-5863&amp;units=se2321000073-4blk&amp;units=se2321000057-5wlx&amp;units=se2321000057-5wm0&amp;units=se2321000040-5864&amp;units=se2321000057-5wlz&amp;units=se2321000073-4bvd&amp;units=se2321000040-5861&amp;units=se" TargetMode="External"/><Relationship Id="rId1" Type="http://schemas.openxmlformats.org/officeDocument/2006/relationships/slideLayout" Target="../slideLayouts/slideLayout7.xml"/><Relationship Id="rId6" Type="http://schemas.openxmlformats.org/officeDocument/2006/relationships/hyperlink" Target="https://registercentrum.blob.core.windows.net/shpr/r/-rsrapport-2017-S1xKMzsAwX.pdf" TargetMode="External"/><Relationship Id="rId11" Type="http://schemas.openxmlformats.org/officeDocument/2006/relationships/hyperlink" Target="https://vardenisiffror.se/indikator?metadatameasure=54b8fe997b46340ae8261b0f&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5" Type="http://schemas.openxmlformats.org/officeDocument/2006/relationships/hyperlink" Target="https://vardenisiffror.se/indikator?datefrom=2014-01-01&amp;metadatameasure=9ddc57b4-e3e1-4272-85aa-88df291495e9&amp;relatedmeasuresbyentry=keyword&amp;relatedmeasuresbyid=ortopedi&amp;units=se2321000073-4blk&amp;units=se2321000057-5wlx&amp;units=se2321000040-5864&amp;units=se2321000073-4bvd&amp;units=se" TargetMode="External"/><Relationship Id="rId15" Type="http://schemas.openxmlformats.org/officeDocument/2006/relationships/hyperlink" Target="https://vardenisiffror.se/indikator?metadatameasure=8a9d58d5-c794-4bbc-85ed-2ceded259476&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0" Type="http://schemas.openxmlformats.org/officeDocument/2006/relationships/hyperlink" Target="https://vardenisiffror.se/indikator?metadatameasure=563c5f18-bfd1-4d80-86f7-a0f7086d14c6&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9" Type="http://schemas.openxmlformats.org/officeDocument/2006/relationships/hyperlink" Target="https://vardenisiffror.se/indikator?metadatameasure=feda6277-ac01-402c-9516-13cfcb28d092&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4" Type="http://schemas.openxmlformats.org/officeDocument/2006/relationships/hyperlink" Target="https://vardenisiffror.se/indikator?datefrom=2014-01-01&amp;metadatameasure=66417580-7ad7-4805-a76e-a9fa3b0a6f86&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9" Type="http://schemas.openxmlformats.org/officeDocument/2006/relationships/hyperlink" Target="https://vardenisiffror.se/indikator?metadatameasure=563c5f18-bfd1-4d80-86f7-a0f7086d14c6" TargetMode="External"/><Relationship Id="rId14" Type="http://schemas.openxmlformats.org/officeDocument/2006/relationships/hyperlink" Target="https://vardenisiffror.se/indikator?metadatameasure=37ddaba5-3ae1-4a41-ad4b-c7740818816e&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vardenisiffror.se/indikator?metadatameasure=ca994cb0-53b7-4109-b8c0-0f73218b65c4&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stat.myknee.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vardenisiffror.se/indikator?datefrom=2014-01-01&amp;metadatameasure=66417580-7ad7-4805-a76e-a9fa3b0a6f86&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18.xml.rels><?xml version="1.0" encoding="UTF-8" standalone="yes"?>
<Relationships xmlns="http://schemas.openxmlformats.org/package/2006/relationships"><Relationship Id="rId3" Type="http://schemas.openxmlformats.org/officeDocument/2006/relationships/hyperlink" Target="https://vardenisiffror.se/indikator?datefrom=2014-01-01&amp;metadatameasure=9ddc57b4-e3e1-4272-85aa-88df291495e9&amp;relatedmeasuresbyentry=keyword&amp;relatedmeasuresbyid=ortopedi&amp;units=se2321000073-4blk&amp;units=se2321000057-5wlx&amp;units=se2321000040-5864&amp;units=se2321000073-4bvd&amp;units=s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tm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vardenisiffror.se/indikator?metadatameasure=0ff6e916-ad43-43e0-bbfc-5ce18d510a9e&amp;relatedmeasuresbyid=sos%20alarm&amp;units=08&amp;units=se" TargetMode="External"/><Relationship Id="rId7" Type="http://schemas.openxmlformats.org/officeDocument/2006/relationships/hyperlink" Target="https://stat.myknee.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hpr.registercentrum.se/statistik/koll-pa-laget/p/SyHP7BHXf" TargetMode="External"/><Relationship Id="rId5" Type="http://schemas.openxmlformats.org/officeDocument/2006/relationships/hyperlink" Target="http://www.ssas.se/axel/news.php?ID=246" TargetMode="External"/><Relationship Id="rId4" Type="http://schemas.openxmlformats.org/officeDocument/2006/relationships/hyperlink" Target="https://stratum.registercentrum.se/#!page?id=225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vardenisiffror.se/indikator?metadatameasure=54b8fe997b46340ae8261b0f&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3" Type="http://schemas.openxmlformats.org/officeDocument/2006/relationships/hyperlink" Target="https://vardenisiffror.se/indikator?metadatameasure=0556c868-21ce-498c-ba72-215ed0e535b2&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8" Type="http://schemas.openxmlformats.org/officeDocument/2006/relationships/hyperlink" Target="https://vardenisiffror.se/indikator?metadatameasure=ca994cb0-53b7-4109-b8c0-0f73218b65c4&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3" Type="http://schemas.openxmlformats.org/officeDocument/2006/relationships/hyperlink" Target="https://registercentrum.blob.core.windows.net/shpr/r/-rsrapport-2017-S1xKMzsAwX.pdf" TargetMode="External"/><Relationship Id="rId21" Type="http://schemas.openxmlformats.org/officeDocument/2006/relationships/image" Target="../media/image2.png"/><Relationship Id="rId7" Type="http://schemas.openxmlformats.org/officeDocument/2006/relationships/hyperlink" Target="https://vardenisiffror.se/indikator?metadatameasure=563c5f18-bfd1-4d80-86f7-a0f7086d14c6&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2" Type="http://schemas.openxmlformats.org/officeDocument/2006/relationships/hyperlink" Target="https://vardenisiffror.se/indikator?metadatameasure=8a9d58d5-c794-4bbc-85ed-2ceded259476&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7" Type="http://schemas.openxmlformats.org/officeDocument/2006/relationships/hyperlink" Target="https://vardenisiffror.se/indikator?metadatameasure=fdf9f358-ec49-47e8-a9b0-e449d9771e64&amp;relatedmeasuresbyid=svenska%20kn%c3%a4protesregistre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20.xml"/><Relationship Id="rId16" Type="http://schemas.openxmlformats.org/officeDocument/2006/relationships/hyperlink" Target="https://vardenisiffror.se/indikator?metadatameasure=2f38546f-aa2e-45c8-bd29-8218dbb716e6&amp;relatedmeasuresbyid=patientregistret,%20socialstyrelsen&amp;units=se2321000040-5863&amp;units=se2321000073-4blk&amp;units=se2321000057-5wlx&amp;units=se2321000057-5wm0&amp;units=se2321000040-5864&amp;units=se2321000057-5wlz&amp;units=se2321000073-4bvd&amp;units=se2321000040-5861&amp;units=se" TargetMode="External"/><Relationship Id="rId20" Type="http://schemas.openxmlformats.org/officeDocument/2006/relationships/hyperlink" Target="https://vardenisiffror.se/indikator?datefrom=2014-01-01&amp;metadatameasure=9ddc57b4-e3e1-4272-85aa-88df291495e9&amp;relatedmeasuresbyentry=keyword&amp;relatedmeasuresbyid=ortopedi&amp;units=se2321000073-4blk&amp;units=se2321000057-5wlx&amp;units=se2321000040-5864&amp;units=se2321000073-4bvd&amp;units=se" TargetMode="External"/><Relationship Id="rId1" Type="http://schemas.openxmlformats.org/officeDocument/2006/relationships/slideLayout" Target="../slideLayouts/slideLayout7.xml"/><Relationship Id="rId6" Type="http://schemas.openxmlformats.org/officeDocument/2006/relationships/hyperlink" Target="https://vardenisiffror.se/indikator?metadatameasure=563c5f18-bfd1-4d80-86f7-a0f7086d14c6" TargetMode="External"/><Relationship Id="rId11" Type="http://schemas.openxmlformats.org/officeDocument/2006/relationships/hyperlink" Target="https://vardenisiffror.se/indikator?metadatameasure=37ddaba5-3ae1-4a41-ad4b-c7740818816e&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5" Type="http://schemas.openxmlformats.org/officeDocument/2006/relationships/hyperlink" Target="https://stratum.registercentrum.se/#!page?id=2376" TargetMode="External"/><Relationship Id="rId15" Type="http://schemas.openxmlformats.org/officeDocument/2006/relationships/hyperlink" Target="https://vardenisiffror.se/indikator?metadatameasure=feda6277-ac01-402c-9516-13cfcb28d092&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10" Type="http://schemas.openxmlformats.org/officeDocument/2006/relationships/hyperlink" Target="https://vardenisiffror.se/indikator?metadatameasure=37ddaba5-3ae1-4a41-ad4b-c7740818816e&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19" Type="http://schemas.openxmlformats.org/officeDocument/2006/relationships/hyperlink" Target="https://vardenisiffror.se/indikator?datefrom=2014-01-01&amp;metadatameasure=66417580-7ad7-4805-a76e-a9fa3b0a6f86&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4" Type="http://schemas.openxmlformats.org/officeDocument/2006/relationships/hyperlink" Target="https://patientenkat.se/sv/resultat/" TargetMode="External"/><Relationship Id="rId9" Type="http://schemas.openxmlformats.org/officeDocument/2006/relationships/hyperlink" Target="https://vardenisiffror.se/indikator?metadatameasure=8958cfff-a1a0-4dba-a3ed-2388903b5662&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4" Type="http://schemas.openxmlformats.org/officeDocument/2006/relationships/hyperlink" Target="https://vardenisiffror.se/indikator?datefrom=2014-01-01&amp;metadatameasure=20413031-d09c-4b30-acaf-a6b3eb23ec35&amp;relatedmeasuresbyentry=keyword&amp;relatedmeasuresbyid=ortopedi&amp;units=se2321000040-5863&amp;units=se2321000073-4c31&amp;units=se2321000073-4blk&amp;units=se2321000057-5wlx&amp;units=se2321000057-5wm0&amp;units=se2321000040-5864&amp;units=se2321000057-5wlz&amp;units=se2321000073-4bvd&amp;units=se2321000040-5861&amp;units=s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7.tmp"/><Relationship Id="rId13" Type="http://schemas.openxmlformats.org/officeDocument/2006/relationships/image" Target="../media/image32.tmp"/><Relationship Id="rId18" Type="http://schemas.openxmlformats.org/officeDocument/2006/relationships/image" Target="../media/image37.tmp"/><Relationship Id="rId3" Type="http://schemas.openxmlformats.org/officeDocument/2006/relationships/image" Target="../media/image22.tmp"/><Relationship Id="rId7" Type="http://schemas.openxmlformats.org/officeDocument/2006/relationships/image" Target="../media/image26.tmp"/><Relationship Id="rId12" Type="http://schemas.openxmlformats.org/officeDocument/2006/relationships/image" Target="../media/image31.tmp"/><Relationship Id="rId17" Type="http://schemas.openxmlformats.org/officeDocument/2006/relationships/image" Target="../media/image36.tmp"/><Relationship Id="rId2" Type="http://schemas.openxmlformats.org/officeDocument/2006/relationships/notesSlide" Target="../notesSlides/notesSlide21.xml"/><Relationship Id="rId16" Type="http://schemas.openxmlformats.org/officeDocument/2006/relationships/image" Target="../media/image35.tmp"/><Relationship Id="rId1" Type="http://schemas.openxmlformats.org/officeDocument/2006/relationships/slideLayout" Target="../slideLayouts/slideLayout7.xml"/><Relationship Id="rId6" Type="http://schemas.openxmlformats.org/officeDocument/2006/relationships/image" Target="../media/image25.tmp"/><Relationship Id="rId11" Type="http://schemas.openxmlformats.org/officeDocument/2006/relationships/image" Target="../media/image30.tmp"/><Relationship Id="rId5" Type="http://schemas.openxmlformats.org/officeDocument/2006/relationships/image" Target="../media/image24.tmp"/><Relationship Id="rId15" Type="http://schemas.openxmlformats.org/officeDocument/2006/relationships/image" Target="../media/image34.tmp"/><Relationship Id="rId10" Type="http://schemas.openxmlformats.org/officeDocument/2006/relationships/image" Target="../media/image29.tmp"/><Relationship Id="rId19" Type="http://schemas.openxmlformats.org/officeDocument/2006/relationships/image" Target="../media/image38.tmp"/><Relationship Id="rId4" Type="http://schemas.openxmlformats.org/officeDocument/2006/relationships/image" Target="../media/image23.tmp"/><Relationship Id="rId9" Type="http://schemas.openxmlformats.org/officeDocument/2006/relationships/image" Target="../media/image28.tmp"/><Relationship Id="rId14" Type="http://schemas.openxmlformats.org/officeDocument/2006/relationships/image" Target="../media/image33.tmp"/></Relationships>
</file>

<file path=ppt/slides/_rels/slide22.xml.rels><?xml version="1.0" encoding="UTF-8" standalone="yes"?>
<Relationships xmlns="http://schemas.openxmlformats.org/package/2006/relationships"><Relationship Id="rId3" Type="http://schemas.openxmlformats.org/officeDocument/2006/relationships/hyperlink" Target="https://vardenisiffror.se/indikator?datefrom=2014-01-01&amp;metadatameasure=20413031-d09c-4b30-acaf-a6b3eb23ec35&amp;relatedmeasuresbyentry=keyword&amp;relatedmeasuresbyid=ortopedi&amp;units=se2321000040-5863&amp;units=se2321000073-4c31&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9.tmp"/><Relationship Id="rId4" Type="http://schemas.openxmlformats.org/officeDocument/2006/relationships/hyperlink" Target="https://vardenisiffror.se/indikator?datefrom=2014-01-01&amp;metadatameasure=20413031-d09c-4b30-acaf-a6b3eb23ec35&amp;relatedmeasuresbyentry=keyword&amp;relatedmeasuresbyid=ortopedi&amp;units=se2321000040-5863&amp;units=se2321000040-5hwk&amp;units=se2321000073-4c31&amp;units=se2321000073-4blk&amp;units=se2321000057-5wlx&amp;units=se2321000057-5wm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boa.registercentrum.se/statistik/statistik/p/HJSjx8Jvx#overview"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9.tmp"/><Relationship Id="rId13" Type="http://schemas.openxmlformats.org/officeDocument/2006/relationships/image" Target="../media/image54.tmp"/><Relationship Id="rId18" Type="http://schemas.openxmlformats.org/officeDocument/2006/relationships/image" Target="../media/image59.tmp"/><Relationship Id="rId3" Type="http://schemas.openxmlformats.org/officeDocument/2006/relationships/image" Target="../media/image44.tmp"/><Relationship Id="rId7" Type="http://schemas.openxmlformats.org/officeDocument/2006/relationships/image" Target="../media/image48.tmp"/><Relationship Id="rId12" Type="http://schemas.openxmlformats.org/officeDocument/2006/relationships/image" Target="../media/image53.tmp"/><Relationship Id="rId17" Type="http://schemas.openxmlformats.org/officeDocument/2006/relationships/image" Target="../media/image58.tmp"/><Relationship Id="rId2" Type="http://schemas.openxmlformats.org/officeDocument/2006/relationships/notesSlide" Target="../notesSlides/notesSlide27.xml"/><Relationship Id="rId16" Type="http://schemas.openxmlformats.org/officeDocument/2006/relationships/image" Target="../media/image57.tmp"/><Relationship Id="rId1" Type="http://schemas.openxmlformats.org/officeDocument/2006/relationships/slideLayout" Target="../slideLayouts/slideLayout7.xml"/><Relationship Id="rId6" Type="http://schemas.openxmlformats.org/officeDocument/2006/relationships/image" Target="../media/image47.tmp"/><Relationship Id="rId11" Type="http://schemas.openxmlformats.org/officeDocument/2006/relationships/image" Target="../media/image52.tmp"/><Relationship Id="rId5" Type="http://schemas.openxmlformats.org/officeDocument/2006/relationships/image" Target="../media/image46.tmp"/><Relationship Id="rId15" Type="http://schemas.openxmlformats.org/officeDocument/2006/relationships/image" Target="../media/image56.tmp"/><Relationship Id="rId10" Type="http://schemas.openxmlformats.org/officeDocument/2006/relationships/image" Target="../media/image51.tmp"/><Relationship Id="rId19" Type="http://schemas.openxmlformats.org/officeDocument/2006/relationships/image" Target="../media/image60.tmp"/><Relationship Id="rId4" Type="http://schemas.openxmlformats.org/officeDocument/2006/relationships/image" Target="../media/image45.tmp"/><Relationship Id="rId9" Type="http://schemas.openxmlformats.org/officeDocument/2006/relationships/image" Target="../media/image50.tmp"/><Relationship Id="rId14" Type="http://schemas.openxmlformats.org/officeDocument/2006/relationships/image" Target="../media/image55.tmp"/></Relationships>
</file>

<file path=ppt/slides/_rels/slide28.xml.rels><?xml version="1.0" encoding="UTF-8" standalone="yes"?>
<Relationships xmlns="http://schemas.openxmlformats.org/package/2006/relationships"><Relationship Id="rId3" Type="http://schemas.openxmlformats.org/officeDocument/2006/relationships/hyperlink" Target="https://vardenisiffror.se/indikator?metadatameasure=feda6277-ac01-402c-9516-13cfcb28d092&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1.tmp"/></Relationships>
</file>

<file path=ppt/slides/_rels/slide29.xml.rels><?xml version="1.0" encoding="UTF-8" standalone="yes"?>
<Relationships xmlns="http://schemas.openxmlformats.org/package/2006/relationships"><Relationship Id="rId3" Type="http://schemas.openxmlformats.org/officeDocument/2006/relationships/hyperlink" Target="https://vardenisiffror.se/indikator?metadatameasure=2f38546f-aa2e-45c8-bd29-8218dbb716e6&amp;relatedmeasuresbyid=patientregistret,%20socialstyrelsen&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2.tmp"/></Relationships>
</file>

<file path=ppt/slides/_rels/slide3.xml.rels><?xml version="1.0" encoding="UTF-8" standalone="yes"?>
<Relationships xmlns="http://schemas.openxmlformats.org/package/2006/relationships"><Relationship Id="rId8" Type="http://schemas.openxmlformats.org/officeDocument/2006/relationships/hyperlink" Target="https://vardenisiffror.se/indikator?metadatameasure=54b8fe997b46340ae8261b0f&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3" Type="http://schemas.openxmlformats.org/officeDocument/2006/relationships/hyperlink" Target="https://vardenisiffror.se/indikator?metadatameasure=0556c868-21ce-498c-ba72-215ed0e535b2&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8" Type="http://schemas.openxmlformats.org/officeDocument/2006/relationships/hyperlink" Target="https://vardenisiffror.se/indikator?metadatameasure=ca994cb0-53b7-4109-b8c0-0f73218b65c4&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3" Type="http://schemas.openxmlformats.org/officeDocument/2006/relationships/hyperlink" Target="https://registercentrum.blob.core.windows.net/shpr/r/-rsrapport-2017-S1xKMzsAwX.pdf" TargetMode="External"/><Relationship Id="rId21" Type="http://schemas.openxmlformats.org/officeDocument/2006/relationships/image" Target="../media/image2.png"/><Relationship Id="rId7" Type="http://schemas.openxmlformats.org/officeDocument/2006/relationships/hyperlink" Target="https://vardenisiffror.se/indikator?metadatameasure=563c5f18-bfd1-4d80-86f7-a0f7086d14c6&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2" Type="http://schemas.openxmlformats.org/officeDocument/2006/relationships/hyperlink" Target="https://vardenisiffror.se/indikator?metadatameasure=8a9d58d5-c794-4bbc-85ed-2ceded259476&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7" Type="http://schemas.openxmlformats.org/officeDocument/2006/relationships/hyperlink" Target="https://vardenisiffror.se/indikator?metadatameasure=fdf9f358-ec49-47e8-a9b0-e449d9771e64&amp;relatedmeasuresbyid=svenska%20kn%c3%a4protesregistre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3.xml"/><Relationship Id="rId16" Type="http://schemas.openxmlformats.org/officeDocument/2006/relationships/hyperlink" Target="https://vardenisiffror.se/indikator?metadatameasure=2f38546f-aa2e-45c8-bd29-8218dbb716e6&amp;relatedmeasuresbyid=patientregistret,%20socialstyrelsen&amp;units=se2321000040-5863&amp;units=se2321000073-4blk&amp;units=se2321000057-5wlx&amp;units=se2321000057-5wm0&amp;units=se2321000040-5864&amp;units=se2321000057-5wlz&amp;units=se2321000073-4bvd&amp;units=se2321000040-5861&amp;units=se" TargetMode="External"/><Relationship Id="rId20" Type="http://schemas.openxmlformats.org/officeDocument/2006/relationships/hyperlink" Target="https://vardenisiffror.se/indikator?datefrom=2014-01-01&amp;metadatameasure=9ddc57b4-e3e1-4272-85aa-88df291495e9&amp;relatedmeasuresbyentry=keyword&amp;relatedmeasuresbyid=ortopedi&amp;units=se2321000073-4blk&amp;units=se2321000057-5wlx&amp;units=se2321000040-5864&amp;units=se2321000073-4bvd&amp;units=se" TargetMode="External"/><Relationship Id="rId1" Type="http://schemas.openxmlformats.org/officeDocument/2006/relationships/slideLayout" Target="../slideLayouts/slideLayout7.xml"/><Relationship Id="rId6" Type="http://schemas.openxmlformats.org/officeDocument/2006/relationships/hyperlink" Target="https://vardenisiffror.se/indikator?metadatameasure=563c5f18-bfd1-4d80-86f7-a0f7086d14c6" TargetMode="External"/><Relationship Id="rId11" Type="http://schemas.openxmlformats.org/officeDocument/2006/relationships/hyperlink" Target="https://vardenisiffror.se/indikator?metadatameasure=37ddaba5-3ae1-4a41-ad4b-c7740818816e&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5" Type="http://schemas.openxmlformats.org/officeDocument/2006/relationships/hyperlink" Target="https://stratum.registercentrum.se/#!page?id=2376" TargetMode="External"/><Relationship Id="rId15" Type="http://schemas.openxmlformats.org/officeDocument/2006/relationships/hyperlink" Target="https://vardenisiffror.se/indikator?metadatameasure=feda6277-ac01-402c-9516-13cfcb28d092&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10" Type="http://schemas.openxmlformats.org/officeDocument/2006/relationships/hyperlink" Target="https://vardenisiffror.se/indikator?metadatameasure=37ddaba5-3ae1-4a41-ad4b-c7740818816e&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19" Type="http://schemas.openxmlformats.org/officeDocument/2006/relationships/hyperlink" Target="https://vardenisiffror.se/indikator?datefrom=2014-01-01&amp;metadatameasure=66417580-7ad7-4805-a76e-a9fa3b0a6f86&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4" Type="http://schemas.openxmlformats.org/officeDocument/2006/relationships/hyperlink" Target="https://patientenkat.se/sv/resultat/" TargetMode="External"/><Relationship Id="rId9" Type="http://schemas.openxmlformats.org/officeDocument/2006/relationships/hyperlink" Target="https://vardenisiffror.se/indikator?metadatameasure=8958cfff-a1a0-4dba-a3ed-2388903b5662&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4" Type="http://schemas.openxmlformats.org/officeDocument/2006/relationships/hyperlink" Target="https://vardenisiffror.se/indikator?metadatameasure=20413031-d09c-4b30-acaf-a6b3eb23ec35&amp;relatedmeasuresbyid=svenska%20h%c3%b6ftprotesregistret%20(shpr)&amp;units=se2321000040-5863&amp;units=se2321000073-4c31&amp;units=se2321000073-4blk&amp;units=se2321000057-5wlx&amp;units=se2321000057-5wm0&amp;units=se2321000040-5864&amp;units=se2321000057-5wlz&amp;units=se2321000073-4bvd&amp;units=se2321000040-5861&amp;units=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hyperlink" Target="http://www.myknee.se/pdf/SVK_2018_1.0.pdf" TargetMode="Externa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myknee.se/pdf/SVK_2018_1.0.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vardenisiffror.se/indikator?metadatameasure=fdf9f358-ec49-47e8-a9b0-e449d9771e64&amp;relatedmeasuresbyid=svenska%20kn%c3%a4protesregistre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6.tmp"/></Relationships>
</file>

<file path=ppt/slides/_rels/slide33.xml.rels><?xml version="1.0" encoding="UTF-8" standalone="yes"?>
<Relationships xmlns="http://schemas.openxmlformats.org/package/2006/relationships"><Relationship Id="rId8" Type="http://schemas.openxmlformats.org/officeDocument/2006/relationships/hyperlink" Target="https://vardenisiffror.se/indikator?metadatameasure=563c5f18-bfd1-4d80-86f7-a0f7086d14c6&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3" Type="http://schemas.openxmlformats.org/officeDocument/2006/relationships/hyperlink" Target="https://vardenisiffror.se/indikator?metadatameasure=8a9d58d5-c794-4bbc-85ed-2ceded259476&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8" Type="http://schemas.openxmlformats.org/officeDocument/2006/relationships/hyperlink" Target="https://vardenisiffror.se/indikator?metadatameasure=2f38546f-aa2e-45c8-bd29-8218dbb716e6&amp;relatedmeasuresbyid=patientregistret,%20socialstyrelsen&amp;units=se2321000040-5863&amp;units=se2321000073-4blk&amp;units=se2321000057-5wlx&amp;units=se2321000057-5wm0&amp;units=se2321000040-5864&amp;units=se2321000057-5wlz&amp;units=se2321000073-4bvd&amp;units=se2321000040-5861&amp;units=se" TargetMode="External"/><Relationship Id="rId3" Type="http://schemas.openxmlformats.org/officeDocument/2006/relationships/hyperlink" Target="https://vardenisiffror.se/indikator?metadatameasure=ca994cb0-53b7-4109-b8c0-0f73218b65c4&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7" Type="http://schemas.openxmlformats.org/officeDocument/2006/relationships/hyperlink" Target="https://vardenisiffror.se/indikator?metadatameasure=563c5f18-bfd1-4d80-86f7-a0f7086d14c6" TargetMode="External"/><Relationship Id="rId12" Type="http://schemas.openxmlformats.org/officeDocument/2006/relationships/hyperlink" Target="https://vardenisiffror.se/indikator?metadatameasure=37ddaba5-3ae1-4a41-ad4b-c7740818816e&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7" Type="http://schemas.openxmlformats.org/officeDocument/2006/relationships/hyperlink" Target="https://vardenisiffror.se/indikator?metadatameasure=feda6277-ac01-402c-9516-13cfcb28d092&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33.xml"/><Relationship Id="rId16" Type="http://schemas.openxmlformats.org/officeDocument/2006/relationships/hyperlink" Target="https://vardenisiffror.se/indikator?metadatameasure=20413031-d09c-4b30-acaf-a6b3eb23ec35&amp;relatedmeasuresbyid=svenska%20h%c3%b6ftprotesregistret%20(shpr)&amp;units=se2321000040-5863&amp;units=se2321000073-4c31&amp;units=se2321000073-4blk&amp;units=se2321000057-5wlx&amp;units=se2321000057-5wm0&amp;units=se2321000040-5864&amp;units=se2321000057-5wlz&amp;units=se2321000073-4bvd&amp;units=se2321000040-5861&amp;units=se" TargetMode="External"/><Relationship Id="rId1" Type="http://schemas.openxmlformats.org/officeDocument/2006/relationships/slideLayout" Target="../slideLayouts/slideLayout7.xml"/><Relationship Id="rId6" Type="http://schemas.openxmlformats.org/officeDocument/2006/relationships/hyperlink" Target="https://stratum.registercentrum.se/#!page?id=2376" TargetMode="External"/><Relationship Id="rId11" Type="http://schemas.openxmlformats.org/officeDocument/2006/relationships/hyperlink" Target="https://vardenisiffror.se/indikator?metadatameasure=37ddaba5-3ae1-4a41-ad4b-c7740818816e&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5" Type="http://schemas.openxmlformats.org/officeDocument/2006/relationships/hyperlink" Target="https://patientenkat.se/sv/resultat/" TargetMode="External"/><Relationship Id="rId15" Type="http://schemas.openxmlformats.org/officeDocument/2006/relationships/image" Target="../media/image2.png"/><Relationship Id="rId10" Type="http://schemas.openxmlformats.org/officeDocument/2006/relationships/hyperlink" Target="https://vardenisiffror.se/indikator?metadatameasure=8958cfff-a1a0-4dba-a3ed-2388903b5662&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9" Type="http://schemas.openxmlformats.org/officeDocument/2006/relationships/hyperlink" Target="https://vardenisiffror.se/indikator?metadatameasure=fdf9f358-ec49-47e8-a9b0-e449d9771e64&amp;relatedmeasuresbyid=svenska%20kn%c3%a4protesregistret&amp;units=se2321000040-5863&amp;units=se2321000073-4blk&amp;units=se2321000057-5wlx&amp;units=se2321000057-5wm0&amp;units=se2321000040-5864&amp;units=se2321000057-5wlz&amp;units=se2321000073-4bvd&amp;units=se2321000040-5861&amp;units=se" TargetMode="External"/><Relationship Id="rId4" Type="http://schemas.openxmlformats.org/officeDocument/2006/relationships/hyperlink" Target="https://registercentrum.blob.core.windows.net/shpr/r/-rsrapport-2017-S1xKMzsAwX.pdf" TargetMode="External"/><Relationship Id="rId9" Type="http://schemas.openxmlformats.org/officeDocument/2006/relationships/hyperlink" Target="https://vardenisiffror.se/indikator?metadatameasure=54b8fe997b46340ae8261b0f&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4" Type="http://schemas.openxmlformats.org/officeDocument/2006/relationships/hyperlink" Target="https://vardenisiffror.se/indikator?metadatameasure=0556c868-21ce-498c-ba72-215ed0e535b2&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hyperlink" Target="https://vardenisiffror.se/indikator?metadatameasure=0556c868-21ce-498c-ba72-215ed0e535b2&amp;relatedmeasuresbyentry=keyword&amp;relatedmeasuresbyid=ortopedi&amp;units=se2321000040-5863&amp;units=se2321000040-5hwk&amp;units=se2321000073-4c31&amp;units=se2321000073-4blk&amp;units=se2321000057-5wlx&amp;units=se2321000057-5wm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1.tmp"/></Relationships>
</file>

<file path=ppt/slides/_rels/slide38.xml.rels><?xml version="1.0" encoding="UTF-8" standalone="yes"?>
<Relationships xmlns="http://schemas.openxmlformats.org/package/2006/relationships"><Relationship Id="rId3" Type="http://schemas.openxmlformats.org/officeDocument/2006/relationships/hyperlink" Target="https://vardenisiffror.se/indikator?metadatameasure=8a9d58d5-c794-4bbc-85ed-2ceded259476&amp;relatedmeasuresbyentry=keyword&amp;relatedmeasuresbyid=ortopedi&amp;units=se2321000040-5863&amp;units=se2321000040-5hwk&amp;units=se2321000073-4c31&amp;units=se2321000073-4blk&amp;units=se2321000057-5wlx&amp;units=se2321000057-5wm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2.tmp"/></Relationships>
</file>

<file path=ppt/slides/_rels/slide39.xml.rels><?xml version="1.0" encoding="UTF-8" standalone="yes"?>
<Relationships xmlns="http://schemas.openxmlformats.org/package/2006/relationships"><Relationship Id="rId3" Type="http://schemas.openxmlformats.org/officeDocument/2006/relationships/hyperlink" Target="https://nationelltklinisktkunskapsstod.se/#/Star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vardenisiffror.se/indikator?metadatameasure=54b8fe997b46340ae8261b0f&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3" Type="http://schemas.openxmlformats.org/officeDocument/2006/relationships/hyperlink" Target="https://vardenisiffror.se/indikator?metadatameasure=0556c868-21ce-498c-ba72-215ed0e535b2&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8" Type="http://schemas.openxmlformats.org/officeDocument/2006/relationships/hyperlink" Target="https://vardenisiffror.se/indikator?metadatameasure=ca994cb0-53b7-4109-b8c0-0f73218b65c4&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3" Type="http://schemas.openxmlformats.org/officeDocument/2006/relationships/hyperlink" Target="https://registercentrum.blob.core.windows.net/shpr/r/-rsrapport-2017-S1xKMzsAwX.pdf" TargetMode="External"/><Relationship Id="rId21" Type="http://schemas.openxmlformats.org/officeDocument/2006/relationships/image" Target="../media/image2.png"/><Relationship Id="rId7" Type="http://schemas.openxmlformats.org/officeDocument/2006/relationships/hyperlink" Target="https://vardenisiffror.se/indikator?metadatameasure=563c5f18-bfd1-4d80-86f7-a0f7086d14c6&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2" Type="http://schemas.openxmlformats.org/officeDocument/2006/relationships/hyperlink" Target="https://vardenisiffror.se/indikator?metadatameasure=8a9d58d5-c794-4bbc-85ed-2ceded259476&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17" Type="http://schemas.openxmlformats.org/officeDocument/2006/relationships/hyperlink" Target="https://vardenisiffror.se/indikator?metadatameasure=fdf9f358-ec49-47e8-a9b0-e449d9771e64&amp;relatedmeasuresbyid=svenska%20kn%c3%a4protesregistret&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4.xml"/><Relationship Id="rId16" Type="http://schemas.openxmlformats.org/officeDocument/2006/relationships/hyperlink" Target="https://vardenisiffror.se/indikator?metadatameasure=2f38546f-aa2e-45c8-bd29-8218dbb716e6&amp;relatedmeasuresbyid=patientregistret,%20socialstyrelsen&amp;units=se2321000040-5863&amp;units=se2321000073-4blk&amp;units=se2321000057-5wlx&amp;units=se2321000057-5wm0&amp;units=se2321000040-5864&amp;units=se2321000057-5wlz&amp;units=se2321000073-4bvd&amp;units=se2321000040-5861&amp;units=se" TargetMode="External"/><Relationship Id="rId20" Type="http://schemas.openxmlformats.org/officeDocument/2006/relationships/hyperlink" Target="https://vardenisiffror.se/indikator?datefrom=2014-01-01&amp;metadatameasure=9ddc57b4-e3e1-4272-85aa-88df291495e9&amp;relatedmeasuresbyentry=keyword&amp;relatedmeasuresbyid=ortopedi&amp;units=se2321000073-4blk&amp;units=se2321000057-5wlx&amp;units=se2321000040-5864&amp;units=se2321000073-4bvd&amp;units=se" TargetMode="External"/><Relationship Id="rId1" Type="http://schemas.openxmlformats.org/officeDocument/2006/relationships/slideLayout" Target="../slideLayouts/slideLayout7.xml"/><Relationship Id="rId6" Type="http://schemas.openxmlformats.org/officeDocument/2006/relationships/hyperlink" Target="https://vardenisiffror.se/indikator?metadatameasure=563c5f18-bfd1-4d80-86f7-a0f7086d14c6" TargetMode="External"/><Relationship Id="rId11" Type="http://schemas.openxmlformats.org/officeDocument/2006/relationships/hyperlink" Target="https://vardenisiffror.se/indikator?metadatameasure=37ddaba5-3ae1-4a41-ad4b-c7740818816e&amp;relatedmeasuresbyid=kpp-databasen,%20sveriges%20kommuner%20och%20landsting&amp;units=se2321000040-5863&amp;units=se2321000073-4blk&amp;units=se2321000057-5wlx&amp;units=se2321000057-5wm0&amp;units=se2321000040-5864&amp;units=se2321000057-5wlz&amp;units=se2321000073-4bvd&amp;units=se2321000040-5861&amp;units=se" TargetMode="External"/><Relationship Id="rId5" Type="http://schemas.openxmlformats.org/officeDocument/2006/relationships/hyperlink" Target="https://stratum.registercentrum.se/#!page?id=2376" TargetMode="External"/><Relationship Id="rId15" Type="http://schemas.openxmlformats.org/officeDocument/2006/relationships/hyperlink" Target="https://vardenisiffror.se/indikator?metadatameasure=feda6277-ac01-402c-9516-13cfcb28d092&amp;relatedmeasuresbyid=nationellt%20kvalitetsregister%20f%c3%b6r%20h%c3%b6ftfrakturpatienter%20och%20deras%20behandling%20(riksh%c3%96ft)&amp;units=se2321000040-5863&amp;units=se2321000073-4blk&amp;units=se2321000057-5wlx&amp;units=se2321000057-5wm0&amp;units=se2321000040-5864&amp;units=se2321000057-5wlz&amp;units=se2321000073-4bvd&amp;units=se2321000040-5861&amp;units=se" TargetMode="External"/><Relationship Id="rId10" Type="http://schemas.openxmlformats.org/officeDocument/2006/relationships/hyperlink" Target="https://vardenisiffror.se/indikator?metadatameasure=37ddaba5-3ae1-4a41-ad4b-c7740818816e&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19" Type="http://schemas.openxmlformats.org/officeDocument/2006/relationships/hyperlink" Target="https://vardenisiffror.se/indikator?datefrom=2014-01-01&amp;metadatameasure=66417580-7ad7-4805-a76e-a9fa3b0a6f86&amp;relatedmeasuresbyentry=keyword&amp;relatedmeasuresbyid=ortopedi&amp;units=se2321000040-5863&amp;units=se2321000040-5hwk&amp;units=se2321000073-4c31&amp;units=se2321000073-4blk&amp;units=se2321000057-5wlx&amp;units=se2321000057-5wm0&amp;units=se2321000040-5864&amp;units=se2321000057-5wlz&amp;units=se2321000073-4bvd&amp;units=se" TargetMode="External"/><Relationship Id="rId4" Type="http://schemas.openxmlformats.org/officeDocument/2006/relationships/hyperlink" Target="https://patientenkat.se/sv/resultat/" TargetMode="External"/><Relationship Id="rId9" Type="http://schemas.openxmlformats.org/officeDocument/2006/relationships/hyperlink" Target="https://vardenisiffror.se/indikator?metadatameasure=8958cfff-a1a0-4dba-a3ed-2388903b5662&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14" Type="http://schemas.openxmlformats.org/officeDocument/2006/relationships/hyperlink" Target="https://vardenisiffror.se/indikator?metadatameasure=20413031-d09c-4b30-acaf-a6b3eb23ec35&amp;relatedmeasuresbyid=svenska%20h%c3%b6ftprotesregistret%20(shpr)&amp;units=se2321000040-5863&amp;units=se2321000073-4c31&amp;units=se2321000073-4blk&amp;units=se2321000057-5wlx&amp;units=se2321000057-5wm0&amp;units=se2321000040-5864&amp;units=se2321000057-5wlz&amp;units=se2321000073-4bvd&amp;units=se2321000040-5861&amp;units=s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stratum.registercentrum.se/#!page?id=130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vardenisiffror.se/indikator?metadatameasure=563c5f18-bfd1-4d80-86f7-a0f7086d14c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hyperlink" Target="https://vardenisiffror.se/indikator?metadatameasure=563c5f18-bfd1-4d80-86f7-a0f7086d14c6&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ardenisiffror.se/indikator?metadatameasure=54b8fe997b46340ae8261b0f&amp;relatedmeasuresbyid=v%c3%a4ntetider%20i%20v%c3%a5rden,%20sveriges%20kommuner%20och%20landsting&amp;units=se2321000040-5863&amp;units=se2321000073-4blk&amp;units=se2321000057-5wlx&amp;units=se2321000057-5wm0&amp;units=se2321000040-5864&amp;units=se2321000057-5wlz&amp;units=se2321000073-4bvd&amp;units=se2321000040-5861&amp;units=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1591056" y="1117842"/>
            <a:ext cx="9025128" cy="4061639"/>
          </a:xfrm>
        </p:spPr>
        <p:txBody>
          <a:bodyPr>
            <a:noAutofit/>
          </a:bodyPr>
          <a:lstStyle/>
          <a:p>
            <a:r>
              <a:rPr lang="sv-SE" sz="3600" b="1" dirty="0"/>
              <a:t/>
            </a:r>
            <a:br>
              <a:rPr lang="sv-SE" sz="3600" b="1" dirty="0"/>
            </a:br>
            <a:r>
              <a:rPr lang="sv-SE" sz="3600" b="1" dirty="0"/>
              <a:t/>
            </a:r>
            <a:br>
              <a:rPr lang="sv-SE" sz="3600" b="1" dirty="0"/>
            </a:br>
            <a:r>
              <a:rPr lang="sv-SE" sz="2000" dirty="0" smtClean="0">
                <a:solidFill>
                  <a:srgbClr val="0000CC"/>
                </a:solidFill>
              </a:rPr>
              <a:t/>
            </a:r>
            <a:br>
              <a:rPr lang="sv-SE" sz="2000" dirty="0" smtClean="0">
                <a:solidFill>
                  <a:srgbClr val="0000CC"/>
                </a:solidFill>
              </a:rPr>
            </a:br>
            <a:r>
              <a:rPr lang="sv-SE" sz="4400" b="1" dirty="0" smtClean="0">
                <a:solidFill>
                  <a:srgbClr val="0000CC"/>
                </a:solidFill>
              </a:rPr>
              <a:t>RMPO</a:t>
            </a:r>
            <a:r>
              <a:rPr lang="sv-SE" sz="4000" b="1" dirty="0" smtClean="0">
                <a:solidFill>
                  <a:srgbClr val="0000CC"/>
                </a:solidFill>
              </a:rPr>
              <a:t>*</a:t>
            </a:r>
            <a:r>
              <a:rPr lang="sv-SE" sz="4400" b="1" dirty="0" smtClean="0">
                <a:solidFill>
                  <a:srgbClr val="0000CC"/>
                </a:solidFill>
              </a:rPr>
              <a:t> </a:t>
            </a:r>
            <a:r>
              <a:rPr lang="sv-SE" sz="4400" b="1" dirty="0">
                <a:solidFill>
                  <a:srgbClr val="0000CC"/>
                </a:solidFill>
              </a:rPr>
              <a:t>– </a:t>
            </a:r>
            <a:r>
              <a:rPr lang="sv-SE" sz="4400" b="1" dirty="0" smtClean="0">
                <a:solidFill>
                  <a:srgbClr val="0000CC"/>
                </a:solidFill>
              </a:rPr>
              <a:t>rörelseorganens sjukdomar</a:t>
            </a:r>
            <a:r>
              <a:rPr lang="sv-SE" sz="4400" b="1" dirty="0">
                <a:solidFill>
                  <a:srgbClr val="0000CC"/>
                </a:solidFill>
              </a:rPr>
              <a:t/>
            </a:r>
            <a:br>
              <a:rPr lang="sv-SE" sz="4400" b="1" dirty="0">
                <a:solidFill>
                  <a:srgbClr val="0000CC"/>
                </a:solidFill>
              </a:rPr>
            </a:br>
            <a:r>
              <a:rPr lang="sv-SE" sz="3600" b="1" dirty="0">
                <a:solidFill>
                  <a:srgbClr val="0000CC"/>
                </a:solidFill>
              </a:rPr>
              <a:t/>
            </a:r>
            <a:br>
              <a:rPr lang="sv-SE" sz="3600" b="1" dirty="0">
                <a:solidFill>
                  <a:srgbClr val="0000CC"/>
                </a:solidFill>
              </a:rPr>
            </a:br>
            <a:r>
              <a:rPr lang="sv-SE" sz="3600" b="1" dirty="0">
                <a:solidFill>
                  <a:srgbClr val="0000CC"/>
                </a:solidFill>
              </a:rPr>
              <a:t>Resultatrapport - Värdekompass</a:t>
            </a:r>
            <a:r>
              <a:rPr lang="sv-SE" sz="3600" b="1" dirty="0"/>
              <a:t/>
            </a:r>
            <a:br>
              <a:rPr lang="sv-SE" sz="3600" b="1" dirty="0"/>
            </a:br>
            <a:r>
              <a:rPr lang="sv-SE" sz="3600" b="1" dirty="0"/>
              <a:t/>
            </a:r>
            <a:br>
              <a:rPr lang="sv-SE" sz="3600" b="1" dirty="0"/>
            </a:br>
            <a:r>
              <a:rPr lang="sv-SE" sz="1600" dirty="0">
                <a:solidFill>
                  <a:srgbClr val="0000CC"/>
                </a:solidFill>
              </a:rPr>
              <a:t/>
            </a:r>
            <a:br>
              <a:rPr lang="sv-SE" sz="1600" dirty="0">
                <a:solidFill>
                  <a:srgbClr val="0000CC"/>
                </a:solidFill>
              </a:rPr>
            </a:br>
            <a:r>
              <a:rPr lang="sv-SE" sz="2800" b="1" dirty="0" smtClean="0">
                <a:solidFill>
                  <a:srgbClr val="0000CC"/>
                </a:solidFill>
              </a:rPr>
              <a:t>2018</a:t>
            </a:r>
            <a:br>
              <a:rPr lang="sv-SE" sz="2800" b="1" dirty="0" smtClean="0">
                <a:solidFill>
                  <a:srgbClr val="0000CC"/>
                </a:solidFill>
              </a:rPr>
            </a:br>
            <a:r>
              <a:rPr lang="sv-SE" sz="2800" b="1" dirty="0">
                <a:solidFill>
                  <a:srgbClr val="0000CC"/>
                </a:solidFill>
              </a:rPr>
              <a:t/>
            </a:r>
            <a:br>
              <a:rPr lang="sv-SE" sz="2800" b="1" dirty="0">
                <a:solidFill>
                  <a:srgbClr val="0000CC"/>
                </a:solidFill>
              </a:rPr>
            </a:br>
            <a:r>
              <a:rPr lang="sv-SE" sz="2800" b="1" dirty="0" smtClean="0">
                <a:solidFill>
                  <a:srgbClr val="0000CC"/>
                </a:solidFill>
              </a:rPr>
              <a:t/>
            </a:r>
            <a:br>
              <a:rPr lang="sv-SE" sz="2800" b="1" dirty="0" smtClean="0">
                <a:solidFill>
                  <a:srgbClr val="0000CC"/>
                </a:solidFill>
              </a:rPr>
            </a:br>
            <a:r>
              <a:rPr lang="sv-SE" sz="3600" b="1" dirty="0" smtClean="0"/>
              <a:t>sydöstra sjukvårdsregionen</a:t>
            </a:r>
            <a:endParaRPr lang="sv-SE" sz="3600" b="1" dirty="0">
              <a:solidFill>
                <a:srgbClr val="0000CC"/>
              </a:solidFill>
            </a:endParaRPr>
          </a:p>
        </p:txBody>
      </p:sp>
      <p:sp>
        <p:nvSpPr>
          <p:cNvPr id="2" name="Rektangel 1"/>
          <p:cNvSpPr/>
          <p:nvPr/>
        </p:nvSpPr>
        <p:spPr>
          <a:xfrm>
            <a:off x="8944613" y="6396335"/>
            <a:ext cx="3025380" cy="307777"/>
          </a:xfrm>
          <a:prstGeom prst="rect">
            <a:avLst/>
          </a:prstGeom>
        </p:spPr>
        <p:txBody>
          <a:bodyPr wrap="none">
            <a:spAutoFit/>
          </a:bodyPr>
          <a:lstStyle/>
          <a:p>
            <a:r>
              <a:rPr lang="sv-SE" sz="1400" dirty="0" smtClean="0">
                <a:solidFill>
                  <a:srgbClr val="0000CC"/>
                </a:solidFill>
              </a:rPr>
              <a:t>*Regionalt </a:t>
            </a:r>
            <a:r>
              <a:rPr lang="sv-SE" sz="1400" dirty="0">
                <a:solidFill>
                  <a:srgbClr val="0000CC"/>
                </a:solidFill>
              </a:rPr>
              <a:t>medicinskt programområde</a:t>
            </a:r>
            <a:endParaRPr lang="sv-SE" sz="1400" dirty="0"/>
          </a:p>
        </p:txBody>
      </p:sp>
      <p:sp>
        <p:nvSpPr>
          <p:cNvPr id="6"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641185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2146" y="-60385"/>
            <a:ext cx="10515600" cy="1325563"/>
          </a:xfrm>
        </p:spPr>
        <p:txBody>
          <a:bodyPr>
            <a:normAutofit/>
          </a:bodyPr>
          <a:lstStyle/>
          <a:p>
            <a:r>
              <a:rPr lang="sv-SE" sz="2000" dirty="0">
                <a:hlinkClick r:id="rId3"/>
              </a:rPr>
              <a:t>Väntande 90 dagar eller kortare på operation/åtgärd inom ryggkirurgisk </a:t>
            </a:r>
            <a:r>
              <a:rPr lang="sv-SE" sz="2000" dirty="0" smtClean="0">
                <a:hlinkClick r:id="rId3"/>
              </a:rPr>
              <a:t>vård</a:t>
            </a:r>
            <a:r>
              <a:rPr lang="sv-SE" sz="2000" dirty="0"/>
              <a:t/>
            </a:r>
            <a:br>
              <a:rPr lang="sv-SE" sz="2000" dirty="0"/>
            </a:br>
            <a:r>
              <a:rPr lang="sv-SE" sz="1400" dirty="0"/>
              <a:t>Andel som väntat 90 dagar eller kortare på operation/åtgärd inom ryggkirurgisk vård</a:t>
            </a:r>
            <a:endParaRPr lang="sv-SE" sz="2000" dirty="0"/>
          </a:p>
        </p:txBody>
      </p:sp>
      <p:pic>
        <p:nvPicPr>
          <p:cNvPr id="3" name="Bildobjekt 2"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46" y="1234745"/>
            <a:ext cx="9615616" cy="2400624"/>
          </a:xfrm>
          <a:prstGeom prst="rect">
            <a:avLst/>
          </a:prstGeom>
        </p:spPr>
      </p:pic>
      <p:sp>
        <p:nvSpPr>
          <p:cNvPr id="7" name="Rektangel 6"/>
          <p:cNvSpPr/>
          <p:nvPr/>
        </p:nvSpPr>
        <p:spPr>
          <a:xfrm>
            <a:off x="584887" y="3761831"/>
            <a:ext cx="9369342" cy="400110"/>
          </a:xfrm>
          <a:prstGeom prst="rect">
            <a:avLst/>
          </a:prstGeom>
        </p:spPr>
        <p:txBody>
          <a:bodyPr wrap="square">
            <a:spAutoFit/>
          </a:bodyPr>
          <a:lstStyle/>
          <a:p>
            <a:r>
              <a:rPr lang="sv-SE" sz="1000" dirty="0">
                <a:latin typeface="+mj-lt"/>
              </a:rPr>
              <a:t>Indikatorn visar andelen operationer eller andra åtgärder i planerad specialiserad vård som genomfördes inom 90 dagar från det att beslut tagits om åtgärd. Indikatorn är ett sätt att mäta tillgänglighet till vård och </a:t>
            </a:r>
            <a:r>
              <a:rPr lang="sv-SE" sz="1000" dirty="0" smtClean="0">
                <a:latin typeface="+mj-lt"/>
              </a:rPr>
              <a:t>behandling.  </a:t>
            </a:r>
            <a:endParaRPr lang="sv-SE" sz="1000" dirty="0">
              <a:latin typeface="+mj-lt"/>
            </a:endParaRPr>
          </a:p>
        </p:txBody>
      </p:sp>
      <p:sp>
        <p:nvSpPr>
          <p:cNvPr id="5" name="Text Box 8"/>
          <p:cNvSpPr txBox="1">
            <a:spLocks noChangeArrowheads="1"/>
          </p:cNvSpPr>
          <p:nvPr/>
        </p:nvSpPr>
        <p:spPr bwMode="auto">
          <a:xfrm>
            <a:off x="9321634" y="4915618"/>
            <a:ext cx="2654277" cy="769441"/>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Utifrån ett riksperspektiv har vi det nog ganska bra. Bristvara nationellt sett.</a:t>
            </a:r>
            <a:r>
              <a:rPr lang="sv-SE" sz="1100" i="1" dirty="0" smtClean="0">
                <a:solidFill>
                  <a:srgbClr val="FF0000"/>
                </a:solidFill>
                <a:latin typeface="+mj-lt"/>
              </a:rPr>
              <a:t> </a:t>
            </a:r>
            <a:r>
              <a:rPr lang="sv-SE" sz="1100" i="1" dirty="0" smtClean="0">
                <a:latin typeface="+mj-lt"/>
              </a:rPr>
              <a:t>Västerviks ryggverksamhet har upphört.</a:t>
            </a:r>
            <a:endParaRPr lang="sv-SE" sz="1100" i="1" dirty="0">
              <a:latin typeface="+mj-lt"/>
            </a:endParaRPr>
          </a:p>
        </p:txBody>
      </p:sp>
      <p:sp>
        <p:nvSpPr>
          <p:cNvPr id="6" name="Rektangel 5"/>
          <p:cNvSpPr/>
          <p:nvPr/>
        </p:nvSpPr>
        <p:spPr>
          <a:xfrm>
            <a:off x="10245812" y="1591695"/>
            <a:ext cx="1787611" cy="781752"/>
          </a:xfrm>
          <a:prstGeom prst="rect">
            <a:avLst/>
          </a:prstGeom>
          <a:solidFill>
            <a:schemeClr val="bg1"/>
          </a:solidFill>
        </p:spPr>
        <p:txBody>
          <a:bodyPr wrap="square">
            <a:spAutoFit/>
          </a:bodyPr>
          <a:lstStyle/>
          <a:p>
            <a:pPr marL="342900" indent="-342900" fontAlgn="base">
              <a:spcBef>
                <a:spcPct val="20000"/>
              </a:spcBef>
              <a:spcAft>
                <a:spcPct val="0"/>
              </a:spcAft>
              <a:buFont typeface="Arial" charset="0"/>
            </a:pPr>
            <a:r>
              <a:rPr lang="sv-SE" sz="800" dirty="0" smtClean="0">
                <a:latin typeface="+mj-lt"/>
                <a:cs typeface="Arial" pitchFamily="34" charset="0"/>
              </a:rPr>
              <a:t>Ingrepp som rapporteras till Väntetider i vården, SKL, operation/åtgärd</a:t>
            </a:r>
          </a:p>
          <a:p>
            <a:pPr marL="342900" indent="-342900" fontAlgn="base">
              <a:spcBef>
                <a:spcPct val="20000"/>
              </a:spcBef>
              <a:spcAft>
                <a:spcPct val="0"/>
              </a:spcAft>
              <a:buFont typeface="Arial" panose="020B0604020202020204" pitchFamily="34" charset="0"/>
              <a:buChar char="•"/>
            </a:pPr>
            <a:r>
              <a:rPr lang="sv-SE" sz="600" dirty="0" smtClean="0">
                <a:latin typeface="+mj-lt"/>
                <a:cs typeface="Arial" pitchFamily="34" charset="0"/>
              </a:rPr>
              <a:t>Diskbråck </a:t>
            </a:r>
            <a:r>
              <a:rPr lang="sv-SE" sz="600" dirty="0">
                <a:latin typeface="+mj-lt"/>
                <a:cs typeface="Arial" pitchFamily="34" charset="0"/>
              </a:rPr>
              <a:t>i halsryggrad</a:t>
            </a:r>
          </a:p>
          <a:p>
            <a:pPr marL="342900" indent="-342900" fontAlgn="base">
              <a:spcBef>
                <a:spcPct val="20000"/>
              </a:spcBef>
              <a:spcAft>
                <a:spcPct val="0"/>
              </a:spcAft>
              <a:buFont typeface="Arial" panose="020B0604020202020204" pitchFamily="34" charset="0"/>
              <a:buChar char="•"/>
            </a:pPr>
            <a:r>
              <a:rPr lang="sv-SE" sz="600" dirty="0">
                <a:latin typeface="+mj-lt"/>
                <a:cs typeface="Arial" pitchFamily="34" charset="0"/>
              </a:rPr>
              <a:t>Diskbråck i ländryggrad</a:t>
            </a:r>
          </a:p>
          <a:p>
            <a:pPr marL="342900" indent="-342900" fontAlgn="base">
              <a:spcBef>
                <a:spcPct val="20000"/>
              </a:spcBef>
              <a:spcAft>
                <a:spcPct val="0"/>
              </a:spcAft>
              <a:buFont typeface="Arial" charset="0"/>
              <a:buChar char="•"/>
            </a:pPr>
            <a:r>
              <a:rPr lang="sv-SE" sz="600" dirty="0">
                <a:latin typeface="+mj-lt"/>
              </a:rPr>
              <a:t>Kotförskjutning (segmentell smärta)</a:t>
            </a:r>
          </a:p>
          <a:p>
            <a:pPr marL="342900" indent="-342900" fontAlgn="base">
              <a:spcBef>
                <a:spcPct val="20000"/>
              </a:spcBef>
              <a:spcAft>
                <a:spcPct val="0"/>
              </a:spcAft>
              <a:buFont typeface="Arial" charset="0"/>
              <a:buChar char="•"/>
            </a:pPr>
            <a:r>
              <a:rPr lang="sv-SE" sz="600" dirty="0">
                <a:latin typeface="+mj-lt"/>
              </a:rPr>
              <a:t>Rotkanalförträngning i ländryggrad</a:t>
            </a:r>
          </a:p>
        </p:txBody>
      </p:sp>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4155355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847529" y="260649"/>
            <a:ext cx="184731" cy="276999"/>
          </a:xfrm>
          <a:prstGeom prst="rect">
            <a:avLst/>
          </a:prstGeom>
          <a:noFill/>
        </p:spPr>
        <p:txBody>
          <a:bodyPr wrap="none" rtlCol="0">
            <a:spAutoFit/>
          </a:bodyPr>
          <a:lstStyle/>
          <a:p>
            <a:endParaRPr lang="sv-SE" sz="1200" i="1" dirty="0">
              <a:solidFill>
                <a:srgbClr val="0000FF"/>
              </a:solidFill>
            </a:endParaRPr>
          </a:p>
        </p:txBody>
      </p:sp>
      <p:sp>
        <p:nvSpPr>
          <p:cNvPr id="10" name="textruta 9"/>
          <p:cNvSpPr txBox="1"/>
          <p:nvPr/>
        </p:nvSpPr>
        <p:spPr>
          <a:xfrm>
            <a:off x="286461" y="147464"/>
            <a:ext cx="1698285" cy="338554"/>
          </a:xfrm>
          <a:prstGeom prst="rect">
            <a:avLst/>
          </a:prstGeom>
          <a:noFill/>
        </p:spPr>
        <p:txBody>
          <a:bodyPr wrap="none" rtlCol="0">
            <a:spAutoFit/>
          </a:bodyPr>
          <a:lstStyle/>
          <a:p>
            <a:r>
              <a:rPr lang="sv-SE" sz="1600" dirty="0">
                <a:solidFill>
                  <a:srgbClr val="0000CC"/>
                </a:solidFill>
                <a:latin typeface="+mj-lt"/>
              </a:rPr>
              <a:t>PREM - höftprotes</a:t>
            </a:r>
          </a:p>
        </p:txBody>
      </p:sp>
      <p:sp>
        <p:nvSpPr>
          <p:cNvPr id="7" name="Text Box 8"/>
          <p:cNvSpPr txBox="1">
            <a:spLocks noChangeArrowheads="1"/>
          </p:cNvSpPr>
          <p:nvPr/>
        </p:nvSpPr>
        <p:spPr bwMode="auto">
          <a:xfrm>
            <a:off x="9435309" y="4319642"/>
            <a:ext cx="2672558" cy="2123658"/>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Möjligheten till trend har förvunnit, se ovan. Linköping, Norrköping, Jönköping och Värnamo ligger under rikssnittet. Analys?</a:t>
            </a:r>
          </a:p>
          <a:p>
            <a:r>
              <a:rPr lang="sv-SE" sz="1100" i="1" dirty="0" smtClean="0">
                <a:latin typeface="+mj-lt"/>
              </a:rPr>
              <a:t>”Fast-Track konceptet med noggrannhet i beslut om operation, god preoperativ information, optimering, kontinuitet i läkarkontakt och övrig vårdgivare, genomtänkt vårdprocess, ultratidig mobilisering, kort vårdtid och optimerad smärtbehandling ger bättre parientrapporterat utfall.</a:t>
            </a:r>
            <a:endParaRPr lang="sv-SE" sz="1100" i="1" dirty="0">
              <a:latin typeface="+mj-lt"/>
            </a:endParaRPr>
          </a:p>
        </p:txBody>
      </p:sp>
      <p:sp>
        <p:nvSpPr>
          <p:cNvPr id="2" name="Rektangel 1"/>
          <p:cNvSpPr/>
          <p:nvPr/>
        </p:nvSpPr>
        <p:spPr>
          <a:xfrm>
            <a:off x="8297839" y="434609"/>
            <a:ext cx="3591169" cy="2585323"/>
          </a:xfrm>
          <a:prstGeom prst="rect">
            <a:avLst/>
          </a:prstGeom>
        </p:spPr>
        <p:txBody>
          <a:bodyPr wrap="square">
            <a:spAutoFit/>
          </a:bodyPr>
          <a:lstStyle/>
          <a:p>
            <a:r>
              <a:rPr lang="sv-SE" sz="900" dirty="0">
                <a:solidFill>
                  <a:srgbClr val="000000"/>
                </a:solidFill>
                <a:latin typeface="+mj-lt"/>
              </a:rPr>
              <a:t>Eftersom det nya PROM-formuläret har en annan utformning av frågan om patienten är nöjd med operationsresultatet, presenteras endast resultat för dem som opererades under 2016 och svarade på den nya versionen av frågan under 2017. Utformningen av frågan innebär att en något lägre andel uppger att de är nöjda (de som svarat ”nöjda” eller ”mycket nöjda”) med resultatet jämfört med den klassificering som gjordes utifrån VAS-värdena som användes tidigare (VAS 0–40 räknades som nöjd). Med det nya sättet att mäta nöjdhet svarade 85,4 % att det var ”nöjd” eller ”mycket nöjd”. Det ska inte jämföras med tidigare årsrapporter eftersom metoden skiljer sig; i fjolårets rapport som avsåg operationer 2014–2015 var siffran 88,7 %. För trendgraferna i avsnitt 9.4 har vi tagit hänsyn till denna skillnad genom att överföra VAS-värden till </a:t>
            </a:r>
            <a:r>
              <a:rPr lang="sv-SE" sz="900" dirty="0" err="1">
                <a:solidFill>
                  <a:srgbClr val="000000"/>
                </a:solidFill>
                <a:latin typeface="+mj-lt"/>
              </a:rPr>
              <a:t>Likertskalan</a:t>
            </a:r>
            <a:r>
              <a:rPr lang="sv-SE" sz="900" dirty="0">
                <a:solidFill>
                  <a:srgbClr val="000000"/>
                </a:solidFill>
                <a:latin typeface="+mj-lt"/>
              </a:rPr>
              <a:t> med en distributionsbaserad metod (se avsnitt 9.1). </a:t>
            </a:r>
            <a:endParaRPr lang="sv-SE" sz="900" dirty="0" smtClean="0">
              <a:solidFill>
                <a:srgbClr val="000000"/>
              </a:solidFill>
              <a:latin typeface="+mj-lt"/>
            </a:endParaRPr>
          </a:p>
          <a:p>
            <a:r>
              <a:rPr lang="sv-SE" sz="900" dirty="0" smtClean="0">
                <a:solidFill>
                  <a:srgbClr val="000000"/>
                </a:solidFill>
                <a:latin typeface="+mj-lt"/>
              </a:rPr>
              <a:t/>
            </a:r>
            <a:br>
              <a:rPr lang="sv-SE" sz="900" dirty="0" smtClean="0">
                <a:solidFill>
                  <a:srgbClr val="000000"/>
                </a:solidFill>
                <a:latin typeface="+mj-lt"/>
              </a:rPr>
            </a:br>
            <a:r>
              <a:rPr lang="sv-SE" sz="900" dirty="0" smtClean="0">
                <a:solidFill>
                  <a:srgbClr val="000000"/>
                </a:solidFill>
                <a:latin typeface="+mj-lt"/>
              </a:rPr>
              <a:t>Ur </a:t>
            </a:r>
            <a:r>
              <a:rPr lang="sv-SE" sz="900" dirty="0" smtClean="0">
                <a:solidFill>
                  <a:srgbClr val="000000"/>
                </a:solidFill>
                <a:latin typeface="+mj-lt"/>
                <a:hlinkClick r:id="rId3" action="ppaction://hlinkfile"/>
              </a:rPr>
              <a:t>Årsrapport 2017, Svenska Höftprotesregistret</a:t>
            </a:r>
            <a:r>
              <a:rPr lang="sv-SE" sz="900" dirty="0" smtClean="0">
                <a:solidFill>
                  <a:srgbClr val="000000"/>
                </a:solidFill>
                <a:latin typeface="+mj-lt"/>
              </a:rPr>
              <a:t> </a:t>
            </a:r>
          </a:p>
          <a:p>
            <a:r>
              <a:rPr lang="sv-SE" sz="900" i="1" dirty="0" smtClean="0">
                <a:solidFill>
                  <a:srgbClr val="000000"/>
                </a:solidFill>
                <a:latin typeface="+mj-lt"/>
              </a:rPr>
              <a:t>OBS! Finns uppföljning </a:t>
            </a:r>
            <a:r>
              <a:rPr lang="sv-SE" sz="900" i="1" dirty="0">
                <a:solidFill>
                  <a:srgbClr val="000000"/>
                </a:solidFill>
                <a:latin typeface="+mj-lt"/>
              </a:rPr>
              <a:t>över </a:t>
            </a:r>
            <a:r>
              <a:rPr lang="sv-SE" sz="900" i="1" dirty="0" smtClean="0">
                <a:solidFill>
                  <a:srgbClr val="000000"/>
                </a:solidFill>
                <a:latin typeface="+mj-lt"/>
              </a:rPr>
              <a:t>tid utifrån tidigare utvärderingsformulär, </a:t>
            </a:r>
            <a:r>
              <a:rPr lang="sv-SE" sz="900" i="1" dirty="0">
                <a:solidFill>
                  <a:srgbClr val="000000"/>
                </a:solidFill>
                <a:latin typeface="+mj-lt"/>
              </a:rPr>
              <a:t>se tidigare RMPG-rapporter</a:t>
            </a:r>
          </a:p>
          <a:p>
            <a:endParaRPr lang="sv-SE" sz="900" dirty="0">
              <a:latin typeface="+mj-lt"/>
            </a:endParaRPr>
          </a:p>
        </p:txBody>
      </p:sp>
      <p:pic>
        <p:nvPicPr>
          <p:cNvPr id="3" name="Bildobjekt 2"/>
          <p:cNvPicPr>
            <a:picLocks noChangeAspect="1"/>
          </p:cNvPicPr>
          <p:nvPr/>
        </p:nvPicPr>
        <p:blipFill>
          <a:blip r:embed="rId4"/>
          <a:stretch>
            <a:fillRect/>
          </a:stretch>
        </p:blipFill>
        <p:spPr>
          <a:xfrm>
            <a:off x="268267" y="763684"/>
            <a:ext cx="8389708" cy="5101698"/>
          </a:xfrm>
          <a:prstGeom prst="rect">
            <a:avLst/>
          </a:prstGeom>
        </p:spPr>
      </p:pic>
      <p:sp>
        <p:nvSpPr>
          <p:cNvPr id="5" name="Rektangel 4"/>
          <p:cNvSpPr/>
          <p:nvPr/>
        </p:nvSpPr>
        <p:spPr>
          <a:xfrm>
            <a:off x="169525" y="6143049"/>
            <a:ext cx="3725469" cy="461665"/>
          </a:xfrm>
          <a:prstGeom prst="rect">
            <a:avLst/>
          </a:prstGeom>
        </p:spPr>
        <p:txBody>
          <a:bodyPr wrap="square">
            <a:spAutoFit/>
          </a:bodyPr>
          <a:lstStyle/>
          <a:p>
            <a:r>
              <a:rPr lang="sv-SE" sz="1200" dirty="0">
                <a:latin typeface="+mj-lt"/>
                <a:hlinkClick r:id="rId5"/>
              </a:rPr>
              <a:t>Patienttillfredsställelse efter total </a:t>
            </a:r>
            <a:r>
              <a:rPr lang="sv-SE" sz="1200" dirty="0" smtClean="0">
                <a:latin typeface="+mj-lt"/>
                <a:hlinkClick r:id="rId5"/>
              </a:rPr>
              <a:t>höftprotesoperation</a:t>
            </a:r>
            <a:r>
              <a:rPr lang="sv-SE" sz="1200" dirty="0" smtClean="0">
                <a:latin typeface="+mj-lt"/>
              </a:rPr>
              <a:t> Vården i siffror, SKL</a:t>
            </a:r>
            <a:endParaRPr lang="sv-SE" sz="1200" dirty="0">
              <a:latin typeface="+mj-lt"/>
            </a:endParaRPr>
          </a:p>
        </p:txBody>
      </p:sp>
      <p:sp>
        <p:nvSpPr>
          <p:cNvPr id="11"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57912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221827" y="125591"/>
            <a:ext cx="1648593" cy="338554"/>
          </a:xfrm>
          <a:prstGeom prst="rect">
            <a:avLst/>
          </a:prstGeom>
          <a:noFill/>
        </p:spPr>
        <p:txBody>
          <a:bodyPr wrap="none" rtlCol="0">
            <a:spAutoFit/>
          </a:bodyPr>
          <a:lstStyle/>
          <a:p>
            <a:r>
              <a:rPr lang="sv-SE" sz="1600" dirty="0">
                <a:solidFill>
                  <a:srgbClr val="0000CC"/>
                </a:solidFill>
                <a:latin typeface="+mj-lt"/>
              </a:rPr>
              <a:t>PREM - knäprotes</a:t>
            </a:r>
          </a:p>
        </p:txBody>
      </p:sp>
      <p:sp>
        <p:nvSpPr>
          <p:cNvPr id="7" name="Text Box 8"/>
          <p:cNvSpPr txBox="1">
            <a:spLocks noChangeArrowheads="1"/>
          </p:cNvSpPr>
          <p:nvPr/>
        </p:nvSpPr>
        <p:spPr bwMode="auto">
          <a:xfrm>
            <a:off x="9814034" y="4475878"/>
            <a:ext cx="2138016" cy="1615827"/>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i="1" dirty="0" smtClean="0">
                <a:latin typeface="+mj-lt"/>
              </a:rPr>
              <a:t>: </a:t>
            </a:r>
          </a:p>
          <a:p>
            <a:r>
              <a:rPr lang="sv-SE" sz="1100" i="1" dirty="0" smtClean="0">
                <a:latin typeface="+mj-lt"/>
              </a:rPr>
              <a:t>Motala, Oskarshamn och Kalmar presterar över rikssnittet. Västervik och Värnamo har precis kommit igång har få eller inga 1-årsuppföljningar. Alla som utför knäproteskirurgi deltar nu i knäprotesregistrets PROM/PREM program. Bra.</a:t>
            </a:r>
            <a:endParaRPr lang="sv-SE" sz="1100" i="1" dirty="0">
              <a:latin typeface="+mj-lt"/>
            </a:endParaRPr>
          </a:p>
        </p:txBody>
      </p:sp>
      <p:sp>
        <p:nvSpPr>
          <p:cNvPr id="2" name="textruta 1"/>
          <p:cNvSpPr txBox="1"/>
          <p:nvPr/>
        </p:nvSpPr>
        <p:spPr>
          <a:xfrm>
            <a:off x="316716" y="6321329"/>
            <a:ext cx="4143139" cy="430887"/>
          </a:xfrm>
          <a:prstGeom prst="rect">
            <a:avLst/>
          </a:prstGeom>
          <a:noFill/>
        </p:spPr>
        <p:txBody>
          <a:bodyPr wrap="square" rtlCol="0">
            <a:spAutoFit/>
          </a:bodyPr>
          <a:lstStyle/>
          <a:p>
            <a:r>
              <a:rPr lang="sv-SE" sz="1100" dirty="0" smtClean="0">
                <a:latin typeface="+mj-lt"/>
              </a:rPr>
              <a:t>Källa: </a:t>
            </a:r>
            <a:r>
              <a:rPr lang="sv-SE" sz="1100" dirty="0" smtClean="0">
                <a:latin typeface="+mj-lt"/>
                <a:hlinkClick r:id="rId3"/>
              </a:rPr>
              <a:t>Svenska </a:t>
            </a:r>
            <a:r>
              <a:rPr lang="sv-SE" sz="1100" dirty="0">
                <a:latin typeface="+mj-lt"/>
                <a:hlinkClick r:id="rId3"/>
              </a:rPr>
              <a:t>knäprotesregistret, Myknee statistik</a:t>
            </a:r>
            <a:endParaRPr lang="sv-SE" sz="1100" dirty="0">
              <a:latin typeface="+mj-lt"/>
            </a:endParaRPr>
          </a:p>
          <a:p>
            <a:endParaRPr lang="sv-SE" sz="1100" dirty="0">
              <a:latin typeface="+mj-lt"/>
            </a:endParaRPr>
          </a:p>
        </p:txBody>
      </p:sp>
      <p:pic>
        <p:nvPicPr>
          <p:cNvPr id="4" name="Bildobjekt 3"/>
          <p:cNvPicPr>
            <a:picLocks noChangeAspect="1"/>
          </p:cNvPicPr>
          <p:nvPr/>
        </p:nvPicPr>
        <p:blipFill>
          <a:blip r:embed="rId4"/>
          <a:stretch>
            <a:fillRect/>
          </a:stretch>
        </p:blipFill>
        <p:spPr>
          <a:xfrm>
            <a:off x="460265" y="533830"/>
            <a:ext cx="8775579" cy="5715938"/>
          </a:xfrm>
          <a:prstGeom prst="rect">
            <a:avLst/>
          </a:prstGeom>
        </p:spPr>
      </p:pic>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24235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344066" y="1104941"/>
            <a:ext cx="3080377" cy="235474"/>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Funktionella resultat - PROM</a:t>
            </a:r>
          </a:p>
        </p:txBody>
      </p:sp>
      <p:sp>
        <p:nvSpPr>
          <p:cNvPr id="16387" name="Rectangle 4"/>
          <p:cNvSpPr>
            <a:spLocks noChangeArrowheads="1"/>
          </p:cNvSpPr>
          <p:nvPr/>
        </p:nvSpPr>
        <p:spPr bwMode="auto">
          <a:xfrm>
            <a:off x="8319199" y="1763442"/>
            <a:ext cx="2383233" cy="344281"/>
          </a:xfrm>
          <a:prstGeom prst="rect">
            <a:avLst/>
          </a:prstGeom>
          <a:solidFill>
            <a:schemeClr val="bg1"/>
          </a:solidFill>
          <a:ln w="9525">
            <a:noFill/>
            <a:miter lim="800000"/>
            <a:headEnd/>
            <a:tailEnd/>
          </a:ln>
        </p:spPr>
        <p:txBody>
          <a:bodyPr wrap="none" anchor="ctr"/>
          <a:lstStyle/>
          <a:p>
            <a:pPr fontAlgn="base">
              <a:spcBef>
                <a:spcPct val="0"/>
              </a:spcBef>
              <a:spcAft>
                <a:spcPct val="0"/>
              </a:spcAft>
            </a:pPr>
            <a:r>
              <a:rPr lang="sv-SE" sz="1600" b="1" dirty="0">
                <a:latin typeface="+mj-lt"/>
                <a:cs typeface="Arial" charset="0"/>
              </a:rPr>
              <a:t>Patienterfarenheter - PREM</a:t>
            </a:r>
          </a:p>
        </p:txBody>
      </p:sp>
      <p:sp>
        <p:nvSpPr>
          <p:cNvPr id="16388" name="Rectangle 5"/>
          <p:cNvSpPr>
            <a:spLocks noChangeArrowheads="1"/>
          </p:cNvSpPr>
          <p:nvPr/>
        </p:nvSpPr>
        <p:spPr bwMode="auto">
          <a:xfrm>
            <a:off x="4344066" y="3789687"/>
            <a:ext cx="3217977" cy="352425"/>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Resurser/kostnader</a:t>
            </a:r>
          </a:p>
        </p:txBody>
      </p:sp>
      <p:sp>
        <p:nvSpPr>
          <p:cNvPr id="16391" name="Text Box 8"/>
          <p:cNvSpPr txBox="1">
            <a:spLocks noChangeArrowheads="1"/>
          </p:cNvSpPr>
          <p:nvPr/>
        </p:nvSpPr>
        <p:spPr bwMode="auto">
          <a:xfrm>
            <a:off x="1428444" y="71002"/>
            <a:ext cx="9135937" cy="846386"/>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lang="sv-SE" sz="2800" dirty="0">
                <a:solidFill>
                  <a:srgbClr val="0000CC"/>
                </a:solidFill>
                <a:latin typeface="+mj-lt"/>
                <a:cs typeface="Arial" charset="0"/>
              </a:rPr>
              <a:t>Regional </a:t>
            </a:r>
            <a:r>
              <a:rPr lang="sv-SE" sz="2800" dirty="0" smtClean="0">
                <a:solidFill>
                  <a:srgbClr val="0000CC"/>
                </a:solidFill>
                <a:latin typeface="+mj-lt"/>
                <a:cs typeface="Arial" charset="0"/>
              </a:rPr>
              <a:t>medicinskt programområde </a:t>
            </a:r>
            <a:r>
              <a:rPr lang="sv-SE" sz="2800" dirty="0">
                <a:solidFill>
                  <a:srgbClr val="0000CC"/>
                </a:solidFill>
                <a:latin typeface="+mj-lt"/>
                <a:cs typeface="Arial" charset="0"/>
              </a:rPr>
              <a:t>ortopedi</a:t>
            </a:r>
            <a:r>
              <a:rPr lang="sv-SE" sz="2800" dirty="0">
                <a:latin typeface="+mj-lt"/>
                <a:cs typeface="Arial" charset="0"/>
              </a:rPr>
              <a:t/>
            </a:r>
            <a:br>
              <a:rPr lang="sv-SE" sz="2800" dirty="0">
                <a:latin typeface="+mj-lt"/>
                <a:cs typeface="Arial" charset="0"/>
              </a:rPr>
            </a:br>
            <a:r>
              <a:rPr lang="sv-SE" sz="1050" dirty="0">
                <a:latin typeface="+mj-lt"/>
                <a:cs typeface="Arial" charset="0"/>
              </a:rPr>
              <a:t>Resultatrapport utifrån Värdekompass</a:t>
            </a:r>
            <a:br>
              <a:rPr lang="sv-SE" sz="1050" dirty="0">
                <a:latin typeface="+mj-lt"/>
                <a:cs typeface="Arial" charset="0"/>
              </a:rPr>
            </a:br>
            <a:r>
              <a:rPr lang="sv-SE" sz="1050" dirty="0">
                <a:latin typeface="+mj-lt"/>
                <a:cs typeface="Arial" charset="0"/>
              </a:rPr>
              <a:t> Sydöstra sjukvårdsregionen</a:t>
            </a:r>
          </a:p>
        </p:txBody>
      </p:sp>
      <p:sp>
        <p:nvSpPr>
          <p:cNvPr id="10249" name="Text Box 9"/>
          <p:cNvSpPr txBox="1">
            <a:spLocks noChangeArrowheads="1"/>
          </p:cNvSpPr>
          <p:nvPr/>
        </p:nvSpPr>
        <p:spPr bwMode="auto">
          <a:xfrm>
            <a:off x="4264995" y="1340415"/>
            <a:ext cx="3788383" cy="193899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Höftfraktur</a:t>
            </a:r>
          </a:p>
          <a:p>
            <a:pPr eaLnBrk="1" hangingPunct="1">
              <a:lnSpc>
                <a:spcPct val="150000"/>
              </a:lnSpc>
              <a:defRPr/>
            </a:pPr>
            <a:r>
              <a:rPr lang="sv-SE" sz="800" dirty="0">
                <a:latin typeface="+mj-lt"/>
              </a:rPr>
              <a:t>        </a:t>
            </a:r>
            <a:r>
              <a:rPr lang="sv-SE" sz="800" dirty="0" smtClean="0">
                <a:latin typeface="+mj-lt"/>
              </a:rPr>
              <a:t>- </a:t>
            </a:r>
            <a:r>
              <a:rPr lang="sv-SE" sz="800" dirty="0">
                <a:latin typeface="+mj-lt"/>
                <a:hlinkClick r:id="rId3"/>
              </a:rPr>
              <a:t>Åter till boende efter höftfraktur</a:t>
            </a:r>
            <a:endParaRPr lang="sv-SE" sz="800" b="1" i="1" dirty="0" smtClean="0">
              <a:solidFill>
                <a:srgbClr val="FF0000"/>
              </a:solidFill>
              <a:latin typeface="+mj-lt"/>
            </a:endParaRPr>
          </a:p>
          <a:p>
            <a:pPr marL="171450" indent="-171450" eaLnBrk="1" fontAlgn="base" hangingPunct="1">
              <a:spcBef>
                <a:spcPct val="0"/>
              </a:spcBef>
              <a:spcAft>
                <a:spcPct val="0"/>
              </a:spcAft>
              <a:buFont typeface="Arial" panose="020B0604020202020204" pitchFamily="34" charset="0"/>
              <a:buChar char="•"/>
              <a:defRPr/>
            </a:pPr>
            <a:r>
              <a:rPr lang="sv-SE" sz="1000" b="1" i="1" dirty="0" smtClean="0">
                <a:latin typeface="+mj-lt"/>
              </a:rPr>
              <a:t>Höftproteskirurgi</a:t>
            </a:r>
            <a:endParaRPr lang="sv-SE" sz="1000" b="1" i="1" dirty="0">
              <a:latin typeface="+mj-lt"/>
            </a:endParaRPr>
          </a:p>
          <a:p>
            <a:pPr eaLnBrk="1" fontAlgn="base" hangingPunct="1">
              <a:spcBef>
                <a:spcPct val="0"/>
              </a:spcBef>
              <a:spcAft>
                <a:spcPct val="0"/>
              </a:spcAft>
              <a:defRPr/>
            </a:pPr>
            <a:r>
              <a:rPr lang="sv-SE" sz="800" dirty="0">
                <a:latin typeface="+mj-lt"/>
              </a:rPr>
              <a:t>     - Funktionella resultat EQ5D i samband med höftledsplastikkirurgi</a:t>
            </a:r>
          </a:p>
          <a:p>
            <a:pPr eaLnBrk="1" fontAlgn="base" hangingPunct="1">
              <a:spcBef>
                <a:spcPct val="0"/>
              </a:spcBef>
              <a:spcAft>
                <a:spcPct val="0"/>
              </a:spcAft>
              <a:defRPr/>
            </a:pPr>
            <a:endParaRPr lang="sv-SE" sz="600" dirty="0">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cs typeface="Arial" charset="0"/>
              </a:rPr>
              <a:t>Knäproteskirurgi</a:t>
            </a:r>
            <a:endParaRPr lang="sv-SE" sz="600" b="1" i="1" dirty="0">
              <a:latin typeface="+mj-lt"/>
              <a:cs typeface="Arial" charset="0"/>
            </a:endParaRPr>
          </a:p>
          <a:p>
            <a:pPr eaLnBrk="1" fontAlgn="base" hangingPunct="1">
              <a:lnSpc>
                <a:spcPct val="150000"/>
              </a:lnSpc>
              <a:spcBef>
                <a:spcPct val="0"/>
              </a:spcBef>
              <a:spcAft>
                <a:spcPct val="0"/>
              </a:spcAft>
              <a:defRPr/>
            </a:pPr>
            <a:r>
              <a:rPr lang="sv-SE" sz="800" dirty="0">
                <a:latin typeface="+mj-lt"/>
                <a:cs typeface="Arial" charset="0"/>
              </a:rPr>
              <a:t>     - </a:t>
            </a:r>
            <a:r>
              <a:rPr lang="sv-SE" sz="800" dirty="0">
                <a:latin typeface="+mj-lt"/>
              </a:rPr>
              <a:t>Patientraporterad ADL-förmåga ett år efter planerad knäprotesoperation</a:t>
            </a:r>
            <a:r>
              <a:rPr lang="sv-SE" sz="800" dirty="0">
                <a:solidFill>
                  <a:srgbClr val="FF0000"/>
                </a:solidFill>
                <a:latin typeface="+mj-lt"/>
              </a:rPr>
              <a:t> </a:t>
            </a:r>
          </a:p>
          <a:p>
            <a:pPr marL="171450" indent="-171450" eaLnBrk="1" fontAlgn="base" hangingPunct="1">
              <a:spcBef>
                <a:spcPct val="0"/>
              </a:spcBef>
              <a:spcAft>
                <a:spcPct val="0"/>
              </a:spcAft>
              <a:buFont typeface="Arial" panose="020B0604020202020204" pitchFamily="34" charset="0"/>
              <a:buChar char="•"/>
              <a:defRPr/>
            </a:pPr>
            <a:endParaRPr lang="sv-SE" sz="600" dirty="0">
              <a:solidFill>
                <a:srgbClr val="FF0000"/>
              </a:solidFill>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Ryggkirurgi</a:t>
            </a:r>
          </a:p>
          <a:p>
            <a:pPr eaLnBrk="1" hangingPunct="1">
              <a:lnSpc>
                <a:spcPct val="150000"/>
              </a:lnSpc>
              <a:defRPr/>
            </a:pPr>
            <a:r>
              <a:rPr lang="sv-SE" sz="800" dirty="0" smtClean="0">
                <a:latin typeface="+mj-lt"/>
              </a:rPr>
              <a:t>       -  </a:t>
            </a:r>
            <a:r>
              <a:rPr lang="sv-SE" sz="800" dirty="0" smtClean="0">
                <a:latin typeface="+mj-lt"/>
                <a:hlinkClick r:id="rId4"/>
              </a:rPr>
              <a:t>Minskning </a:t>
            </a:r>
            <a:r>
              <a:rPr lang="sv-SE" sz="800" dirty="0">
                <a:latin typeface="+mj-lt"/>
                <a:hlinkClick r:id="rId4"/>
              </a:rPr>
              <a:t>av bensmärta efter operation för diskbråck – efter </a:t>
            </a:r>
            <a:r>
              <a:rPr lang="sv-SE" sz="800" dirty="0" smtClean="0">
                <a:latin typeface="+mj-lt"/>
                <a:hlinkClick r:id="rId4"/>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hlinkClick r:id="rId5"/>
              </a:rPr>
              <a:t>Minskning av bensmärta efter operation för spinal stenos – efter </a:t>
            </a:r>
            <a:r>
              <a:rPr lang="sv-SE" sz="800" dirty="0" smtClean="0">
                <a:latin typeface="+mj-lt"/>
                <a:hlinkClick r:id="rId5"/>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rPr>
              <a:t>Upplevd funktion</a:t>
            </a:r>
          </a:p>
        </p:txBody>
      </p:sp>
      <p:sp>
        <p:nvSpPr>
          <p:cNvPr id="6155" name="Text Box 12"/>
          <p:cNvSpPr txBox="1">
            <a:spLocks noChangeArrowheads="1"/>
          </p:cNvSpPr>
          <p:nvPr/>
        </p:nvSpPr>
        <p:spPr bwMode="auto">
          <a:xfrm>
            <a:off x="8243554" y="2105200"/>
            <a:ext cx="3670744" cy="2019784"/>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Patientnöjdhet</a:t>
            </a:r>
          </a:p>
          <a:p>
            <a:pPr eaLnBrk="1" hangingPunct="1">
              <a:lnSpc>
                <a:spcPct val="150000"/>
              </a:lnSpc>
              <a:defRPr/>
            </a:pPr>
            <a:r>
              <a:rPr lang="sv-SE" sz="800" dirty="0">
                <a:latin typeface="+mj-lt"/>
              </a:rPr>
              <a:t>      - </a:t>
            </a:r>
            <a:r>
              <a:rPr lang="sv-SE" sz="800" dirty="0">
                <a:latin typeface="+mj-lt"/>
                <a:hlinkClick r:id="rId6"/>
              </a:rPr>
              <a:t>Patientnöjdhet ett år efter planerad </a:t>
            </a:r>
            <a:r>
              <a:rPr lang="sv-SE" sz="800" dirty="0" smtClean="0">
                <a:latin typeface="+mj-lt"/>
                <a:hlinkClick r:id="rId6"/>
              </a:rPr>
              <a:t>höftprotesoperation, årsrapport  SHR 2017</a:t>
            </a:r>
            <a:endParaRPr lang="sv-SE" sz="800" dirty="0">
              <a:latin typeface="+mj-lt"/>
            </a:endParaRPr>
          </a:p>
          <a:p>
            <a:pPr eaLnBrk="1" hangingPunct="1">
              <a:lnSpc>
                <a:spcPct val="150000"/>
              </a:lnSpc>
              <a:defRPr/>
            </a:pPr>
            <a:r>
              <a:rPr lang="sv-SE" sz="800" dirty="0">
                <a:latin typeface="+mj-lt"/>
              </a:rPr>
              <a:t>      - Tillfredsställelse ett år efter </a:t>
            </a:r>
            <a:r>
              <a:rPr lang="sv-SE" sz="800" dirty="0" smtClean="0">
                <a:latin typeface="+mj-lt"/>
              </a:rPr>
              <a:t>knäprotesoperation</a:t>
            </a:r>
            <a:endParaRPr lang="sv-SE" sz="800" dirty="0">
              <a:latin typeface="+mj-lt"/>
              <a:cs typeface="Arial" charset="0"/>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7"/>
              </a:rPr>
              <a:t>Patienterfarenheter ur NPE, Nationell </a:t>
            </a:r>
            <a:r>
              <a:rPr lang="sv-SE" sz="800" dirty="0" smtClean="0">
                <a:latin typeface="+mj-lt"/>
                <a:hlinkClick r:id="rId7"/>
              </a:rPr>
              <a:t>patientenkät 2018</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8"/>
              </a:rPr>
              <a:t>Patientnöjdhet ett år efter </a:t>
            </a:r>
            <a:r>
              <a:rPr lang="sv-SE" sz="800" dirty="0" smtClean="0">
                <a:latin typeface="+mj-lt"/>
                <a:hlinkClick r:id="rId8"/>
              </a:rPr>
              <a:t>fotingrepp, Riksfot</a:t>
            </a:r>
            <a:endParaRPr lang="sv-SE" sz="800" dirty="0">
              <a:latin typeface="+mj-lt"/>
            </a:endParaRPr>
          </a:p>
          <a:p>
            <a:pPr eaLnBrk="1" fontAlgn="base" hangingPunct="1">
              <a:spcBef>
                <a:spcPct val="0"/>
              </a:spcBef>
              <a:spcAft>
                <a:spcPct val="0"/>
              </a:spcAft>
              <a:defRPr/>
            </a:pPr>
            <a:endParaRPr lang="sv-SE" sz="700" dirty="0">
              <a:latin typeface="+mj-lt"/>
              <a:cs typeface="Arial" charset="0"/>
            </a:endParaRPr>
          </a:p>
          <a:p>
            <a:pPr marL="171450" indent="-171450" eaLnBrk="1" fontAlgn="base" hangingPunct="1">
              <a:lnSpc>
                <a:spcPct val="150000"/>
              </a:lnSpc>
              <a:spcBef>
                <a:spcPct val="0"/>
              </a:spcBef>
              <a:spcAft>
                <a:spcPct val="0"/>
              </a:spcAft>
              <a:buFont typeface="Arial" panose="020B0604020202020204" pitchFamily="34" charset="0"/>
              <a:buChar char="•"/>
              <a:defRPr/>
            </a:pPr>
            <a:r>
              <a:rPr lang="sv-SE" sz="1050" b="1" i="1" dirty="0" smtClean="0">
                <a:latin typeface="+mj-lt"/>
                <a:cs typeface="Arial" charset="0"/>
              </a:rPr>
              <a:t>Tillgänglighe</a:t>
            </a:r>
            <a:r>
              <a:rPr lang="sv-SE" sz="1050" dirty="0" smtClean="0">
                <a:latin typeface="+mj-lt"/>
                <a:cs typeface="Arial" charset="0"/>
              </a:rPr>
              <a:t>t</a:t>
            </a:r>
            <a:endParaRPr lang="sv-SE" sz="800" dirty="0">
              <a:solidFill>
                <a:srgbClr val="FF0000"/>
              </a:solidFill>
              <a:latin typeface="+mj-lt"/>
            </a:endParaRPr>
          </a:p>
          <a:p>
            <a:pPr eaLnBrk="1" fontAlgn="base" hangingPunct="1">
              <a:spcBef>
                <a:spcPct val="0"/>
              </a:spcBef>
              <a:spcAft>
                <a:spcPct val="0"/>
              </a:spcAft>
              <a:defRPr/>
            </a:pPr>
            <a:r>
              <a:rPr lang="sv-SE" sz="800" dirty="0">
                <a:latin typeface="+mj-lt"/>
              </a:rPr>
              <a:t>       - </a:t>
            </a:r>
            <a:r>
              <a:rPr lang="sv-SE" sz="800" dirty="0" smtClean="0">
                <a:latin typeface="+mj-lt"/>
              </a:rPr>
              <a:t> </a:t>
            </a:r>
            <a:r>
              <a:rPr lang="sv-SE" sz="800" dirty="0" smtClean="0">
                <a:latin typeface="+mj-lt"/>
                <a:hlinkClick r:id="rId9"/>
              </a:rPr>
              <a:t>Genomförda </a:t>
            </a:r>
            <a:r>
              <a:rPr lang="sv-SE" sz="800" dirty="0">
                <a:latin typeface="+mj-lt"/>
                <a:hlinkClick r:id="rId9"/>
              </a:rPr>
              <a:t>första </a:t>
            </a:r>
            <a:r>
              <a:rPr lang="sv-SE" sz="800" dirty="0">
                <a:latin typeface="+mj-lt"/>
                <a:hlinkClick r:id="rId10"/>
              </a:rPr>
              <a:t>besök </a:t>
            </a:r>
            <a:r>
              <a:rPr lang="sv-SE" sz="800" dirty="0">
                <a:latin typeface="+mj-lt"/>
                <a:hlinkClick r:id="rId9"/>
              </a:rPr>
              <a:t>inom 90 dagar i ortopedisk vård</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11"/>
              </a:rPr>
              <a:t>Genomförda operationer/åtgärder inom 90 dagar i ortopedisk vård</a:t>
            </a:r>
            <a:r>
              <a:rPr lang="sv-SE" sz="800" dirty="0">
                <a:latin typeface="+mj-lt"/>
              </a:rPr>
              <a:t>     </a:t>
            </a:r>
            <a:r>
              <a:rPr lang="sv-SE" sz="800" dirty="0" smtClean="0">
                <a:latin typeface="+mj-lt"/>
              </a:rPr>
              <a:t>  </a:t>
            </a: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a:t>
            </a:r>
            <a:r>
              <a:rPr lang="sv-SE" sz="800" dirty="0" smtClean="0">
                <a:latin typeface="+mj-lt"/>
                <a:hlinkClick r:id="rId12"/>
              </a:rPr>
              <a:t>Väntande 90 dagar eller kortare på operation/åtgärd inom ryggkirurgisk vård</a:t>
            </a:r>
            <a:r>
              <a:rPr lang="sv-SE" sz="800" dirty="0" smtClean="0">
                <a:latin typeface="+mj-lt"/>
              </a:rPr>
              <a:t/>
            </a:r>
            <a:br>
              <a:rPr lang="sv-SE" sz="800" dirty="0" smtClean="0">
                <a:latin typeface="+mj-lt"/>
              </a:rPr>
            </a:br>
            <a:endParaRPr lang="sv-SE" sz="800" dirty="0">
              <a:latin typeface="+mj-lt"/>
            </a:endParaRPr>
          </a:p>
        </p:txBody>
      </p:sp>
      <p:sp>
        <p:nvSpPr>
          <p:cNvPr id="16395" name="Rectangle 13"/>
          <p:cNvSpPr>
            <a:spLocks noChangeArrowheads="1"/>
          </p:cNvSpPr>
          <p:nvPr/>
        </p:nvSpPr>
        <p:spPr bwMode="auto">
          <a:xfrm>
            <a:off x="278983" y="1893776"/>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pPr>
            <a:endParaRPr lang="sv-SE" sz="2000">
              <a:solidFill>
                <a:srgbClr val="FF0000"/>
              </a:solidFill>
              <a:latin typeface="+mj-lt"/>
              <a:cs typeface="Arial" charset="0"/>
            </a:endParaRPr>
          </a:p>
        </p:txBody>
      </p:sp>
      <p:sp>
        <p:nvSpPr>
          <p:cNvPr id="6159" name="Text Box 11"/>
          <p:cNvSpPr txBox="1">
            <a:spLocks noChangeArrowheads="1"/>
          </p:cNvSpPr>
          <p:nvPr/>
        </p:nvSpPr>
        <p:spPr bwMode="auto">
          <a:xfrm>
            <a:off x="4189379" y="4142112"/>
            <a:ext cx="5112276" cy="2065950"/>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Vårdtider</a:t>
            </a:r>
          </a:p>
          <a:p>
            <a:pPr eaLnBrk="1" hangingPunct="1">
              <a:lnSpc>
                <a:spcPct val="150000"/>
              </a:lnSpc>
              <a:defRPr/>
            </a:pPr>
            <a:r>
              <a:rPr lang="sv-SE" sz="700" dirty="0">
                <a:latin typeface="+mj-lt"/>
              </a:rPr>
              <a:t>     - </a:t>
            </a:r>
            <a:r>
              <a:rPr lang="sv-SE" sz="800" dirty="0">
                <a:latin typeface="+mj-lt"/>
              </a:rPr>
              <a:t>Medelvårdtid i samband med höft- och </a:t>
            </a:r>
            <a:r>
              <a:rPr lang="sv-SE" sz="800" dirty="0" smtClean="0">
                <a:latin typeface="+mj-lt"/>
              </a:rPr>
              <a:t>knäledsplastikkirurgi</a:t>
            </a:r>
            <a:endParaRPr lang="sv-SE" sz="800" dirty="0">
              <a:solidFill>
                <a:srgbClr val="FF0000"/>
              </a:solidFill>
              <a:latin typeface="+mj-lt"/>
            </a:endParaRPr>
          </a:p>
          <a:p>
            <a:pPr eaLnBrk="1" fontAlgn="base" hangingPunct="1">
              <a:lnSpc>
                <a:spcPct val="150000"/>
              </a:lnSpc>
              <a:spcBef>
                <a:spcPct val="0"/>
              </a:spcBef>
              <a:spcAft>
                <a:spcPct val="0"/>
              </a:spcAft>
              <a:defRPr/>
            </a:pPr>
            <a:r>
              <a:rPr lang="sv-SE" sz="800" dirty="0">
                <a:latin typeface="+mj-lt"/>
              </a:rPr>
              <a:t>     - Medelvårdtid i samband med spinal stenos- och </a:t>
            </a:r>
            <a:r>
              <a:rPr lang="sv-SE" sz="800" dirty="0" smtClean="0">
                <a:latin typeface="+mj-lt"/>
              </a:rPr>
              <a:t>diskbråckskirurgi</a:t>
            </a:r>
            <a:endParaRPr lang="sv-SE" sz="800" dirty="0">
              <a:latin typeface="+mj-lt"/>
            </a:endParaRPr>
          </a:p>
          <a:p>
            <a:pPr eaLnBrk="1" fontAlgn="base" hangingPunct="1">
              <a:lnSpc>
                <a:spcPct val="150000"/>
              </a:lnSpc>
              <a:spcBef>
                <a:spcPct val="0"/>
              </a:spcBef>
              <a:spcAft>
                <a:spcPct val="0"/>
              </a:spcAft>
              <a:defRPr/>
            </a:pPr>
            <a:endParaRPr lang="sv-SE" sz="700" i="1"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rPr>
              <a:t>Kostnad per </a:t>
            </a:r>
            <a:r>
              <a:rPr lang="sv-SE" sz="1050" b="1" i="1" dirty="0" smtClean="0">
                <a:latin typeface="+mj-lt"/>
              </a:rPr>
              <a:t>DRG-poäng</a:t>
            </a:r>
            <a:br>
              <a:rPr lang="sv-SE" sz="1050" b="1" i="1" dirty="0" smtClean="0">
                <a:latin typeface="+mj-lt"/>
              </a:rPr>
            </a:br>
            <a:r>
              <a:rPr lang="sv-SE" sz="800" b="1" i="1" dirty="0" smtClean="0">
                <a:latin typeface="+mj-lt"/>
              </a:rPr>
              <a:t>- </a:t>
            </a:r>
            <a:r>
              <a:rPr lang="sv-SE" sz="800" dirty="0" smtClean="0">
                <a:latin typeface="+mj-lt"/>
                <a:hlinkClick r:id="rId13"/>
              </a:rPr>
              <a:t>Kostnad </a:t>
            </a:r>
            <a:r>
              <a:rPr lang="sv-SE" sz="800" dirty="0">
                <a:latin typeface="+mj-lt"/>
                <a:hlinkClick r:id="rId13"/>
              </a:rPr>
              <a:t>per producerad DRG-poäng – Andra operationer på bäcken, höft och </a:t>
            </a:r>
            <a:r>
              <a:rPr lang="sv-SE" sz="800" dirty="0">
                <a:latin typeface="+mj-lt"/>
                <a:hlinkClick r:id="rId14"/>
              </a:rPr>
              <a:t>lårben </a:t>
            </a:r>
            <a:r>
              <a:rPr lang="sv-SE" sz="800" dirty="0">
                <a:latin typeface="+mj-lt"/>
                <a:hlinkClick r:id="rId13"/>
              </a:rPr>
              <a:t>utom </a:t>
            </a:r>
            <a:r>
              <a:rPr lang="sv-SE" sz="800" dirty="0" smtClean="0">
                <a:latin typeface="+mj-lt"/>
                <a:hlinkClick r:id="rId13"/>
              </a:rPr>
              <a:t>ledproteser</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5"/>
              </a:rPr>
              <a:t>Kostnad </a:t>
            </a:r>
            <a:r>
              <a:rPr lang="sv-SE" sz="800" dirty="0">
                <a:latin typeface="+mj-lt"/>
                <a:hlinkClick r:id="rId15"/>
              </a:rPr>
              <a:t>per producerad DRG-poäng – Primära ledproteser i </a:t>
            </a:r>
            <a:r>
              <a:rPr lang="sv-SE" sz="800" dirty="0" smtClean="0">
                <a:latin typeface="+mj-lt"/>
                <a:hlinkClick r:id="rId15"/>
              </a:rPr>
              <a:t>knä/fotled</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6"/>
              </a:rPr>
              <a:t>Kostnad </a:t>
            </a:r>
            <a:r>
              <a:rPr lang="sv-SE" sz="800" dirty="0">
                <a:latin typeface="+mj-lt"/>
                <a:hlinkClick r:id="rId16"/>
              </a:rPr>
              <a:t>per producerad DRG-poäng – Primära ledproteser i höft</a:t>
            </a:r>
            <a:endParaRPr lang="sv-SE" sz="800" dirty="0">
              <a:latin typeface="+mj-lt"/>
            </a:endParaRPr>
          </a:p>
          <a:p>
            <a:pPr marL="171450" indent="-171450" eaLnBrk="1" hangingPunct="1">
              <a:lnSpc>
                <a:spcPct val="150000"/>
              </a:lnSpc>
              <a:buFont typeface="Arial" panose="020B0604020202020204" pitchFamily="34" charset="0"/>
              <a:buChar char="•"/>
              <a:defRPr/>
            </a:pPr>
            <a:r>
              <a:rPr lang="sv-SE" sz="1050" b="1" i="1" dirty="0" smtClean="0">
                <a:solidFill>
                  <a:schemeClr val="bg1">
                    <a:lumMod val="75000"/>
                  </a:schemeClr>
                </a:solidFill>
                <a:latin typeface="+mj-lt"/>
              </a:rPr>
              <a:t>Kompetens</a:t>
            </a:r>
            <a:endParaRPr lang="sv-SE" sz="1050" b="1" i="1" dirty="0">
              <a:solidFill>
                <a:schemeClr val="bg1">
                  <a:lumMod val="75000"/>
                </a:schemeClr>
              </a:solidFill>
              <a:latin typeface="+mj-lt"/>
            </a:endParaRPr>
          </a:p>
          <a:p>
            <a:pPr marL="171450" indent="-171450" eaLnBrk="1" hangingPunct="1">
              <a:lnSpc>
                <a:spcPct val="150000"/>
              </a:lnSpc>
              <a:buFont typeface="Arial" panose="020B0604020202020204" pitchFamily="34" charset="0"/>
              <a:buChar char="•"/>
              <a:defRPr/>
            </a:pPr>
            <a:r>
              <a:rPr lang="sv-SE" sz="1050" b="1" i="1" dirty="0">
                <a:solidFill>
                  <a:schemeClr val="bg1">
                    <a:lumMod val="75000"/>
                  </a:schemeClr>
                </a:solidFill>
                <a:latin typeface="+mj-lt"/>
              </a:rPr>
              <a:t>Rätt vårdnivå</a:t>
            </a:r>
          </a:p>
        </p:txBody>
      </p:sp>
      <p:pic>
        <p:nvPicPr>
          <p:cNvPr id="5" name="Bildobjekt 4"/>
          <p:cNvPicPr>
            <a:picLocks noChangeAspect="1"/>
          </p:cNvPicPr>
          <p:nvPr/>
        </p:nvPicPr>
        <p:blipFill>
          <a:blip r:embed="rId17"/>
          <a:stretch>
            <a:fillRect/>
          </a:stretch>
        </p:blipFill>
        <p:spPr>
          <a:xfrm>
            <a:off x="5454281" y="3314095"/>
            <a:ext cx="645850" cy="456108"/>
          </a:xfrm>
          <a:prstGeom prst="rect">
            <a:avLst/>
          </a:prstGeom>
          <a:effectLst>
            <a:outerShdw blurRad="50800" dist="38100" dir="2700000" algn="tl" rotWithShape="0">
              <a:prstClr val="black">
                <a:alpha val="40000"/>
              </a:prstClr>
            </a:outerShdw>
          </a:effectLst>
        </p:spPr>
      </p:pic>
      <p:sp>
        <p:nvSpPr>
          <p:cNvPr id="14" name="Rectangle 3"/>
          <p:cNvSpPr>
            <a:spLocks noChangeArrowheads="1"/>
          </p:cNvSpPr>
          <p:nvPr/>
        </p:nvSpPr>
        <p:spPr bwMode="auto">
          <a:xfrm>
            <a:off x="463714" y="1763442"/>
            <a:ext cx="2481200" cy="296268"/>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Kliniska resultat</a:t>
            </a:r>
          </a:p>
        </p:txBody>
      </p:sp>
      <p:sp>
        <p:nvSpPr>
          <p:cNvPr id="16" name="Text Box 10"/>
          <p:cNvSpPr txBox="1">
            <a:spLocks noChangeArrowheads="1"/>
          </p:cNvSpPr>
          <p:nvPr/>
        </p:nvSpPr>
        <p:spPr bwMode="auto">
          <a:xfrm>
            <a:off x="463714" y="2122328"/>
            <a:ext cx="3801281" cy="3442481"/>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smtClean="0">
                <a:latin typeface="+mj-lt"/>
                <a:cs typeface="Arial" charset="0"/>
              </a:rPr>
              <a:t>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Kvalitetsindikatorer </a:t>
            </a:r>
            <a:r>
              <a:rPr lang="sv-SE" sz="800" dirty="0">
                <a:latin typeface="+mj-lt"/>
              </a:rPr>
              <a:t>för den "vanliga patienten</a:t>
            </a:r>
            <a:r>
              <a:rPr lang="sv-SE" sz="800" dirty="0" smtClean="0">
                <a:latin typeface="+mj-lt"/>
              </a:rPr>
              <a:t>"</a:t>
            </a:r>
            <a:endParaRPr lang="sv-SE" sz="800" b="1" i="1" dirty="0">
              <a:latin typeface="+mj-lt"/>
              <a:cs typeface="Arial" charset="0"/>
            </a:endParaRPr>
          </a:p>
          <a:p>
            <a:pPr eaLnBrk="1" fontAlgn="base" hangingPunct="1">
              <a:lnSpc>
                <a:spcPct val="150000"/>
              </a:lnSpc>
              <a:spcBef>
                <a:spcPct val="0"/>
              </a:spcBef>
              <a:spcAft>
                <a:spcPct val="0"/>
              </a:spcAft>
              <a:defRPr/>
            </a:pPr>
            <a:r>
              <a:rPr lang="sv-SE" sz="800" dirty="0" smtClean="0">
                <a:latin typeface="+mj-lt"/>
                <a:cs typeface="Arial" charset="0"/>
              </a:rPr>
              <a:t>     </a:t>
            </a:r>
            <a:r>
              <a:rPr lang="sv-SE" sz="800" dirty="0" smtClean="0">
                <a:latin typeface="+mj-lt"/>
              </a:rPr>
              <a:t>- </a:t>
            </a:r>
            <a:r>
              <a:rPr lang="sv-SE" sz="800" dirty="0" smtClean="0">
                <a:latin typeface="+mj-lt"/>
                <a:hlinkClick r:id="rId18"/>
              </a:rPr>
              <a:t>Oönskade händelser inom 90 dagar efter 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smtClean="0">
                <a:latin typeface="+mj-lt"/>
              </a:rPr>
              <a:t>     </a:t>
            </a:r>
            <a:r>
              <a:rPr lang="sv-SE" sz="800" dirty="0">
                <a:latin typeface="+mj-lt"/>
              </a:rPr>
              <a:t>- Reoperationer inom 2 år efter primär  </a:t>
            </a:r>
            <a:r>
              <a:rPr lang="sv-SE" sz="800" dirty="0" smtClean="0">
                <a:latin typeface="+mj-lt"/>
              </a:rPr>
              <a:t>höftprotesoperation samt orsaker</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Sjukgymnast under höftledsbesvärstiden</a:t>
            </a:r>
          </a:p>
          <a:p>
            <a:pPr marL="171450" indent="-171450" eaLnBrk="1" fontAlgn="base" hangingPunct="1">
              <a:spcBef>
                <a:spcPct val="0"/>
              </a:spcBef>
              <a:spcAft>
                <a:spcPct val="0"/>
              </a:spcAft>
              <a:buFont typeface="Arial" panose="020B0604020202020204" pitchFamily="34" charset="0"/>
              <a:buChar char="•"/>
              <a:defRPr/>
            </a:pPr>
            <a:endParaRPr lang="sv-SE" sz="700"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cs typeface="Arial" charset="0"/>
              </a:rPr>
              <a:t>Höftfraktur</a:t>
            </a:r>
            <a:r>
              <a:rPr lang="sv-SE" sz="1050" dirty="0">
                <a:latin typeface="+mj-lt"/>
                <a:cs typeface="Arial" charset="0"/>
              </a:rPr>
              <a:t/>
            </a:r>
            <a:br>
              <a:rPr lang="sv-SE" sz="1050" dirty="0">
                <a:latin typeface="+mj-lt"/>
                <a:cs typeface="Arial" charset="0"/>
              </a:rPr>
            </a:br>
            <a:r>
              <a:rPr lang="sv-SE" sz="800" dirty="0">
                <a:latin typeface="+mj-lt"/>
              </a:rPr>
              <a:t>- Kvalitetsindikatorer för frakturpatienter</a:t>
            </a:r>
          </a:p>
          <a:p>
            <a:pPr eaLnBrk="1" hangingPunct="1">
              <a:lnSpc>
                <a:spcPct val="150000"/>
              </a:lnSpc>
              <a:defRPr/>
            </a:pPr>
            <a:r>
              <a:rPr lang="sv-SE" sz="800" dirty="0" smtClean="0">
                <a:latin typeface="+mj-lt"/>
              </a:rPr>
              <a:t>        - </a:t>
            </a:r>
            <a:r>
              <a:rPr lang="sv-SE" sz="800" dirty="0">
                <a:latin typeface="+mj-lt"/>
                <a:hlinkClick r:id="rId19"/>
              </a:rPr>
              <a:t>Tid till operation vid höftfraktur</a:t>
            </a:r>
            <a:endParaRPr lang="sv-SE" sz="800" dirty="0">
              <a:latin typeface="+mj-lt"/>
            </a:endParaRPr>
          </a:p>
          <a:p>
            <a:pPr eaLnBrk="1" hangingPunct="1">
              <a:lnSpc>
                <a:spcPct val="150000"/>
              </a:lnSpc>
              <a:defRPr/>
            </a:pPr>
            <a:r>
              <a:rPr lang="sv-SE" sz="800" dirty="0" smtClean="0">
                <a:solidFill>
                  <a:srgbClr val="FF0000"/>
                </a:solidFill>
                <a:latin typeface="+mj-lt"/>
              </a:rPr>
              <a:t>        - </a:t>
            </a:r>
            <a:r>
              <a:rPr lang="sv-SE" sz="800" dirty="0" smtClean="0">
                <a:solidFill>
                  <a:srgbClr val="FF0000"/>
                </a:solidFill>
                <a:latin typeface="+mj-lt"/>
                <a:hlinkClick r:id="rId20"/>
              </a:rPr>
              <a:t>Andel protesopererade höftfraktur</a:t>
            </a:r>
            <a:r>
              <a:rPr lang="sv-SE" sz="800" dirty="0" smtClean="0">
                <a:solidFill>
                  <a:srgbClr val="FF0000"/>
                </a:solidFill>
                <a:latin typeface="+mj-lt"/>
              </a:rPr>
              <a:t> </a:t>
            </a:r>
            <a:endParaRPr lang="sv-SE" sz="800" dirty="0">
              <a:solidFill>
                <a:srgbClr val="FF0000"/>
              </a:solidFill>
              <a:latin typeface="+mj-lt"/>
            </a:endParaRPr>
          </a:p>
          <a:p>
            <a:pPr eaLnBrk="1" hangingPunct="1">
              <a:defRPr/>
            </a:pPr>
            <a:r>
              <a:rPr lang="sv-SE" sz="700" dirty="0">
                <a:solidFill>
                  <a:srgbClr val="FF0000"/>
                </a:solidFill>
                <a:latin typeface="+mj-lt"/>
              </a:rPr>
              <a:t>        </a:t>
            </a:r>
          </a:p>
          <a:p>
            <a:pPr marL="171450" indent="-171450" eaLnBrk="1" fontAlgn="base" hangingPunct="1">
              <a:spcBef>
                <a:spcPct val="20000"/>
              </a:spcBef>
              <a:spcAft>
                <a:spcPct val="0"/>
              </a:spcAft>
              <a:buFont typeface="Arial" panose="020B0604020202020204" pitchFamily="34" charset="0"/>
              <a:buChar char="•"/>
              <a:defRPr/>
            </a:pPr>
            <a:r>
              <a:rPr lang="sv-SE" sz="1050" b="1" i="1" dirty="0">
                <a:latin typeface="+mj-lt"/>
                <a:cs typeface="Arial" charset="0"/>
              </a:rPr>
              <a:t>Knäproteskirurgi</a:t>
            </a:r>
            <a:endParaRPr lang="sv-SE" sz="700" b="1" i="1" dirty="0">
              <a:latin typeface="+mj-lt"/>
              <a:cs typeface="Arial" charset="0"/>
            </a:endParaRPr>
          </a:p>
          <a:p>
            <a:pPr eaLnBrk="1" hangingPunct="1">
              <a:lnSpc>
                <a:spcPct val="150000"/>
              </a:lnSpc>
              <a:defRPr/>
            </a:pPr>
            <a:r>
              <a:rPr lang="sv-SE" sz="800" dirty="0">
                <a:latin typeface="+mj-lt"/>
              </a:rPr>
              <a:t>        - Oönskade händelser inom 90 </a:t>
            </a:r>
            <a:r>
              <a:rPr lang="sv-SE" sz="800" dirty="0" smtClean="0">
                <a:latin typeface="+mj-lt"/>
              </a:rPr>
              <a:t>dagar</a:t>
            </a:r>
          </a:p>
          <a:p>
            <a:pPr eaLnBrk="1" hangingPunct="1">
              <a:lnSpc>
                <a:spcPct val="150000"/>
              </a:lnSpc>
              <a:defRPr/>
            </a:pPr>
            <a:r>
              <a:rPr lang="sv-SE" sz="800" dirty="0">
                <a:latin typeface="+mj-lt"/>
              </a:rPr>
              <a:t> </a:t>
            </a:r>
            <a:r>
              <a:rPr lang="sv-SE" sz="800" dirty="0" smtClean="0">
                <a:latin typeface="+mj-lt"/>
              </a:rPr>
              <a:t>       - Relativ revisionsrisk</a:t>
            </a:r>
            <a:br>
              <a:rPr lang="sv-SE" sz="800" dirty="0" smtClean="0">
                <a:latin typeface="+mj-lt"/>
              </a:rPr>
            </a:br>
            <a:r>
              <a:rPr lang="sv-SE" sz="800" dirty="0" smtClean="0">
                <a:latin typeface="+mj-lt"/>
              </a:rPr>
              <a:t>        - </a:t>
            </a:r>
            <a:r>
              <a:rPr lang="sv-SE" sz="800" dirty="0" smtClean="0">
                <a:solidFill>
                  <a:srgbClr val="FF0000"/>
                </a:solidFill>
                <a:latin typeface="+mj-lt"/>
                <a:hlinkClick r:id="rId21"/>
              </a:rPr>
              <a:t>Antibiotika </a:t>
            </a:r>
            <a:r>
              <a:rPr lang="sv-SE" sz="800" dirty="0">
                <a:solidFill>
                  <a:srgbClr val="FF0000"/>
                </a:solidFill>
                <a:latin typeface="+mj-lt"/>
                <a:hlinkClick r:id="rId21"/>
              </a:rPr>
              <a:t>i rätt tid vid knäproteskirurgi, VIS</a:t>
            </a:r>
            <a:r>
              <a:rPr lang="sv-SE" sz="800" dirty="0">
                <a:solidFill>
                  <a:srgbClr val="FF0000"/>
                </a:solidFill>
                <a:latin typeface="+mj-lt"/>
              </a:rPr>
              <a:t> </a:t>
            </a:r>
            <a:endParaRPr lang="sv-SE" sz="800" dirty="0" smtClean="0">
              <a:solidFill>
                <a:srgbClr val="FF0000"/>
              </a:solidFill>
              <a:latin typeface="+mj-lt"/>
            </a:endParaRPr>
          </a:p>
          <a:p>
            <a:pPr eaLnBrk="1" hangingPunct="1">
              <a:lnSpc>
                <a:spcPct val="150000"/>
              </a:lnSpc>
              <a:defRPr/>
            </a:pPr>
            <a:endParaRPr lang="sv-SE" sz="1050" dirty="0">
              <a:solidFill>
                <a:srgbClr val="FF0000"/>
              </a:solidFill>
              <a:latin typeface="+mj-lt"/>
            </a:endParaRPr>
          </a:p>
          <a:p>
            <a:pPr marL="171450" indent="-171450" eaLnBrk="1" hangingPunct="1">
              <a:spcBef>
                <a:spcPct val="20000"/>
              </a:spcBef>
              <a:buFont typeface="Arial" panose="020B0604020202020204" pitchFamily="34" charset="0"/>
              <a:buChar char="•"/>
              <a:defRPr/>
            </a:pPr>
            <a:r>
              <a:rPr lang="sv-SE" sz="1050" b="1" i="1" dirty="0">
                <a:solidFill>
                  <a:schemeClr val="bg1">
                    <a:lumMod val="75000"/>
                  </a:schemeClr>
                </a:solidFill>
                <a:latin typeface="+mj-lt"/>
              </a:rPr>
              <a:t>Ryggkirurgi - komplikationer? </a:t>
            </a:r>
            <a:r>
              <a:rPr lang="sv-SE" sz="800" i="1" dirty="0">
                <a:solidFill>
                  <a:srgbClr val="FF0000"/>
                </a:solidFill>
                <a:latin typeface="+mj-lt"/>
              </a:rPr>
              <a:t>Förfrågan till Swespine </a:t>
            </a:r>
            <a:r>
              <a:rPr lang="sv-SE" sz="800" i="1" dirty="0" smtClean="0">
                <a:solidFill>
                  <a:srgbClr val="FF0000"/>
                </a:solidFill>
                <a:latin typeface="+mj-lt"/>
              </a:rPr>
              <a:t>skickad</a:t>
            </a:r>
            <a:br>
              <a:rPr lang="sv-SE" sz="800" i="1" dirty="0" smtClean="0">
                <a:solidFill>
                  <a:srgbClr val="FF0000"/>
                </a:solidFill>
                <a:latin typeface="+mj-lt"/>
              </a:rPr>
            </a:br>
            <a:endParaRPr lang="sv-SE" sz="1050" i="1" dirty="0">
              <a:solidFill>
                <a:srgbClr val="FF0000"/>
              </a:solidFill>
              <a:latin typeface="+mj-lt"/>
            </a:endParaRPr>
          </a:p>
        </p:txBody>
      </p:sp>
      <p:sp>
        <p:nvSpPr>
          <p:cNvPr id="15" name="Rektangel med rundade hörn 14"/>
          <p:cNvSpPr/>
          <p:nvPr/>
        </p:nvSpPr>
        <p:spPr>
          <a:xfrm>
            <a:off x="4189379" y="989554"/>
            <a:ext cx="3512076" cy="2252375"/>
          </a:xfrm>
          <a:prstGeom prst="round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81566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1980" y="97424"/>
            <a:ext cx="1759777" cy="338554"/>
          </a:xfrm>
          <a:prstGeom prst="rect">
            <a:avLst/>
          </a:prstGeom>
          <a:noFill/>
        </p:spPr>
        <p:txBody>
          <a:bodyPr wrap="none" rtlCol="0">
            <a:spAutoFit/>
          </a:bodyPr>
          <a:lstStyle/>
          <a:p>
            <a:r>
              <a:rPr lang="sv-SE" sz="1600" dirty="0">
                <a:solidFill>
                  <a:srgbClr val="0000CC"/>
                </a:solidFill>
                <a:latin typeface="+mj-lt"/>
              </a:rPr>
              <a:t>PROM - höftfraktur</a:t>
            </a:r>
          </a:p>
        </p:txBody>
      </p:sp>
      <p:sp>
        <p:nvSpPr>
          <p:cNvPr id="3" name="Rektangel 2"/>
          <p:cNvSpPr/>
          <p:nvPr/>
        </p:nvSpPr>
        <p:spPr>
          <a:xfrm>
            <a:off x="544008" y="563037"/>
            <a:ext cx="9572368" cy="802399"/>
          </a:xfrm>
          <a:prstGeom prst="rect">
            <a:avLst/>
          </a:prstGeom>
        </p:spPr>
        <p:txBody>
          <a:bodyPr wrap="square">
            <a:spAutoFit/>
          </a:bodyPr>
          <a:lstStyle/>
          <a:p>
            <a:pPr>
              <a:lnSpc>
                <a:spcPct val="150000"/>
              </a:lnSpc>
              <a:defRPr/>
            </a:pPr>
            <a:r>
              <a:rPr lang="sv-SE" sz="2000" dirty="0">
                <a:latin typeface="+mj-lt"/>
                <a:hlinkClick r:id="rId3"/>
              </a:rPr>
              <a:t>Åter till boende efter höftfraktur </a:t>
            </a:r>
            <a:endParaRPr lang="sv-SE" sz="2000" dirty="0" smtClean="0">
              <a:latin typeface="+mj-lt"/>
            </a:endParaRPr>
          </a:p>
          <a:p>
            <a:pPr>
              <a:lnSpc>
                <a:spcPct val="150000"/>
              </a:lnSpc>
              <a:defRPr/>
            </a:pPr>
            <a:r>
              <a:rPr lang="sv-SE" sz="1200" dirty="0" smtClean="0">
                <a:latin typeface="+mj-lt"/>
              </a:rPr>
              <a:t>Andel </a:t>
            </a:r>
            <a:r>
              <a:rPr lang="sv-SE" sz="1200" dirty="0">
                <a:latin typeface="+mj-lt"/>
              </a:rPr>
              <a:t>patienter som är åter till sitt boende inom fyra månader efter operation för höftfraktur.</a:t>
            </a:r>
          </a:p>
        </p:txBody>
      </p:sp>
      <p:sp>
        <p:nvSpPr>
          <p:cNvPr id="10" name="Rektangel 9"/>
          <p:cNvSpPr/>
          <p:nvPr/>
        </p:nvSpPr>
        <p:spPr>
          <a:xfrm>
            <a:off x="544008" y="5253608"/>
            <a:ext cx="8067729" cy="584775"/>
          </a:xfrm>
          <a:prstGeom prst="rect">
            <a:avLst/>
          </a:prstGeom>
        </p:spPr>
        <p:txBody>
          <a:bodyPr wrap="square">
            <a:spAutoFit/>
          </a:bodyPr>
          <a:lstStyle/>
          <a:p>
            <a:r>
              <a:rPr lang="sv-SE" sz="800" dirty="0">
                <a:latin typeface="+mj-lt"/>
              </a:rPr>
              <a:t>Indikatorn visar andel patienter som är åter till sitt boende inom fyra månader efter operation för höftfraktur. I mätningen ingår patienter som är 50 år och äldre med icke-patologisk fraktur. Att man mäter just efter fyra månader beror på att patienterna då hunnit stabilisera sin funktionsnivå</a:t>
            </a:r>
            <a:r>
              <a:rPr lang="sv-SE" sz="800" dirty="0" smtClean="0">
                <a:latin typeface="+mj-lt"/>
              </a:rPr>
              <a:t>. Måttet </a:t>
            </a:r>
            <a:r>
              <a:rPr lang="sv-SE" sz="800" dirty="0">
                <a:latin typeface="+mj-lt"/>
              </a:rPr>
              <a:t>speglar alla delar av behandlingen, från det akuta omhändertagandet med operation, till gångträning på vårdavdelningen och fortsatt rehabilitering. Om patienten kan återvända till sin tidigare boendeform tyder det på att patienten återfått nästan samma funktionsförmåga som innan höftfrakturen. </a:t>
            </a:r>
            <a:r>
              <a:rPr lang="sv-SE" sz="800" dirty="0" smtClean="0">
                <a:latin typeface="+mj-lt"/>
              </a:rPr>
              <a:t>Uppföljning </a:t>
            </a:r>
            <a:r>
              <a:rPr lang="sv-SE" sz="800" dirty="0">
                <a:latin typeface="+mj-lt"/>
              </a:rPr>
              <a:t>efter fyra månader sker via intervju ansikte mot ansikte, telefon eller skriftligt, med patient eller anhörig, vårdare eller vän.</a:t>
            </a:r>
          </a:p>
        </p:txBody>
      </p:sp>
      <p:sp>
        <p:nvSpPr>
          <p:cNvPr id="7" name="Text Box 8"/>
          <p:cNvSpPr txBox="1">
            <a:spLocks noChangeArrowheads="1"/>
          </p:cNvSpPr>
          <p:nvPr/>
        </p:nvSpPr>
        <p:spPr bwMode="auto">
          <a:xfrm>
            <a:off x="9627184" y="4445694"/>
            <a:ext cx="2287311" cy="1446550"/>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Västervik och Linköping utmärker sig. Finns det något i deras vårdprocess som ger en markant bättre funktionalitet eller speglar måttet något annat?</a:t>
            </a:r>
          </a:p>
          <a:p>
            <a:r>
              <a:rPr lang="sv-SE" sz="1100" i="1" dirty="0" smtClean="0">
                <a:latin typeface="+mj-lt"/>
              </a:rPr>
              <a:t>Motala här ingen registrering efter 2016.</a:t>
            </a:r>
            <a:endParaRPr lang="sv-SE" sz="1100" i="1" dirty="0">
              <a:latin typeface="+mj-lt"/>
            </a:endParaRPr>
          </a:p>
        </p:txBody>
      </p:sp>
      <p:pic>
        <p:nvPicPr>
          <p:cNvPr id="2" name="Bildobjekt 1"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08" y="1393107"/>
            <a:ext cx="8414499" cy="3677689"/>
          </a:xfrm>
          <a:prstGeom prst="rect">
            <a:avLst/>
          </a:prstGeom>
        </p:spPr>
      </p:pic>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27559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130670" y="114082"/>
            <a:ext cx="4468083" cy="338554"/>
          </a:xfrm>
          <a:prstGeom prst="rect">
            <a:avLst/>
          </a:prstGeom>
          <a:noFill/>
        </p:spPr>
        <p:txBody>
          <a:bodyPr wrap="none" rtlCol="0">
            <a:spAutoFit/>
          </a:bodyPr>
          <a:lstStyle/>
          <a:p>
            <a:r>
              <a:rPr lang="sv-SE" sz="1600" dirty="0">
                <a:solidFill>
                  <a:srgbClr val="0000CC"/>
                </a:solidFill>
                <a:latin typeface="+mj-lt"/>
              </a:rPr>
              <a:t>PROM – höftprotes i samband med 1-årsuppföljning</a:t>
            </a:r>
          </a:p>
        </p:txBody>
      </p:sp>
      <p:sp>
        <p:nvSpPr>
          <p:cNvPr id="4" name="textruta 3"/>
          <p:cNvSpPr txBox="1"/>
          <p:nvPr/>
        </p:nvSpPr>
        <p:spPr>
          <a:xfrm>
            <a:off x="415944" y="4864339"/>
            <a:ext cx="7505046" cy="1477328"/>
          </a:xfrm>
          <a:prstGeom prst="rect">
            <a:avLst/>
          </a:prstGeom>
          <a:noFill/>
        </p:spPr>
        <p:txBody>
          <a:bodyPr wrap="square" rtlCol="0">
            <a:spAutoFit/>
          </a:bodyPr>
          <a:lstStyle/>
          <a:p>
            <a:pPr marL="228600" indent="-228600" algn="just">
              <a:buFont typeface="+mj-lt"/>
              <a:buAutoNum type="arabicPeriod"/>
            </a:pPr>
            <a:r>
              <a:rPr lang="sv-SE" sz="900" b="1" dirty="0">
                <a:solidFill>
                  <a:srgbClr val="000000"/>
                </a:solidFill>
                <a:latin typeface="+mj-lt"/>
              </a:rPr>
              <a:t>EQ VAS </a:t>
            </a:r>
            <a:r>
              <a:rPr lang="sv-SE" sz="900" dirty="0">
                <a:solidFill>
                  <a:srgbClr val="000000"/>
                </a:solidFill>
                <a:latin typeface="+mj-lt"/>
              </a:rPr>
              <a:t>som indikerar självrapporterat hälsotillstånd på en skala 0–100, </a:t>
            </a:r>
            <a:r>
              <a:rPr lang="sv-SE" sz="900" dirty="0">
                <a:latin typeface="+mj-lt"/>
              </a:rPr>
              <a:t>gäller att ju högre värden desto bättre självskattad hälsa. </a:t>
            </a:r>
          </a:p>
          <a:p>
            <a:pPr marL="228600" indent="-228600" algn="just">
              <a:buFont typeface="+mj-lt"/>
              <a:buAutoNum type="arabicPeriod"/>
            </a:pPr>
            <a:endParaRPr lang="sv-SE" sz="900" dirty="0">
              <a:solidFill>
                <a:srgbClr val="000000"/>
              </a:solidFill>
              <a:latin typeface="+mj-lt"/>
            </a:endParaRPr>
          </a:p>
          <a:p>
            <a:pPr marL="228600" indent="-228600" algn="just">
              <a:buFont typeface="+mj-lt"/>
              <a:buAutoNum type="arabicPeriod"/>
            </a:pPr>
            <a:r>
              <a:rPr lang="sv-SE" sz="900" b="1" dirty="0">
                <a:solidFill>
                  <a:srgbClr val="000000"/>
                </a:solidFill>
                <a:latin typeface="+mj-lt"/>
              </a:rPr>
              <a:t>Smärta</a:t>
            </a:r>
            <a:r>
              <a:rPr lang="sv-SE" sz="900" dirty="0">
                <a:solidFill>
                  <a:srgbClr val="000000"/>
                </a:solidFill>
                <a:latin typeface="+mj-lt"/>
              </a:rPr>
              <a:t> (i den opererade höften) som indikeras på en skala 1–5, </a:t>
            </a:r>
            <a:r>
              <a:rPr lang="sv-SE" sz="900" dirty="0">
                <a:latin typeface="+mj-lt"/>
              </a:rPr>
              <a:t>låga värden indikerar lite smärta. </a:t>
            </a:r>
            <a:r>
              <a:rPr lang="sv-SE" sz="900" dirty="0">
                <a:solidFill>
                  <a:srgbClr val="000000"/>
                </a:solidFill>
                <a:latin typeface="+mj-lt"/>
              </a:rPr>
              <a:t> </a:t>
            </a:r>
          </a:p>
          <a:p>
            <a:pPr marL="228600" indent="-228600" algn="just">
              <a:buFont typeface="+mj-lt"/>
              <a:buAutoNum type="arabicPeriod"/>
            </a:pPr>
            <a:endParaRPr lang="sv-SE" sz="900" dirty="0">
              <a:solidFill>
                <a:srgbClr val="000000"/>
              </a:solidFill>
              <a:latin typeface="+mj-lt"/>
            </a:endParaRPr>
          </a:p>
          <a:p>
            <a:pPr marL="228600" indent="-228600" algn="just">
              <a:buFont typeface="+mj-lt"/>
              <a:buAutoNum type="arabicPeriod"/>
            </a:pPr>
            <a:r>
              <a:rPr lang="sv-SE" sz="900" b="1" dirty="0">
                <a:solidFill>
                  <a:srgbClr val="000000"/>
                </a:solidFill>
                <a:latin typeface="+mj-lt"/>
              </a:rPr>
              <a:t>Hur nöjd patienten är </a:t>
            </a:r>
            <a:r>
              <a:rPr lang="sv-SE" sz="900" dirty="0">
                <a:solidFill>
                  <a:srgbClr val="000000"/>
                </a:solidFill>
                <a:latin typeface="+mj-lt"/>
              </a:rPr>
              <a:t>med </a:t>
            </a:r>
            <a:r>
              <a:rPr lang="sv-SE" sz="900" dirty="0">
                <a:latin typeface="+mj-lt"/>
              </a:rPr>
              <a:t>resultatet av operationen på en skala 1–5, höga värden positivt utfall </a:t>
            </a:r>
            <a:endParaRPr lang="sv-SE" sz="900" dirty="0" smtClean="0">
              <a:latin typeface="+mj-lt"/>
            </a:endParaRPr>
          </a:p>
          <a:p>
            <a:pPr marL="228600" indent="-228600" algn="just">
              <a:buFont typeface="+mj-lt"/>
              <a:buAutoNum type="arabicPeriod"/>
            </a:pPr>
            <a:endParaRPr lang="sv-SE" sz="900" dirty="0">
              <a:latin typeface="+mj-lt"/>
            </a:endParaRPr>
          </a:p>
          <a:p>
            <a:r>
              <a:rPr lang="sv-SE" sz="900" i="1" dirty="0" smtClean="0">
                <a:solidFill>
                  <a:srgbClr val="FF0000"/>
                </a:solidFill>
              </a:rPr>
              <a:t>Röda</a:t>
            </a:r>
            <a:r>
              <a:rPr lang="sv-SE" sz="900" i="1" dirty="0" smtClean="0"/>
              <a:t> </a:t>
            </a:r>
            <a:r>
              <a:rPr lang="sv-SE" sz="900" i="1" dirty="0"/>
              <a:t>punkter/linjer visar de observerade värdena för respektive enhet och de </a:t>
            </a:r>
            <a:r>
              <a:rPr lang="sv-SE" sz="900" i="1" dirty="0">
                <a:solidFill>
                  <a:schemeClr val="accent5"/>
                </a:solidFill>
              </a:rPr>
              <a:t>blå</a:t>
            </a:r>
            <a:r>
              <a:rPr lang="sv-SE" sz="900" i="1" dirty="0"/>
              <a:t> punkterna/linjerna visar enheternas förväntade resultat när man justerar för ålder, kön, diagnos</a:t>
            </a:r>
            <a:r>
              <a:rPr lang="sv-SE" sz="900" i="1" dirty="0" smtClean="0"/>
              <a:t>. Om </a:t>
            </a:r>
            <a:r>
              <a:rPr lang="sv-SE" sz="900" i="1" dirty="0"/>
              <a:t>de svarta och blåa linjerna ligger nära varandra kan enhetens demografi antas vara representativ för landet men om de ligger isär </a:t>
            </a:r>
            <a:r>
              <a:rPr lang="sv-SE" sz="900" i="1" dirty="0" smtClean="0"/>
              <a:t>finns </a:t>
            </a:r>
            <a:r>
              <a:rPr lang="sv-SE" sz="900" i="1" dirty="0"/>
              <a:t>det skillnader i ålder, kön, diagnos, </a:t>
            </a:r>
            <a:r>
              <a:rPr lang="sv-SE" sz="900" i="1" dirty="0" smtClean="0"/>
              <a:t>Charnley-klass </a:t>
            </a:r>
            <a:r>
              <a:rPr lang="sv-SE" sz="900" i="1" dirty="0"/>
              <a:t>och/eller preoperativa PROM-värden. </a:t>
            </a:r>
            <a:r>
              <a:rPr lang="sv-SE" sz="900" b="1" i="1" dirty="0" smtClean="0"/>
              <a:t>Svarta linjer </a:t>
            </a:r>
            <a:r>
              <a:rPr lang="sv-SE" sz="900" i="1" dirty="0" smtClean="0"/>
              <a:t>motsvarar </a:t>
            </a:r>
            <a:r>
              <a:rPr lang="sv-SE" sz="900" i="1" dirty="0" err="1" smtClean="0"/>
              <a:t>riksvärden</a:t>
            </a:r>
            <a:r>
              <a:rPr lang="sv-SE" sz="900" i="1" dirty="0"/>
              <a:t>.</a:t>
            </a:r>
            <a:endParaRPr lang="sv-SE" sz="900" i="1" dirty="0" smtClean="0"/>
          </a:p>
          <a:p>
            <a:endParaRPr lang="sv-SE" sz="900" i="1" dirty="0" smtClean="0"/>
          </a:p>
        </p:txBody>
      </p:sp>
      <p:sp>
        <p:nvSpPr>
          <p:cNvPr id="10" name="Text Box 8"/>
          <p:cNvSpPr txBox="1">
            <a:spLocks noChangeArrowheads="1"/>
          </p:cNvSpPr>
          <p:nvPr/>
        </p:nvSpPr>
        <p:spPr bwMode="auto">
          <a:xfrm>
            <a:off x="9477681" y="4909185"/>
            <a:ext cx="2286689" cy="1277273"/>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Variationer inom storregionen och inom respektive sjukvårdsområde. Lära av varandra? Observera att skalan på y – axeln skiljer sig åt.</a:t>
            </a:r>
          </a:p>
          <a:p>
            <a:r>
              <a:rPr lang="sv-SE" sz="1100" i="1" dirty="0" smtClean="0">
                <a:latin typeface="+mj-lt"/>
              </a:rPr>
              <a:t>Från Svenska Höftprotesregistret. Årsrapport 2017.</a:t>
            </a:r>
            <a:endParaRPr lang="sv-SE" sz="1100" i="1" dirty="0">
              <a:latin typeface="+mj-lt"/>
            </a:endParaRPr>
          </a:p>
        </p:txBody>
      </p:sp>
      <p:sp>
        <p:nvSpPr>
          <p:cNvPr id="20" name="Rektangel 19"/>
          <p:cNvSpPr/>
          <p:nvPr/>
        </p:nvSpPr>
        <p:spPr>
          <a:xfrm>
            <a:off x="3766131" y="6126223"/>
            <a:ext cx="8385242" cy="215444"/>
          </a:xfrm>
          <a:prstGeom prst="rect">
            <a:avLst/>
          </a:prstGeom>
          <a:solidFill>
            <a:schemeClr val="bg1"/>
          </a:solidFill>
        </p:spPr>
        <p:txBody>
          <a:bodyPr wrap="square">
            <a:spAutoFit/>
          </a:bodyPr>
          <a:lstStyle/>
          <a:p>
            <a:pPr marL="171450" indent="-171450" algn="just">
              <a:buFont typeface="Arial" panose="020B0604020202020204" pitchFamily="34" charset="0"/>
              <a:buChar char="•"/>
            </a:pPr>
            <a:endParaRPr lang="sv-SE" sz="800" dirty="0">
              <a:latin typeface="+mj-lt"/>
            </a:endParaRPr>
          </a:p>
        </p:txBody>
      </p:sp>
      <p:pic>
        <p:nvPicPr>
          <p:cNvPr id="24" name="Bildobjekt 23"/>
          <p:cNvPicPr>
            <a:picLocks noChangeAspect="1"/>
          </p:cNvPicPr>
          <p:nvPr/>
        </p:nvPicPr>
        <p:blipFill>
          <a:blip r:embed="rId3"/>
          <a:stretch>
            <a:fillRect/>
          </a:stretch>
        </p:blipFill>
        <p:spPr>
          <a:xfrm>
            <a:off x="239487" y="894579"/>
            <a:ext cx="3796280" cy="3849524"/>
          </a:xfrm>
          <a:prstGeom prst="rect">
            <a:avLst/>
          </a:prstGeom>
        </p:spPr>
      </p:pic>
      <p:pic>
        <p:nvPicPr>
          <p:cNvPr id="25" name="Bildobjekt 24"/>
          <p:cNvPicPr>
            <a:picLocks noChangeAspect="1"/>
          </p:cNvPicPr>
          <p:nvPr/>
        </p:nvPicPr>
        <p:blipFill>
          <a:blip r:embed="rId4"/>
          <a:stretch>
            <a:fillRect/>
          </a:stretch>
        </p:blipFill>
        <p:spPr>
          <a:xfrm>
            <a:off x="8036972" y="894579"/>
            <a:ext cx="3796280" cy="2555701"/>
          </a:xfrm>
          <a:prstGeom prst="rect">
            <a:avLst/>
          </a:prstGeom>
        </p:spPr>
      </p:pic>
      <p:pic>
        <p:nvPicPr>
          <p:cNvPr id="26" name="Bildobjekt 25"/>
          <p:cNvPicPr>
            <a:picLocks noChangeAspect="1"/>
          </p:cNvPicPr>
          <p:nvPr/>
        </p:nvPicPr>
        <p:blipFill>
          <a:blip r:embed="rId5"/>
          <a:stretch>
            <a:fillRect/>
          </a:stretch>
        </p:blipFill>
        <p:spPr>
          <a:xfrm>
            <a:off x="4124919" y="902984"/>
            <a:ext cx="3822901" cy="3764334"/>
          </a:xfrm>
          <a:prstGeom prst="rect">
            <a:avLst/>
          </a:prstGeom>
        </p:spPr>
      </p:pic>
      <p:sp>
        <p:nvSpPr>
          <p:cNvPr id="27" name="textruta 26"/>
          <p:cNvSpPr txBox="1"/>
          <p:nvPr/>
        </p:nvSpPr>
        <p:spPr>
          <a:xfrm>
            <a:off x="8164198" y="634234"/>
            <a:ext cx="1390124" cy="261610"/>
          </a:xfrm>
          <a:prstGeom prst="rect">
            <a:avLst/>
          </a:prstGeom>
          <a:noFill/>
        </p:spPr>
        <p:txBody>
          <a:bodyPr wrap="none" rtlCol="0">
            <a:spAutoFit/>
          </a:bodyPr>
          <a:lstStyle/>
          <a:p>
            <a:r>
              <a:rPr lang="sv-SE" sz="1100" b="1" dirty="0" smtClean="0">
                <a:solidFill>
                  <a:schemeClr val="accent2"/>
                </a:solidFill>
              </a:rPr>
              <a:t>Region Östergötland</a:t>
            </a:r>
            <a:endParaRPr lang="sv-SE" sz="1100" b="1" dirty="0">
              <a:solidFill>
                <a:schemeClr val="accent2"/>
              </a:solidFill>
            </a:endParaRPr>
          </a:p>
        </p:txBody>
      </p:sp>
      <p:sp>
        <p:nvSpPr>
          <p:cNvPr id="28" name="textruta 27"/>
          <p:cNvSpPr txBox="1"/>
          <p:nvPr/>
        </p:nvSpPr>
        <p:spPr>
          <a:xfrm>
            <a:off x="415944" y="641374"/>
            <a:ext cx="1481496" cy="261610"/>
          </a:xfrm>
          <a:prstGeom prst="rect">
            <a:avLst/>
          </a:prstGeom>
          <a:noFill/>
        </p:spPr>
        <p:txBody>
          <a:bodyPr wrap="none" rtlCol="0">
            <a:spAutoFit/>
          </a:bodyPr>
          <a:lstStyle/>
          <a:p>
            <a:r>
              <a:rPr lang="sv-SE" sz="1100" b="1" dirty="0" smtClean="0">
                <a:solidFill>
                  <a:schemeClr val="accent5"/>
                </a:solidFill>
              </a:rPr>
              <a:t>Region Jönköpings län</a:t>
            </a:r>
            <a:endParaRPr lang="sv-SE" sz="1100" b="1" dirty="0">
              <a:solidFill>
                <a:schemeClr val="accent5"/>
              </a:solidFill>
            </a:endParaRPr>
          </a:p>
        </p:txBody>
      </p:sp>
      <p:sp>
        <p:nvSpPr>
          <p:cNvPr id="29" name="textruta 28"/>
          <p:cNvSpPr txBox="1"/>
          <p:nvPr/>
        </p:nvSpPr>
        <p:spPr>
          <a:xfrm>
            <a:off x="4358113" y="628400"/>
            <a:ext cx="1247457" cy="261610"/>
          </a:xfrm>
          <a:prstGeom prst="rect">
            <a:avLst/>
          </a:prstGeom>
          <a:noFill/>
        </p:spPr>
        <p:txBody>
          <a:bodyPr wrap="none" rtlCol="0">
            <a:spAutoFit/>
          </a:bodyPr>
          <a:lstStyle/>
          <a:p>
            <a:r>
              <a:rPr lang="sv-SE" sz="1100" b="1" dirty="0" smtClean="0">
                <a:solidFill>
                  <a:schemeClr val="accent6">
                    <a:lumMod val="75000"/>
                  </a:schemeClr>
                </a:solidFill>
              </a:rPr>
              <a:t>Region Kalmar län</a:t>
            </a:r>
            <a:endParaRPr lang="sv-SE" sz="1100" b="1" dirty="0">
              <a:solidFill>
                <a:schemeClr val="accent6">
                  <a:lumMod val="75000"/>
                </a:schemeClr>
              </a:solidFill>
            </a:endParaRPr>
          </a:p>
        </p:txBody>
      </p:sp>
      <p:sp>
        <p:nvSpPr>
          <p:cNvPr id="13"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847179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p:cNvSpPr txBox="1"/>
          <p:nvPr/>
        </p:nvSpPr>
        <p:spPr>
          <a:xfrm>
            <a:off x="159323" y="133999"/>
            <a:ext cx="1735796" cy="338554"/>
          </a:xfrm>
          <a:prstGeom prst="rect">
            <a:avLst/>
          </a:prstGeom>
          <a:noFill/>
        </p:spPr>
        <p:txBody>
          <a:bodyPr wrap="none" rtlCol="0">
            <a:spAutoFit/>
          </a:bodyPr>
          <a:lstStyle/>
          <a:p>
            <a:r>
              <a:rPr lang="sv-SE" sz="1600" dirty="0">
                <a:solidFill>
                  <a:srgbClr val="0000CC"/>
                </a:solidFill>
                <a:latin typeface="+mj-lt"/>
              </a:rPr>
              <a:t>PROM - knäprotes</a:t>
            </a:r>
          </a:p>
        </p:txBody>
      </p:sp>
      <p:sp>
        <p:nvSpPr>
          <p:cNvPr id="7" name="Text Box 8"/>
          <p:cNvSpPr txBox="1">
            <a:spLocks noChangeArrowheads="1"/>
          </p:cNvSpPr>
          <p:nvPr/>
        </p:nvSpPr>
        <p:spPr bwMode="auto">
          <a:xfrm>
            <a:off x="9774793" y="4183489"/>
            <a:ext cx="2096641" cy="1107996"/>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Västervik och Värnamo har precis kommit igång. Få responders. Viss variation i co- morbiditet mellan 10 och 20 % ASA III eller högre. Även viss skillnad i utfall.</a:t>
            </a:r>
            <a:endParaRPr lang="sv-SE" sz="1100" i="1" dirty="0">
              <a:latin typeface="+mj-lt"/>
            </a:endParaRPr>
          </a:p>
        </p:txBody>
      </p:sp>
      <p:sp>
        <p:nvSpPr>
          <p:cNvPr id="2" name="textruta 1"/>
          <p:cNvSpPr txBox="1"/>
          <p:nvPr/>
        </p:nvSpPr>
        <p:spPr>
          <a:xfrm>
            <a:off x="7725147" y="5984596"/>
            <a:ext cx="1119217" cy="261610"/>
          </a:xfrm>
          <a:prstGeom prst="rect">
            <a:avLst/>
          </a:prstGeom>
          <a:noFill/>
        </p:spPr>
        <p:txBody>
          <a:bodyPr wrap="none" rtlCol="0">
            <a:spAutoFit/>
          </a:bodyPr>
          <a:lstStyle/>
          <a:p>
            <a:r>
              <a:rPr lang="sv-SE" sz="1050" dirty="0" smtClean="0"/>
              <a:t>*antal uppföljda</a:t>
            </a:r>
            <a:endParaRPr lang="sv-SE" sz="1050" dirty="0"/>
          </a:p>
        </p:txBody>
      </p:sp>
      <p:sp>
        <p:nvSpPr>
          <p:cNvPr id="8" name="textruta 7"/>
          <p:cNvSpPr txBox="1"/>
          <p:nvPr/>
        </p:nvSpPr>
        <p:spPr>
          <a:xfrm>
            <a:off x="221827" y="6266617"/>
            <a:ext cx="2949212" cy="276999"/>
          </a:xfrm>
          <a:prstGeom prst="rect">
            <a:avLst/>
          </a:prstGeom>
          <a:noFill/>
        </p:spPr>
        <p:txBody>
          <a:bodyPr wrap="square" rtlCol="0">
            <a:spAutoFit/>
          </a:bodyPr>
          <a:lstStyle/>
          <a:p>
            <a:r>
              <a:rPr lang="sv-SE" sz="1200" dirty="0" smtClean="0">
                <a:solidFill>
                  <a:srgbClr val="FF0000"/>
                </a:solidFill>
                <a:hlinkClick r:id="rId3"/>
              </a:rPr>
              <a:t>Svenska knäprotesregistret, Myknee statistik</a:t>
            </a:r>
            <a:endParaRPr lang="sv-SE" sz="1200" dirty="0">
              <a:solidFill>
                <a:srgbClr val="FF0000"/>
              </a:solidFill>
            </a:endParaRPr>
          </a:p>
        </p:txBody>
      </p:sp>
      <p:pic>
        <p:nvPicPr>
          <p:cNvPr id="3" name="Bildobjekt 2"/>
          <p:cNvPicPr>
            <a:picLocks noChangeAspect="1"/>
          </p:cNvPicPr>
          <p:nvPr/>
        </p:nvPicPr>
        <p:blipFill>
          <a:blip r:embed="rId4"/>
          <a:stretch>
            <a:fillRect/>
          </a:stretch>
        </p:blipFill>
        <p:spPr>
          <a:xfrm>
            <a:off x="159323" y="391796"/>
            <a:ext cx="9199661" cy="5596613"/>
          </a:xfrm>
          <a:prstGeom prst="rect">
            <a:avLst/>
          </a:prstGeom>
        </p:spPr>
      </p:pic>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5348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2210" y="340413"/>
            <a:ext cx="11015427" cy="821124"/>
          </a:xfrm>
        </p:spPr>
        <p:txBody>
          <a:bodyPr>
            <a:noAutofit/>
          </a:bodyPr>
          <a:lstStyle/>
          <a:p>
            <a:r>
              <a:rPr lang="sv-SE" sz="2000" dirty="0">
                <a:hlinkClick r:id="rId3"/>
              </a:rPr>
              <a:t>Minskning av bensmärta efter operation för diskbråck – efter </a:t>
            </a:r>
            <a:r>
              <a:rPr lang="sv-SE" sz="2000" dirty="0" smtClean="0">
                <a:hlinkClick r:id="rId3"/>
              </a:rPr>
              <a:t>justering</a:t>
            </a:r>
            <a:r>
              <a:rPr lang="sv-SE" sz="2000" dirty="0"/>
              <a:t/>
            </a:r>
            <a:br>
              <a:rPr lang="sv-SE" sz="2000" dirty="0"/>
            </a:br>
            <a:r>
              <a:rPr lang="sv-SE" sz="1200" dirty="0"/>
              <a:t>Andel patienter som anger att bensmärtan är helt förvunnen eller mycket bättre ett år efter operation för diskbråck i ländryggen. Indikatorn är justerad på kliniknivå efter </a:t>
            </a:r>
            <a:r>
              <a:rPr lang="sv-SE" sz="1200" dirty="0" smtClean="0"/>
              <a:t>patientsammansättning</a:t>
            </a:r>
            <a:endParaRPr lang="sv-SE" sz="1200" dirty="0"/>
          </a:p>
        </p:txBody>
      </p:sp>
      <p:pic>
        <p:nvPicPr>
          <p:cNvPr id="3" name="Bildobjekt 2"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72" y="1247539"/>
            <a:ext cx="9704174" cy="3287013"/>
          </a:xfrm>
          <a:prstGeom prst="rect">
            <a:avLst/>
          </a:prstGeom>
        </p:spPr>
      </p:pic>
      <p:sp>
        <p:nvSpPr>
          <p:cNvPr id="4" name="Rektangel 3"/>
          <p:cNvSpPr/>
          <p:nvPr/>
        </p:nvSpPr>
        <p:spPr>
          <a:xfrm>
            <a:off x="560172" y="4620554"/>
            <a:ext cx="7840025" cy="954107"/>
          </a:xfrm>
          <a:prstGeom prst="rect">
            <a:avLst/>
          </a:prstGeom>
        </p:spPr>
        <p:txBody>
          <a:bodyPr wrap="square">
            <a:spAutoFit/>
          </a:bodyPr>
          <a:lstStyle/>
          <a:p>
            <a:r>
              <a:rPr lang="sv-SE" sz="800" dirty="0">
                <a:latin typeface="+mj-lt"/>
              </a:rPr>
              <a:t>Indikatorn visar andelen patienter som ett år efter operation för diskbråck i ländryggen anger att bensmärtan är helt försvunnen eller mycket bättre. Mätperioden avser tid för uppföljning och är justerad på kliniknivå efter patientsammansättning.</a:t>
            </a:r>
          </a:p>
          <a:p>
            <a:r>
              <a:rPr lang="sv-SE" sz="800" dirty="0">
                <a:latin typeface="+mj-lt"/>
              </a:rPr>
              <a:t>Patienterna kan ange fem svar om sin smärta: försvunnen, mycket bättre, något bättre, oförändrad eller sämre. Den här indikatorn visar den andel som svarat att smärtan är försvunnen eller mycket bättre och kan jämföras med indikatorn ”Ökad bensmärta efter operation för diskbråck”, där man hittar den andel som svarat att de är sämre. Indikatorn är viktig att följa eftersom en operation alltid syftar till att göra patientens tillstånd bättre. </a:t>
            </a:r>
            <a:r>
              <a:rPr lang="sv-SE" sz="800" dirty="0" smtClean="0">
                <a:latin typeface="+mj-lt"/>
              </a:rPr>
              <a:t>För </a:t>
            </a:r>
            <a:r>
              <a:rPr lang="sv-SE" sz="800" dirty="0">
                <a:latin typeface="+mj-lt"/>
              </a:rPr>
              <a:t>att få jämförelserna mer rättvisande på kliniknivå är det viktigt att ta hänsyn till skillnader i patientsammansättningen, case mix. Vid universitetssjukhus opereras till exempel en något annan typ av patienter jämfört med de som opereras vid ett länssjukhus eller en privatklinik. Därför justerar man vid de statistiska beräkningarna för ålder, samsjuklighet, tidigare kirurgi, arbetsförmåga och så vidare. </a:t>
            </a:r>
          </a:p>
        </p:txBody>
      </p:sp>
      <p:sp>
        <p:nvSpPr>
          <p:cNvPr id="5" name="Text Box 8"/>
          <p:cNvSpPr txBox="1">
            <a:spLocks noChangeArrowheads="1"/>
          </p:cNvSpPr>
          <p:nvPr/>
        </p:nvSpPr>
        <p:spPr bwMode="auto">
          <a:xfrm>
            <a:off x="9109880" y="5097607"/>
            <a:ext cx="2775629" cy="938719"/>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Likartade och goda resultat vid våra ryggopererande enheter i regionen. Av någon anledning saknar Kalmar värden för 2017. Från VIS.</a:t>
            </a:r>
            <a:endParaRPr lang="sv-SE" sz="1100" i="1" dirty="0">
              <a:latin typeface="+mj-lt"/>
            </a:endParaRPr>
          </a:p>
        </p:txBody>
      </p:sp>
      <p:sp>
        <p:nvSpPr>
          <p:cNvPr id="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258476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2211" y="340413"/>
            <a:ext cx="10515600" cy="821124"/>
          </a:xfrm>
        </p:spPr>
        <p:txBody>
          <a:bodyPr>
            <a:noAutofit/>
          </a:bodyPr>
          <a:lstStyle/>
          <a:p>
            <a:r>
              <a:rPr lang="sv-SE" sz="2000" dirty="0">
                <a:hlinkClick r:id="rId3"/>
              </a:rPr>
              <a:t>Minskning av bensmärta efter operation för spinal stenos – efter justering</a:t>
            </a:r>
            <a:r>
              <a:rPr lang="sv-SE" sz="2000" dirty="0"/>
              <a:t/>
            </a:r>
            <a:br>
              <a:rPr lang="sv-SE" sz="2000" dirty="0"/>
            </a:br>
            <a:r>
              <a:rPr lang="sv-SE" sz="1200" dirty="0" smtClean="0"/>
              <a:t>Andel </a:t>
            </a:r>
            <a:r>
              <a:rPr lang="sv-SE" sz="1200" dirty="0"/>
              <a:t>patienter som anger att bensmärtan är helt förvunnen eller mycket bättre ett år efter operation för spinal stenos i ländryggen. Indikatorn är justerad på kliniknivå efter patientsammansättning</a:t>
            </a:r>
          </a:p>
        </p:txBody>
      </p:sp>
      <p:sp>
        <p:nvSpPr>
          <p:cNvPr id="4" name="Rektangel 3"/>
          <p:cNvSpPr/>
          <p:nvPr/>
        </p:nvSpPr>
        <p:spPr>
          <a:xfrm>
            <a:off x="584886" y="4059339"/>
            <a:ext cx="9023138" cy="830997"/>
          </a:xfrm>
          <a:prstGeom prst="rect">
            <a:avLst/>
          </a:prstGeom>
        </p:spPr>
        <p:txBody>
          <a:bodyPr wrap="square">
            <a:spAutoFit/>
          </a:bodyPr>
          <a:lstStyle/>
          <a:p>
            <a:r>
              <a:rPr lang="sv-SE" sz="800" dirty="0">
                <a:latin typeface="+mj-lt"/>
              </a:rPr>
              <a:t>Indikatorn visar andelen patienter som ett år efter operation för spinal stenos i ländryggen anger att bensmärtan är helt försvunnen eller mycket bättre. Mätperioden avser tid för uppföljning och är justerad på kliniknivå efter patientsammansättning. Patienterna kan ange fem svar om sin smärta: försvunnen, mycket bättre, något bättre, oförändrad eller sämre. Den här indikatorn visar den andel som svarat att smärtan är försvunnen eller mycket bättre och kan jämföras med indikatorn ”Ökad bensmärta efter operation för Spinal stenos”, där man hittar den andel som svarat att de är sämre. Indikatorn är viktig att följa eftersom en operation alltid syftar till att göra patientens tillstånd bättre. För att få jämförelserna mer rättvisande på kliniknivå är det viktigt att ta hänsyn till skillnader i patientsammansättningen, case mix. Vid universitetssjukhus opereras till exempel en något annan typ av patienter jämfört med de som opereras vid ett länssjukhus eller en privatklinik. Därför justerar man vid de statistiska beräkningarna för ålder, samsjuklighet, tidigare kirurgi, arbetsförmåga och så vidare.</a:t>
            </a:r>
          </a:p>
        </p:txBody>
      </p:sp>
      <p:pic>
        <p:nvPicPr>
          <p:cNvPr id="5" name="Bildobjekt 4"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86" y="1404663"/>
            <a:ext cx="9374659" cy="2411550"/>
          </a:xfrm>
          <a:prstGeom prst="rect">
            <a:avLst/>
          </a:prstGeom>
        </p:spPr>
      </p:pic>
      <p:sp>
        <p:nvSpPr>
          <p:cNvPr id="3" name="Rektangel 2"/>
          <p:cNvSpPr/>
          <p:nvPr/>
        </p:nvSpPr>
        <p:spPr>
          <a:xfrm>
            <a:off x="9539770" y="5020088"/>
            <a:ext cx="2362017" cy="938719"/>
          </a:xfrm>
          <a:prstGeom prst="rect">
            <a:avLst/>
          </a:prstGeom>
        </p:spPr>
        <p:txBody>
          <a:bodyPr wrap="square">
            <a:spAutoFit/>
          </a:bodyPr>
          <a:lstStyle/>
          <a:p>
            <a:r>
              <a:rPr lang="sv-SE" sz="1100" b="1" i="1" dirty="0">
                <a:solidFill>
                  <a:srgbClr val="0000CC"/>
                </a:solidFill>
                <a:latin typeface="+mj-lt"/>
              </a:rPr>
              <a:t>Kommentar</a:t>
            </a:r>
            <a:r>
              <a:rPr lang="sv-SE" sz="1100" b="1" i="1" dirty="0">
                <a:latin typeface="+mj-lt"/>
              </a:rPr>
              <a:t>: </a:t>
            </a:r>
            <a:endParaRPr lang="sv-SE" sz="1100" b="1" i="1" dirty="0" smtClean="0">
              <a:latin typeface="+mj-lt"/>
            </a:endParaRPr>
          </a:p>
          <a:p>
            <a:r>
              <a:rPr lang="sv-SE" sz="1100" i="1" dirty="0" smtClean="0">
                <a:latin typeface="+mj-lt"/>
              </a:rPr>
              <a:t>Likartade </a:t>
            </a:r>
            <a:r>
              <a:rPr lang="sv-SE" sz="1100" i="1" dirty="0">
                <a:latin typeface="+mj-lt"/>
              </a:rPr>
              <a:t>och goda resultat vid våra ryggopererande enheter i regionen</a:t>
            </a:r>
            <a:r>
              <a:rPr lang="sv-SE" sz="1100" i="1" dirty="0" smtClean="0">
                <a:latin typeface="+mj-lt"/>
              </a:rPr>
              <a:t>. Här finns Västervik med fortfarande? </a:t>
            </a:r>
            <a:r>
              <a:rPr lang="sv-SE" sz="1100" i="1" dirty="0">
                <a:latin typeface="+mj-lt"/>
              </a:rPr>
              <a:t>Från </a:t>
            </a:r>
            <a:r>
              <a:rPr lang="sv-SE" sz="1100" i="1" dirty="0" smtClean="0">
                <a:latin typeface="+mj-lt"/>
              </a:rPr>
              <a:t>VIS.</a:t>
            </a:r>
            <a:endParaRPr lang="sv-SE" sz="1100" dirty="0">
              <a:latin typeface="+mj-lt"/>
            </a:endParaRPr>
          </a:p>
        </p:txBody>
      </p:sp>
      <p:sp>
        <p:nvSpPr>
          <p:cNvPr id="7" name="Rektangel 6"/>
          <p:cNvSpPr/>
          <p:nvPr/>
        </p:nvSpPr>
        <p:spPr>
          <a:xfrm>
            <a:off x="3048000" y="2551837"/>
            <a:ext cx="6096000" cy="464871"/>
          </a:xfrm>
          <a:prstGeom prst="rect">
            <a:avLst/>
          </a:prstGeom>
        </p:spPr>
        <p:txBody>
          <a:bodyPr>
            <a:spAutoFit/>
          </a:bodyPr>
          <a:lstStyle/>
          <a:p>
            <a:pPr>
              <a:lnSpc>
                <a:spcPct val="150000"/>
              </a:lnSpc>
              <a:defRPr/>
            </a:pPr>
            <a:r>
              <a:rPr lang="sv-SE" dirty="0" smtClean="0"/>
              <a:t>-</a:t>
            </a:r>
            <a:endParaRPr lang="sv-SE" dirty="0"/>
          </a:p>
        </p:txBody>
      </p:sp>
      <p:sp>
        <p:nvSpPr>
          <p:cNvPr id="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4007000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62309" y="692697"/>
            <a:ext cx="4857873" cy="6301725"/>
          </a:xfrm>
          <a:prstGeom prst="rect">
            <a:avLst/>
          </a:prstGeom>
          <a:no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sv-SE" sz="2400" b="1" dirty="0">
                <a:solidFill>
                  <a:sysClr val="windowText" lastClr="000000"/>
                </a:solidFill>
                <a:latin typeface="+mj-lt"/>
              </a:rPr>
              <a:t>ODI* upplevd förbättring av funktion - spinal stenos kirurgi och diskbråckkirurgi</a:t>
            </a:r>
          </a:p>
          <a:p>
            <a:pPr>
              <a:defRPr sz="1800" b="1" i="0" u="none" strike="noStrike" kern="1200" baseline="0">
                <a:solidFill>
                  <a:sysClr val="windowText" lastClr="000000"/>
                </a:solidFill>
                <a:latin typeface="+mn-lt"/>
                <a:ea typeface="+mn-ea"/>
                <a:cs typeface="+mn-cs"/>
              </a:defRPr>
            </a:pPr>
            <a:r>
              <a:rPr lang="sv-SE" b="1" dirty="0">
                <a:solidFill>
                  <a:sysClr val="windowText" lastClr="000000"/>
                </a:solidFill>
                <a:latin typeface="+mj-lt"/>
              </a:rPr>
              <a:t> </a:t>
            </a:r>
          </a:p>
          <a:p>
            <a:pPr>
              <a:defRPr sz="1800" b="1" i="0" u="none" strike="noStrike" kern="1200" baseline="0">
                <a:solidFill>
                  <a:sysClr val="windowText" lastClr="000000"/>
                </a:solidFill>
                <a:latin typeface="+mn-lt"/>
                <a:ea typeface="+mn-ea"/>
                <a:cs typeface="+mn-cs"/>
              </a:defRPr>
            </a:pPr>
            <a:endParaRPr lang="sv-SE" dirty="0">
              <a:solidFill>
                <a:sysClr val="windowText" lastClr="000000"/>
              </a:solidFill>
              <a:latin typeface="+mj-lt"/>
            </a:endParaRPr>
          </a:p>
          <a:p>
            <a:r>
              <a:rPr lang="sv-SE" sz="1600" dirty="0">
                <a:latin typeface="+mj-lt"/>
              </a:rPr>
              <a:t>Differens preoperativt – 1 år postoperativt, ur Swespine, </a:t>
            </a:r>
            <a:r>
              <a:rPr lang="sv-SE" sz="1600" dirty="0" err="1">
                <a:latin typeface="+mj-lt"/>
              </a:rPr>
              <a:t>operationsår</a:t>
            </a:r>
            <a:r>
              <a:rPr lang="sv-SE" sz="1600" dirty="0">
                <a:latin typeface="+mj-lt"/>
              </a:rPr>
              <a:t> </a:t>
            </a:r>
            <a:r>
              <a:rPr lang="sv-SE" sz="1600" dirty="0" smtClean="0">
                <a:latin typeface="+mj-lt"/>
              </a:rPr>
              <a:t>2010-2016</a:t>
            </a:r>
          </a:p>
          <a:p>
            <a:endParaRPr lang="sv-SE" sz="1600" dirty="0">
              <a:latin typeface="+mj-lt"/>
            </a:endParaRPr>
          </a:p>
          <a:p>
            <a:endParaRPr lang="sv-SE" sz="1600" dirty="0" smtClean="0">
              <a:latin typeface="+mj-lt"/>
            </a:endParaRPr>
          </a:p>
          <a:p>
            <a:r>
              <a:rPr lang="sv-SE" sz="1000" i="1" dirty="0">
                <a:solidFill>
                  <a:sysClr val="windowText" lastClr="000000"/>
                </a:solidFill>
                <a:latin typeface="+mj-lt"/>
              </a:rPr>
              <a:t>*</a:t>
            </a:r>
            <a:r>
              <a:rPr lang="sv-SE" sz="1000" i="1" dirty="0" err="1">
                <a:solidFill>
                  <a:sysClr val="windowText" lastClr="000000"/>
                </a:solidFill>
                <a:latin typeface="+mj-lt"/>
              </a:rPr>
              <a:t>Oswestry</a:t>
            </a:r>
            <a:r>
              <a:rPr lang="sv-SE" sz="1000" i="1" dirty="0">
                <a:solidFill>
                  <a:sysClr val="windowText" lastClr="000000"/>
                </a:solidFill>
                <a:latin typeface="+mj-lt"/>
              </a:rPr>
              <a:t> </a:t>
            </a:r>
            <a:r>
              <a:rPr lang="sv-SE" sz="1000" i="1" dirty="0" err="1">
                <a:solidFill>
                  <a:sysClr val="windowText" lastClr="000000"/>
                </a:solidFill>
                <a:latin typeface="+mj-lt"/>
              </a:rPr>
              <a:t>Low</a:t>
            </a:r>
            <a:r>
              <a:rPr lang="sv-SE" sz="1000" i="1" dirty="0">
                <a:solidFill>
                  <a:sysClr val="windowText" lastClr="000000"/>
                </a:solidFill>
                <a:latin typeface="+mj-lt"/>
              </a:rPr>
              <a:t> Back Pain Index, ryggspecifikt mätinstrument där patient svarar på 10 frågor ger maximalt 100 poäng, förändring på 20-40 poäng indikerar förbättrad funktion</a:t>
            </a:r>
          </a:p>
          <a:p>
            <a:endParaRPr lang="sv-SE" sz="1600" dirty="0">
              <a:solidFill>
                <a:sysClr val="windowText" lastClr="000000"/>
              </a:solidFill>
              <a:latin typeface="+mj-lt"/>
            </a:endParaRPr>
          </a:p>
          <a:p>
            <a:endParaRPr lang="sv-SE" sz="1600" dirty="0">
              <a:solidFill>
                <a:sysClr val="windowText" lastClr="000000"/>
              </a:solidFill>
              <a:latin typeface="+mj-lt"/>
            </a:endParaRPr>
          </a:p>
          <a:p>
            <a:endParaRPr lang="sv-SE" sz="1600" dirty="0">
              <a:solidFill>
                <a:sysClr val="windowText" lastClr="000000"/>
              </a:solidFill>
              <a:latin typeface="+mj-lt"/>
            </a:endParaRPr>
          </a:p>
          <a:p>
            <a:endParaRPr lang="sv-SE" sz="1600" dirty="0">
              <a:solidFill>
                <a:sysClr val="windowText" lastClr="000000"/>
              </a:solidFill>
              <a:latin typeface="+mj-lt"/>
            </a:endParaRPr>
          </a:p>
          <a:p>
            <a:endParaRPr lang="sv-SE" sz="1600" dirty="0">
              <a:solidFill>
                <a:sysClr val="windowText" lastClr="000000"/>
              </a:solidFill>
              <a:latin typeface="+mj-lt"/>
            </a:endParaRPr>
          </a:p>
          <a:p>
            <a:endParaRPr lang="sv-SE" sz="1600" dirty="0" smtClean="0">
              <a:solidFill>
                <a:sysClr val="windowText" lastClr="000000"/>
              </a:solidFill>
              <a:latin typeface="+mj-lt"/>
            </a:endParaRPr>
          </a:p>
          <a:p>
            <a:endParaRPr lang="sv-SE" sz="1600" dirty="0">
              <a:solidFill>
                <a:sysClr val="windowText" lastClr="000000"/>
              </a:solidFill>
              <a:latin typeface="+mj-lt"/>
            </a:endParaRPr>
          </a:p>
          <a:p>
            <a:endParaRPr lang="sv-SE" sz="1600" dirty="0">
              <a:solidFill>
                <a:sysClr val="windowText" lastClr="000000"/>
              </a:solidFill>
              <a:latin typeface="+mj-lt"/>
            </a:endParaRPr>
          </a:p>
          <a:p>
            <a:endParaRPr lang="sv-SE" sz="1400" dirty="0" smtClean="0">
              <a:solidFill>
                <a:sysClr val="windowText" lastClr="000000"/>
              </a:solidFill>
              <a:latin typeface="+mj-lt"/>
            </a:endParaRPr>
          </a:p>
          <a:p>
            <a:endParaRPr lang="sv-SE" sz="1400" dirty="0">
              <a:solidFill>
                <a:sysClr val="windowText" lastClr="000000"/>
              </a:solidFill>
              <a:latin typeface="+mj-lt"/>
            </a:endParaRPr>
          </a:p>
          <a:p>
            <a:endParaRPr lang="sv-SE" sz="1400" dirty="0" smtClean="0">
              <a:solidFill>
                <a:sysClr val="windowText" lastClr="000000"/>
              </a:solidFill>
              <a:latin typeface="+mj-lt"/>
            </a:endParaRPr>
          </a:p>
          <a:p>
            <a:endParaRPr lang="sv-SE" sz="1400" dirty="0">
              <a:solidFill>
                <a:sysClr val="windowText" lastClr="000000"/>
              </a:solidFill>
              <a:latin typeface="+mj-lt"/>
            </a:endParaRPr>
          </a:p>
          <a:p>
            <a:endParaRPr lang="sv-SE" sz="1600" dirty="0">
              <a:latin typeface="+mj-lt"/>
            </a:endParaRPr>
          </a:p>
        </p:txBody>
      </p:sp>
      <p:sp>
        <p:nvSpPr>
          <p:cNvPr id="2" name="Rektangel 1"/>
          <p:cNvSpPr/>
          <p:nvPr/>
        </p:nvSpPr>
        <p:spPr>
          <a:xfrm>
            <a:off x="1919536" y="4437113"/>
            <a:ext cx="2286000" cy="276999"/>
          </a:xfrm>
          <a:prstGeom prst="rect">
            <a:avLst/>
          </a:prstGeom>
        </p:spPr>
        <p:txBody>
          <a:bodyPr>
            <a:spAutoFit/>
          </a:bodyPr>
          <a:lstStyle/>
          <a:p>
            <a:pPr lvl="0">
              <a:defRPr sz="1800" b="1" i="0" u="none" strike="noStrike" kern="1200" baseline="0">
                <a:solidFill>
                  <a:sysClr val="windowText" lastClr="000000"/>
                </a:solidFill>
                <a:latin typeface="+mn-lt"/>
                <a:ea typeface="+mn-ea"/>
                <a:cs typeface="+mn-cs"/>
              </a:defRPr>
            </a:pPr>
            <a:r>
              <a:rPr lang="sv-SE" sz="1200" dirty="0">
                <a:solidFill>
                  <a:sysClr val="windowText" lastClr="000000"/>
                </a:solidFill>
                <a:latin typeface="+mj-lt"/>
              </a:rPr>
              <a:t> </a:t>
            </a:r>
          </a:p>
        </p:txBody>
      </p:sp>
      <p:sp>
        <p:nvSpPr>
          <p:cNvPr id="7" name="textruta 6"/>
          <p:cNvSpPr txBox="1"/>
          <p:nvPr/>
        </p:nvSpPr>
        <p:spPr>
          <a:xfrm>
            <a:off x="254275" y="155047"/>
            <a:ext cx="1732975" cy="338554"/>
          </a:xfrm>
          <a:prstGeom prst="rect">
            <a:avLst/>
          </a:prstGeom>
          <a:noFill/>
        </p:spPr>
        <p:txBody>
          <a:bodyPr wrap="none" rtlCol="0">
            <a:spAutoFit/>
          </a:bodyPr>
          <a:lstStyle/>
          <a:p>
            <a:r>
              <a:rPr lang="sv-SE" sz="1600" dirty="0">
                <a:solidFill>
                  <a:srgbClr val="0000CC"/>
                </a:solidFill>
                <a:latin typeface="+mj-lt"/>
              </a:rPr>
              <a:t>PROM - ryggkirurgi</a:t>
            </a:r>
          </a:p>
        </p:txBody>
      </p:sp>
      <p:pic>
        <p:nvPicPr>
          <p:cNvPr id="5" name="Bildobjekt 4"/>
          <p:cNvPicPr>
            <a:picLocks noChangeAspect="1"/>
          </p:cNvPicPr>
          <p:nvPr/>
        </p:nvPicPr>
        <p:blipFill>
          <a:blip r:embed="rId3"/>
          <a:stretch>
            <a:fillRect/>
          </a:stretch>
        </p:blipFill>
        <p:spPr>
          <a:xfrm>
            <a:off x="5560040" y="3356992"/>
            <a:ext cx="4644625" cy="3024336"/>
          </a:xfrm>
          <a:prstGeom prst="rect">
            <a:avLst/>
          </a:prstGeom>
        </p:spPr>
      </p:pic>
      <p:pic>
        <p:nvPicPr>
          <p:cNvPr id="8" name="Bildobjekt 7"/>
          <p:cNvPicPr>
            <a:picLocks noChangeAspect="1"/>
          </p:cNvPicPr>
          <p:nvPr/>
        </p:nvPicPr>
        <p:blipFill>
          <a:blip r:embed="rId4"/>
          <a:stretch>
            <a:fillRect/>
          </a:stretch>
        </p:blipFill>
        <p:spPr>
          <a:xfrm>
            <a:off x="5555478" y="185670"/>
            <a:ext cx="4649187" cy="3027307"/>
          </a:xfrm>
          <a:prstGeom prst="rect">
            <a:avLst/>
          </a:prstGeom>
        </p:spPr>
      </p:pic>
      <p:sp>
        <p:nvSpPr>
          <p:cNvPr id="9" name="Text Box 8"/>
          <p:cNvSpPr txBox="1">
            <a:spLocks noChangeArrowheads="1"/>
          </p:cNvSpPr>
          <p:nvPr/>
        </p:nvSpPr>
        <p:spPr bwMode="auto">
          <a:xfrm>
            <a:off x="419571" y="5427007"/>
            <a:ext cx="3785965" cy="600164"/>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Förra värdekompassens bilder. Har vi någon bra kontakt på Swedspine?</a:t>
            </a:r>
            <a:endParaRPr lang="sv-SE" sz="1100" i="1" dirty="0">
              <a:latin typeface="+mj-lt"/>
            </a:endParaRPr>
          </a:p>
        </p:txBody>
      </p:sp>
      <p:sp>
        <p:nvSpPr>
          <p:cNvPr id="10" name="Rektangel 9"/>
          <p:cNvSpPr/>
          <p:nvPr/>
        </p:nvSpPr>
        <p:spPr>
          <a:xfrm>
            <a:off x="419571" y="4198147"/>
            <a:ext cx="4800611" cy="861774"/>
          </a:xfrm>
          <a:prstGeom prst="rect">
            <a:avLst/>
          </a:prstGeom>
        </p:spPr>
        <p:txBody>
          <a:bodyPr wrap="square">
            <a:spAutoFit/>
          </a:bodyPr>
          <a:lstStyle/>
          <a:p>
            <a:r>
              <a:rPr lang="sv-SE" sz="1600" i="1" dirty="0" smtClean="0">
                <a:solidFill>
                  <a:srgbClr val="FF0000"/>
                </a:solidFill>
                <a:latin typeface="+mj-lt"/>
              </a:rPr>
              <a:t>Försök via maila och telefon att få in uppgifter från Swespine men ej fått svar</a:t>
            </a:r>
          </a:p>
          <a:p>
            <a:r>
              <a:rPr lang="sv-SE" sz="1600" i="1" dirty="0" smtClean="0">
                <a:solidFill>
                  <a:srgbClr val="FF0000"/>
                </a:solidFill>
                <a:latin typeface="+mj-lt"/>
              </a:rPr>
              <a:t>Mari</a:t>
            </a:r>
            <a:endParaRPr lang="sv-SE" sz="1600" i="1" dirty="0">
              <a:solidFill>
                <a:srgbClr val="FF0000"/>
              </a:solidFill>
              <a:latin typeface="+mj-lt"/>
            </a:endParaRPr>
          </a:p>
        </p:txBody>
      </p:sp>
      <p:sp>
        <p:nvSpPr>
          <p:cNvPr id="11"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74132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442" y="332656"/>
            <a:ext cx="9138965" cy="940966"/>
          </a:xfrm>
        </p:spPr>
        <p:txBody>
          <a:bodyPr/>
          <a:lstStyle/>
          <a:p>
            <a:pPr algn="l"/>
            <a:r>
              <a:rPr lang="sv-SE" sz="3200" b="1" dirty="0">
                <a:solidFill>
                  <a:srgbClr val="0000CC"/>
                </a:solidFill>
              </a:rPr>
              <a:t>Principer för urval av data</a:t>
            </a:r>
          </a:p>
        </p:txBody>
      </p:sp>
      <p:sp>
        <p:nvSpPr>
          <p:cNvPr id="3" name="Platshållare för innehåll 2"/>
          <p:cNvSpPr>
            <a:spLocks noGrp="1"/>
          </p:cNvSpPr>
          <p:nvPr>
            <p:ph idx="1"/>
          </p:nvPr>
        </p:nvSpPr>
        <p:spPr>
          <a:xfrm>
            <a:off x="776442" y="1273622"/>
            <a:ext cx="10818150" cy="5127178"/>
          </a:xfrm>
        </p:spPr>
        <p:txBody>
          <a:bodyPr>
            <a:normAutofit fontScale="25000" lnSpcReduction="20000"/>
          </a:bodyPr>
          <a:lstStyle/>
          <a:p>
            <a:pPr marL="0" indent="0">
              <a:lnSpc>
                <a:spcPct val="120000"/>
              </a:lnSpc>
              <a:buNone/>
            </a:pPr>
            <a:r>
              <a:rPr lang="sv-SE" sz="5600" dirty="0">
                <a:latin typeface="+mj-lt"/>
              </a:rPr>
              <a:t>Använda tillgängliga data ur centrala register, minimera arbetet med manuella datauttag på respektive ortopedklinik. I denna rapport finns endast ett urval av kvalitetsindikatorer valda</a:t>
            </a:r>
            <a:r>
              <a:rPr lang="sv-SE" sz="5600" dirty="0" smtClean="0">
                <a:latin typeface="+mj-lt"/>
              </a:rPr>
              <a:t>.</a:t>
            </a:r>
            <a:endParaRPr lang="sv-SE" sz="5600" dirty="0">
              <a:latin typeface="+mj-lt"/>
            </a:endParaRPr>
          </a:p>
          <a:p>
            <a:pPr marL="0" indent="0">
              <a:lnSpc>
                <a:spcPct val="120000"/>
              </a:lnSpc>
              <a:buNone/>
            </a:pPr>
            <a:r>
              <a:rPr lang="sv-SE" sz="5600" dirty="0">
                <a:latin typeface="+mj-lt"/>
              </a:rPr>
              <a:t>För att väl täcka in hela ortopedin behöver alla diagnosgrupper/patientgrupper finnas representerade – ett övergripande mått skulle då kunna vara hur stor andel av alla mått som når målnivå/rikets nivå.</a:t>
            </a:r>
          </a:p>
          <a:p>
            <a:pPr marL="0" indent="0">
              <a:lnSpc>
                <a:spcPct val="120000"/>
              </a:lnSpc>
              <a:buNone/>
            </a:pPr>
            <a:r>
              <a:rPr lang="sv-SE" sz="5600" dirty="0">
                <a:latin typeface="+mj-lt"/>
              </a:rPr>
              <a:t>Arbetsgruppen har påbörjat ett arbete med </a:t>
            </a:r>
            <a:r>
              <a:rPr lang="sv-SE" sz="5600" dirty="0">
                <a:latin typeface="+mj-lt"/>
                <a:hlinkClick r:id="rId3"/>
              </a:rPr>
              <a:t>SKL, Vården i Siffror </a:t>
            </a:r>
            <a:r>
              <a:rPr lang="sv-SE" sz="5600" dirty="0">
                <a:latin typeface="+mj-lt"/>
              </a:rPr>
              <a:t>för att se om motsvarande resultatrapport skulle kunna hämtas direkt/online ur deras databas. Konsekvensen skulle då kunna bli att det automatiseras samtidigt som andra regioner/landsting kan göra på liknande sätt.</a:t>
            </a:r>
          </a:p>
          <a:p>
            <a:pPr marL="0" indent="0">
              <a:lnSpc>
                <a:spcPct val="120000"/>
              </a:lnSpc>
              <a:buNone/>
            </a:pPr>
            <a:endParaRPr lang="sv-SE" sz="5600" dirty="0">
              <a:latin typeface="+mj-lt"/>
            </a:endParaRPr>
          </a:p>
          <a:p>
            <a:pPr marL="0" indent="0">
              <a:lnSpc>
                <a:spcPct val="120000"/>
              </a:lnSpc>
              <a:buNone/>
            </a:pPr>
            <a:r>
              <a:rPr lang="sv-SE" sz="5600" b="1" dirty="0">
                <a:latin typeface="+mj-lt"/>
              </a:rPr>
              <a:t>Källor</a:t>
            </a:r>
          </a:p>
          <a:p>
            <a:pPr marL="0" indent="0">
              <a:lnSpc>
                <a:spcPct val="120000"/>
              </a:lnSpc>
              <a:buNone/>
            </a:pPr>
            <a:r>
              <a:rPr lang="sv-SE" sz="5600" dirty="0">
                <a:latin typeface="+mj-lt"/>
              </a:rPr>
              <a:t>Svenska höftprotesregistret, Rikshöft, Svenska knäprotesregistret</a:t>
            </a:r>
            <a:r>
              <a:rPr lang="sv-SE" sz="5600" dirty="0" smtClean="0">
                <a:latin typeface="+mj-lt"/>
              </a:rPr>
              <a:t>, </a:t>
            </a:r>
            <a:r>
              <a:rPr lang="sv-SE" sz="5600" dirty="0">
                <a:latin typeface="+mj-lt"/>
              </a:rPr>
              <a:t>Vården i </a:t>
            </a:r>
            <a:r>
              <a:rPr lang="sv-SE" sz="5600" dirty="0" smtClean="0">
                <a:latin typeface="+mj-lt"/>
              </a:rPr>
              <a:t>siffror SKL, Swespine,  </a:t>
            </a:r>
            <a:r>
              <a:rPr lang="sv-SE" sz="5600" dirty="0">
                <a:latin typeface="+mj-lt"/>
              </a:rPr>
              <a:t>Riksfot, Nationella Patientenkäten, SKL databas och </a:t>
            </a:r>
            <a:r>
              <a:rPr lang="sv-SE" sz="5600" dirty="0" smtClean="0">
                <a:latin typeface="+mj-lt"/>
              </a:rPr>
              <a:t>Väntetider </a:t>
            </a:r>
            <a:r>
              <a:rPr lang="sv-SE" sz="5600" dirty="0">
                <a:latin typeface="+mj-lt"/>
              </a:rPr>
              <a:t>i </a:t>
            </a:r>
            <a:r>
              <a:rPr lang="sv-SE" sz="5600" dirty="0" smtClean="0">
                <a:latin typeface="+mj-lt"/>
              </a:rPr>
              <a:t>vården SKL.</a:t>
            </a:r>
            <a:endParaRPr lang="sv-SE" sz="5600" dirty="0">
              <a:latin typeface="+mj-lt"/>
            </a:endParaRPr>
          </a:p>
          <a:p>
            <a:pPr marL="0" indent="0">
              <a:lnSpc>
                <a:spcPct val="120000"/>
              </a:lnSpc>
              <a:buNone/>
            </a:pPr>
            <a:r>
              <a:rPr lang="sv-SE" sz="5600" dirty="0">
                <a:latin typeface="+mj-lt"/>
              </a:rPr>
              <a:t>Egenrapportering </a:t>
            </a:r>
            <a:r>
              <a:rPr lang="sv-SE" sz="5600" dirty="0" smtClean="0">
                <a:latin typeface="+mj-lt"/>
              </a:rPr>
              <a:t>av vårdtider </a:t>
            </a:r>
            <a:r>
              <a:rPr lang="sv-SE" sz="5600" dirty="0">
                <a:latin typeface="+mj-lt"/>
              </a:rPr>
              <a:t>knä- och höftprotesoperation, ur lokala </a:t>
            </a:r>
            <a:r>
              <a:rPr lang="sv-SE" sz="5600" dirty="0" smtClean="0">
                <a:latin typeface="+mj-lt"/>
              </a:rPr>
              <a:t>databaser</a:t>
            </a:r>
            <a:r>
              <a:rPr lang="sv-SE" sz="5600" dirty="0">
                <a:latin typeface="+mj-lt"/>
              </a:rPr>
              <a:t>. </a:t>
            </a:r>
            <a:endParaRPr lang="sv-SE" sz="4400" dirty="0">
              <a:latin typeface="+mj-lt"/>
            </a:endParaRPr>
          </a:p>
          <a:p>
            <a:pPr marL="0" indent="0">
              <a:lnSpc>
                <a:spcPct val="120000"/>
              </a:lnSpc>
              <a:buNone/>
            </a:pPr>
            <a:r>
              <a:rPr lang="sv-SE" sz="5600" dirty="0" smtClean="0">
                <a:latin typeface="+mj-lt"/>
              </a:rPr>
              <a:t>Register där data </a:t>
            </a:r>
            <a:r>
              <a:rPr lang="sv-SE" sz="5600" dirty="0">
                <a:latin typeface="+mj-lt"/>
              </a:rPr>
              <a:t>finns tillgängliga on-line:</a:t>
            </a:r>
          </a:p>
          <a:p>
            <a:pPr>
              <a:lnSpc>
                <a:spcPct val="120000"/>
              </a:lnSpc>
            </a:pPr>
            <a:r>
              <a:rPr lang="sv-SE" sz="4400" dirty="0">
                <a:latin typeface="+mj-lt"/>
                <a:hlinkClick r:id="rId4"/>
              </a:rPr>
              <a:t>Riksfot</a:t>
            </a:r>
            <a:endParaRPr lang="sv-SE" sz="4400" dirty="0">
              <a:latin typeface="+mj-lt"/>
            </a:endParaRPr>
          </a:p>
          <a:p>
            <a:pPr>
              <a:lnSpc>
                <a:spcPct val="120000"/>
              </a:lnSpc>
            </a:pPr>
            <a:r>
              <a:rPr lang="sv-SE" sz="4400" dirty="0" smtClean="0">
                <a:latin typeface="+mj-lt"/>
                <a:hlinkClick r:id="rId5"/>
              </a:rPr>
              <a:t>Svenska </a:t>
            </a:r>
            <a:r>
              <a:rPr lang="sv-SE" sz="4400" dirty="0">
                <a:latin typeface="+mj-lt"/>
                <a:hlinkClick r:id="rId5"/>
              </a:rPr>
              <a:t>axelregistret, Dynamisk årsrapport</a:t>
            </a:r>
            <a:endParaRPr lang="sv-SE" sz="4400" dirty="0">
              <a:latin typeface="+mj-lt"/>
            </a:endParaRPr>
          </a:p>
          <a:p>
            <a:pPr>
              <a:lnSpc>
                <a:spcPct val="120000"/>
              </a:lnSpc>
            </a:pPr>
            <a:r>
              <a:rPr lang="sv-SE" sz="4400" dirty="0" smtClean="0">
                <a:latin typeface="+mj-lt"/>
                <a:hlinkClick r:id="rId6"/>
              </a:rPr>
              <a:t>Svenska </a:t>
            </a:r>
            <a:r>
              <a:rPr lang="sv-SE" sz="4400" dirty="0">
                <a:latin typeface="+mj-lt"/>
                <a:hlinkClick r:id="rId6"/>
              </a:rPr>
              <a:t>höftprotesregistret, Koll på </a:t>
            </a:r>
            <a:r>
              <a:rPr lang="sv-SE" sz="4400" dirty="0" smtClean="0">
                <a:latin typeface="+mj-lt"/>
                <a:hlinkClick r:id="rId6"/>
              </a:rPr>
              <a:t>läget</a:t>
            </a:r>
            <a:endParaRPr lang="sv-SE" sz="4400" dirty="0" smtClean="0">
              <a:latin typeface="+mj-lt"/>
            </a:endParaRPr>
          </a:p>
          <a:p>
            <a:pPr>
              <a:lnSpc>
                <a:spcPct val="120000"/>
              </a:lnSpc>
            </a:pPr>
            <a:r>
              <a:rPr lang="sv-SE" sz="4400" dirty="0" smtClean="0">
                <a:latin typeface="+mj-lt"/>
                <a:hlinkClick r:id="rId7"/>
              </a:rPr>
              <a:t>Svenska knäprotesregistret, Myknee statistik</a:t>
            </a:r>
            <a:endParaRPr lang="sv-SE" sz="4400" dirty="0" smtClean="0">
              <a:latin typeface="+mj-lt"/>
            </a:endParaRPr>
          </a:p>
          <a:p>
            <a:pPr marL="0" indent="0">
              <a:lnSpc>
                <a:spcPct val="120000"/>
              </a:lnSpc>
              <a:buNone/>
            </a:pPr>
            <a:endParaRPr lang="sv-SE" sz="1100" dirty="0">
              <a:solidFill>
                <a:srgbClr val="C00000"/>
              </a:solidFill>
              <a:latin typeface="+mj-lt"/>
            </a:endParaRPr>
          </a:p>
          <a:p>
            <a:pPr marL="0" indent="0">
              <a:lnSpc>
                <a:spcPct val="120000"/>
              </a:lnSpc>
              <a:buNone/>
            </a:pPr>
            <a:endParaRPr lang="sv-SE" sz="1100" dirty="0">
              <a:solidFill>
                <a:srgbClr val="C00000"/>
              </a:solidFill>
              <a:latin typeface="+mj-lt"/>
            </a:endParaRPr>
          </a:p>
        </p:txBody>
      </p:sp>
      <p:sp>
        <p:nvSpPr>
          <p:cNvPr id="7"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253378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8319199" y="1763442"/>
            <a:ext cx="2383233" cy="344281"/>
          </a:xfrm>
          <a:prstGeom prst="rect">
            <a:avLst/>
          </a:prstGeom>
          <a:solidFill>
            <a:schemeClr val="bg1"/>
          </a:solidFill>
          <a:ln w="9525">
            <a:noFill/>
            <a:miter lim="800000"/>
            <a:headEnd/>
            <a:tailEnd/>
          </a:ln>
        </p:spPr>
        <p:txBody>
          <a:bodyPr wrap="none" anchor="ctr"/>
          <a:lstStyle/>
          <a:p>
            <a:pPr fontAlgn="base">
              <a:spcBef>
                <a:spcPct val="0"/>
              </a:spcBef>
              <a:spcAft>
                <a:spcPct val="0"/>
              </a:spcAft>
            </a:pPr>
            <a:r>
              <a:rPr lang="sv-SE" sz="1600" b="1" dirty="0">
                <a:latin typeface="+mj-lt"/>
                <a:cs typeface="Arial" charset="0"/>
              </a:rPr>
              <a:t>Patienterfarenheter - PREM</a:t>
            </a:r>
          </a:p>
        </p:txBody>
      </p:sp>
      <p:sp>
        <p:nvSpPr>
          <p:cNvPr id="16388" name="Rectangle 5"/>
          <p:cNvSpPr>
            <a:spLocks noChangeArrowheads="1"/>
          </p:cNvSpPr>
          <p:nvPr/>
        </p:nvSpPr>
        <p:spPr bwMode="auto">
          <a:xfrm>
            <a:off x="4344066" y="3789687"/>
            <a:ext cx="3217977" cy="352425"/>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Resurser/kostnader</a:t>
            </a:r>
          </a:p>
        </p:txBody>
      </p:sp>
      <p:sp>
        <p:nvSpPr>
          <p:cNvPr id="16391" name="Text Box 8"/>
          <p:cNvSpPr txBox="1">
            <a:spLocks noChangeArrowheads="1"/>
          </p:cNvSpPr>
          <p:nvPr/>
        </p:nvSpPr>
        <p:spPr bwMode="auto">
          <a:xfrm>
            <a:off x="1428444" y="71002"/>
            <a:ext cx="9135937" cy="846386"/>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lang="sv-SE" sz="2800" dirty="0">
                <a:solidFill>
                  <a:srgbClr val="0000CC"/>
                </a:solidFill>
                <a:latin typeface="+mj-lt"/>
                <a:cs typeface="Arial" charset="0"/>
              </a:rPr>
              <a:t>Regional </a:t>
            </a:r>
            <a:r>
              <a:rPr lang="sv-SE" sz="2800" dirty="0" smtClean="0">
                <a:solidFill>
                  <a:srgbClr val="0000CC"/>
                </a:solidFill>
                <a:latin typeface="+mj-lt"/>
                <a:cs typeface="Arial" charset="0"/>
              </a:rPr>
              <a:t>medicinskt programområde </a:t>
            </a:r>
            <a:r>
              <a:rPr lang="sv-SE" sz="2800" dirty="0">
                <a:solidFill>
                  <a:srgbClr val="0000CC"/>
                </a:solidFill>
                <a:latin typeface="+mj-lt"/>
                <a:cs typeface="Arial" charset="0"/>
              </a:rPr>
              <a:t>ortopedi</a:t>
            </a:r>
            <a:r>
              <a:rPr lang="sv-SE" sz="2800" dirty="0">
                <a:latin typeface="+mj-lt"/>
                <a:cs typeface="Arial" charset="0"/>
              </a:rPr>
              <a:t/>
            </a:r>
            <a:br>
              <a:rPr lang="sv-SE" sz="2800" dirty="0">
                <a:latin typeface="+mj-lt"/>
                <a:cs typeface="Arial" charset="0"/>
              </a:rPr>
            </a:br>
            <a:r>
              <a:rPr lang="sv-SE" sz="1050" dirty="0">
                <a:latin typeface="+mj-lt"/>
                <a:cs typeface="Arial" charset="0"/>
              </a:rPr>
              <a:t>Resultatrapport utifrån Värdekompass</a:t>
            </a:r>
            <a:br>
              <a:rPr lang="sv-SE" sz="1050" dirty="0">
                <a:latin typeface="+mj-lt"/>
                <a:cs typeface="Arial" charset="0"/>
              </a:rPr>
            </a:br>
            <a:r>
              <a:rPr lang="sv-SE" sz="1050" dirty="0">
                <a:latin typeface="+mj-lt"/>
                <a:cs typeface="Arial" charset="0"/>
              </a:rPr>
              <a:t> Sydöstra sjukvårdsregionen</a:t>
            </a:r>
          </a:p>
        </p:txBody>
      </p:sp>
      <p:sp>
        <p:nvSpPr>
          <p:cNvPr id="6155" name="Text Box 12"/>
          <p:cNvSpPr txBox="1">
            <a:spLocks noChangeArrowheads="1"/>
          </p:cNvSpPr>
          <p:nvPr/>
        </p:nvSpPr>
        <p:spPr bwMode="auto">
          <a:xfrm>
            <a:off x="8243554" y="2105200"/>
            <a:ext cx="3670744" cy="2019784"/>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Patientnöjdhet</a:t>
            </a:r>
          </a:p>
          <a:p>
            <a:pPr eaLnBrk="1" hangingPunct="1">
              <a:lnSpc>
                <a:spcPct val="150000"/>
              </a:lnSpc>
              <a:defRPr/>
            </a:pPr>
            <a:r>
              <a:rPr lang="sv-SE" sz="800" dirty="0">
                <a:latin typeface="+mj-lt"/>
              </a:rPr>
              <a:t>      - </a:t>
            </a:r>
            <a:r>
              <a:rPr lang="sv-SE" sz="800" dirty="0">
                <a:latin typeface="+mj-lt"/>
                <a:hlinkClick r:id="rId3"/>
              </a:rPr>
              <a:t>Patientnöjdhet ett år efter planerad </a:t>
            </a:r>
            <a:r>
              <a:rPr lang="sv-SE" sz="800" dirty="0" smtClean="0">
                <a:latin typeface="+mj-lt"/>
                <a:hlinkClick r:id="rId3"/>
              </a:rPr>
              <a:t>höftprotesoperation, årsrapport  SHR 2017</a:t>
            </a:r>
            <a:endParaRPr lang="sv-SE" sz="800" dirty="0">
              <a:latin typeface="+mj-lt"/>
            </a:endParaRPr>
          </a:p>
          <a:p>
            <a:pPr eaLnBrk="1" hangingPunct="1">
              <a:lnSpc>
                <a:spcPct val="150000"/>
              </a:lnSpc>
              <a:defRPr/>
            </a:pPr>
            <a:r>
              <a:rPr lang="sv-SE" sz="800" dirty="0">
                <a:latin typeface="+mj-lt"/>
              </a:rPr>
              <a:t>      - Tillfredsställelse ett år efter </a:t>
            </a:r>
            <a:r>
              <a:rPr lang="sv-SE" sz="800" dirty="0" smtClean="0">
                <a:latin typeface="+mj-lt"/>
              </a:rPr>
              <a:t>knäprotesoperation</a:t>
            </a:r>
            <a:endParaRPr lang="sv-SE" sz="800" dirty="0">
              <a:latin typeface="+mj-lt"/>
              <a:cs typeface="Arial" charset="0"/>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4"/>
              </a:rPr>
              <a:t>Patienterfarenheter ur NPE, Nationell </a:t>
            </a:r>
            <a:r>
              <a:rPr lang="sv-SE" sz="800" dirty="0" smtClean="0">
                <a:latin typeface="+mj-lt"/>
                <a:hlinkClick r:id="rId4"/>
              </a:rPr>
              <a:t>patientenkät 2018</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5"/>
              </a:rPr>
              <a:t>Patientnöjdhet ett år efter </a:t>
            </a:r>
            <a:r>
              <a:rPr lang="sv-SE" sz="800" dirty="0" smtClean="0">
                <a:latin typeface="+mj-lt"/>
                <a:hlinkClick r:id="rId5"/>
              </a:rPr>
              <a:t>fotingrepp, Riksfot</a:t>
            </a:r>
            <a:endParaRPr lang="sv-SE" sz="800" dirty="0">
              <a:latin typeface="+mj-lt"/>
            </a:endParaRPr>
          </a:p>
          <a:p>
            <a:pPr eaLnBrk="1" fontAlgn="base" hangingPunct="1">
              <a:spcBef>
                <a:spcPct val="0"/>
              </a:spcBef>
              <a:spcAft>
                <a:spcPct val="0"/>
              </a:spcAft>
              <a:defRPr/>
            </a:pPr>
            <a:endParaRPr lang="sv-SE" sz="700" dirty="0">
              <a:latin typeface="+mj-lt"/>
              <a:cs typeface="Arial" charset="0"/>
            </a:endParaRPr>
          </a:p>
          <a:p>
            <a:pPr marL="171450" indent="-171450" eaLnBrk="1" fontAlgn="base" hangingPunct="1">
              <a:lnSpc>
                <a:spcPct val="150000"/>
              </a:lnSpc>
              <a:spcBef>
                <a:spcPct val="0"/>
              </a:spcBef>
              <a:spcAft>
                <a:spcPct val="0"/>
              </a:spcAft>
              <a:buFont typeface="Arial" panose="020B0604020202020204" pitchFamily="34" charset="0"/>
              <a:buChar char="•"/>
              <a:defRPr/>
            </a:pPr>
            <a:r>
              <a:rPr lang="sv-SE" sz="1050" b="1" i="1" dirty="0" smtClean="0">
                <a:latin typeface="+mj-lt"/>
                <a:cs typeface="Arial" charset="0"/>
              </a:rPr>
              <a:t>Tillgänglighe</a:t>
            </a:r>
            <a:r>
              <a:rPr lang="sv-SE" sz="1050" dirty="0" smtClean="0">
                <a:latin typeface="+mj-lt"/>
                <a:cs typeface="Arial" charset="0"/>
              </a:rPr>
              <a:t>t</a:t>
            </a:r>
            <a:endParaRPr lang="sv-SE" sz="800" dirty="0">
              <a:solidFill>
                <a:srgbClr val="FF0000"/>
              </a:solidFill>
              <a:latin typeface="+mj-lt"/>
            </a:endParaRPr>
          </a:p>
          <a:p>
            <a:pPr eaLnBrk="1" fontAlgn="base" hangingPunct="1">
              <a:spcBef>
                <a:spcPct val="0"/>
              </a:spcBef>
              <a:spcAft>
                <a:spcPct val="0"/>
              </a:spcAft>
              <a:defRPr/>
            </a:pPr>
            <a:r>
              <a:rPr lang="sv-SE" sz="800" dirty="0">
                <a:latin typeface="+mj-lt"/>
              </a:rPr>
              <a:t>       - </a:t>
            </a:r>
            <a:r>
              <a:rPr lang="sv-SE" sz="800" dirty="0" smtClean="0">
                <a:latin typeface="+mj-lt"/>
              </a:rPr>
              <a:t> </a:t>
            </a:r>
            <a:r>
              <a:rPr lang="sv-SE" sz="800" dirty="0" smtClean="0">
                <a:latin typeface="+mj-lt"/>
                <a:hlinkClick r:id="rId6"/>
              </a:rPr>
              <a:t>Genomförda </a:t>
            </a:r>
            <a:r>
              <a:rPr lang="sv-SE" sz="800" dirty="0">
                <a:latin typeface="+mj-lt"/>
                <a:hlinkClick r:id="rId6"/>
              </a:rPr>
              <a:t>första </a:t>
            </a:r>
            <a:r>
              <a:rPr lang="sv-SE" sz="800" dirty="0">
                <a:latin typeface="+mj-lt"/>
                <a:hlinkClick r:id="rId7"/>
              </a:rPr>
              <a:t>besök </a:t>
            </a:r>
            <a:r>
              <a:rPr lang="sv-SE" sz="800" dirty="0">
                <a:latin typeface="+mj-lt"/>
                <a:hlinkClick r:id="rId6"/>
              </a:rPr>
              <a:t>inom 90 dagar i ortopedisk vård</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8"/>
              </a:rPr>
              <a:t>Genomförda operationer/åtgärder inom 90 dagar i ortopedisk vård</a:t>
            </a:r>
            <a:r>
              <a:rPr lang="sv-SE" sz="800" dirty="0">
                <a:latin typeface="+mj-lt"/>
              </a:rPr>
              <a:t>     </a:t>
            </a:r>
            <a:r>
              <a:rPr lang="sv-SE" sz="800" dirty="0" smtClean="0">
                <a:latin typeface="+mj-lt"/>
              </a:rPr>
              <a:t>  </a:t>
            </a: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a:t>
            </a:r>
            <a:r>
              <a:rPr lang="sv-SE" sz="800" dirty="0" smtClean="0">
                <a:latin typeface="+mj-lt"/>
                <a:hlinkClick r:id="rId9"/>
              </a:rPr>
              <a:t>Väntande 90 dagar eller kortare på operation/åtgärd inom ryggkirurgisk vård</a:t>
            </a:r>
            <a:r>
              <a:rPr lang="sv-SE" sz="800" dirty="0" smtClean="0">
                <a:latin typeface="+mj-lt"/>
              </a:rPr>
              <a:t/>
            </a:r>
            <a:br>
              <a:rPr lang="sv-SE" sz="800" dirty="0" smtClean="0">
                <a:latin typeface="+mj-lt"/>
              </a:rPr>
            </a:br>
            <a:endParaRPr lang="sv-SE" sz="800" dirty="0">
              <a:latin typeface="+mj-lt"/>
            </a:endParaRPr>
          </a:p>
        </p:txBody>
      </p:sp>
      <p:sp>
        <p:nvSpPr>
          <p:cNvPr id="16395" name="Rectangle 13"/>
          <p:cNvSpPr>
            <a:spLocks noChangeArrowheads="1"/>
          </p:cNvSpPr>
          <p:nvPr/>
        </p:nvSpPr>
        <p:spPr bwMode="auto">
          <a:xfrm>
            <a:off x="278983" y="1893776"/>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pPr>
            <a:endParaRPr lang="sv-SE" sz="2000">
              <a:solidFill>
                <a:srgbClr val="FF0000"/>
              </a:solidFill>
              <a:latin typeface="+mj-lt"/>
              <a:cs typeface="Arial" charset="0"/>
            </a:endParaRPr>
          </a:p>
        </p:txBody>
      </p:sp>
      <p:sp>
        <p:nvSpPr>
          <p:cNvPr id="6159" name="Text Box 11"/>
          <p:cNvSpPr txBox="1">
            <a:spLocks noChangeArrowheads="1"/>
          </p:cNvSpPr>
          <p:nvPr/>
        </p:nvSpPr>
        <p:spPr bwMode="auto">
          <a:xfrm>
            <a:off x="4189379" y="4142112"/>
            <a:ext cx="5112276" cy="2065950"/>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Vårdtider</a:t>
            </a:r>
          </a:p>
          <a:p>
            <a:pPr eaLnBrk="1" hangingPunct="1">
              <a:lnSpc>
                <a:spcPct val="150000"/>
              </a:lnSpc>
              <a:defRPr/>
            </a:pPr>
            <a:r>
              <a:rPr lang="sv-SE" sz="700" dirty="0">
                <a:latin typeface="+mj-lt"/>
              </a:rPr>
              <a:t>     - </a:t>
            </a:r>
            <a:r>
              <a:rPr lang="sv-SE" sz="800" dirty="0">
                <a:latin typeface="+mj-lt"/>
              </a:rPr>
              <a:t>Medelvårdtid i samband med höft- och </a:t>
            </a:r>
            <a:r>
              <a:rPr lang="sv-SE" sz="800" dirty="0" smtClean="0">
                <a:latin typeface="+mj-lt"/>
              </a:rPr>
              <a:t>knäledsplastikkirurgi</a:t>
            </a:r>
            <a:endParaRPr lang="sv-SE" sz="800" dirty="0">
              <a:solidFill>
                <a:srgbClr val="FF0000"/>
              </a:solidFill>
              <a:latin typeface="+mj-lt"/>
            </a:endParaRPr>
          </a:p>
          <a:p>
            <a:pPr eaLnBrk="1" fontAlgn="base" hangingPunct="1">
              <a:lnSpc>
                <a:spcPct val="150000"/>
              </a:lnSpc>
              <a:spcBef>
                <a:spcPct val="0"/>
              </a:spcBef>
              <a:spcAft>
                <a:spcPct val="0"/>
              </a:spcAft>
              <a:defRPr/>
            </a:pPr>
            <a:r>
              <a:rPr lang="sv-SE" sz="800" dirty="0">
                <a:latin typeface="+mj-lt"/>
              </a:rPr>
              <a:t>     - Medelvårdtid i samband med spinal stenos- och </a:t>
            </a:r>
            <a:r>
              <a:rPr lang="sv-SE" sz="800" dirty="0" smtClean="0">
                <a:latin typeface="+mj-lt"/>
              </a:rPr>
              <a:t>diskbråckskirurgi</a:t>
            </a:r>
            <a:endParaRPr lang="sv-SE" sz="800" dirty="0">
              <a:latin typeface="+mj-lt"/>
            </a:endParaRPr>
          </a:p>
          <a:p>
            <a:pPr eaLnBrk="1" fontAlgn="base" hangingPunct="1">
              <a:lnSpc>
                <a:spcPct val="150000"/>
              </a:lnSpc>
              <a:spcBef>
                <a:spcPct val="0"/>
              </a:spcBef>
              <a:spcAft>
                <a:spcPct val="0"/>
              </a:spcAft>
              <a:defRPr/>
            </a:pPr>
            <a:endParaRPr lang="sv-SE" sz="700" i="1"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rPr>
              <a:t>Kostnad per </a:t>
            </a:r>
            <a:r>
              <a:rPr lang="sv-SE" sz="1050" b="1" i="1" dirty="0" smtClean="0">
                <a:latin typeface="+mj-lt"/>
              </a:rPr>
              <a:t>DRG-poäng</a:t>
            </a:r>
            <a:br>
              <a:rPr lang="sv-SE" sz="1050" b="1" i="1" dirty="0" smtClean="0">
                <a:latin typeface="+mj-lt"/>
              </a:rPr>
            </a:br>
            <a:r>
              <a:rPr lang="sv-SE" sz="800" b="1" i="1" dirty="0" smtClean="0">
                <a:latin typeface="+mj-lt"/>
              </a:rPr>
              <a:t>- </a:t>
            </a:r>
            <a:r>
              <a:rPr lang="sv-SE" sz="800" dirty="0" smtClean="0">
                <a:latin typeface="+mj-lt"/>
                <a:hlinkClick r:id="rId10"/>
              </a:rPr>
              <a:t>Kostnad </a:t>
            </a:r>
            <a:r>
              <a:rPr lang="sv-SE" sz="800" dirty="0">
                <a:latin typeface="+mj-lt"/>
                <a:hlinkClick r:id="rId10"/>
              </a:rPr>
              <a:t>per producerad DRG-poäng – Andra operationer på bäcken, höft och </a:t>
            </a:r>
            <a:r>
              <a:rPr lang="sv-SE" sz="800" dirty="0">
                <a:latin typeface="+mj-lt"/>
                <a:hlinkClick r:id="rId11"/>
              </a:rPr>
              <a:t>lårben </a:t>
            </a:r>
            <a:r>
              <a:rPr lang="sv-SE" sz="800" dirty="0">
                <a:latin typeface="+mj-lt"/>
                <a:hlinkClick r:id="rId10"/>
              </a:rPr>
              <a:t>utom </a:t>
            </a:r>
            <a:r>
              <a:rPr lang="sv-SE" sz="800" dirty="0" smtClean="0">
                <a:latin typeface="+mj-lt"/>
                <a:hlinkClick r:id="rId10"/>
              </a:rPr>
              <a:t>ledproteser</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2"/>
              </a:rPr>
              <a:t>Kostnad </a:t>
            </a:r>
            <a:r>
              <a:rPr lang="sv-SE" sz="800" dirty="0">
                <a:latin typeface="+mj-lt"/>
                <a:hlinkClick r:id="rId12"/>
              </a:rPr>
              <a:t>per producerad DRG-poäng – Primära ledproteser i </a:t>
            </a:r>
            <a:r>
              <a:rPr lang="sv-SE" sz="800" dirty="0" smtClean="0">
                <a:latin typeface="+mj-lt"/>
                <a:hlinkClick r:id="rId12"/>
              </a:rPr>
              <a:t>knä/fotled</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3"/>
              </a:rPr>
              <a:t>Kostnad </a:t>
            </a:r>
            <a:r>
              <a:rPr lang="sv-SE" sz="800" dirty="0">
                <a:latin typeface="+mj-lt"/>
                <a:hlinkClick r:id="rId13"/>
              </a:rPr>
              <a:t>per producerad DRG-poäng – Primära ledproteser i höft</a:t>
            </a:r>
            <a:endParaRPr lang="sv-SE" sz="800" dirty="0">
              <a:latin typeface="+mj-lt"/>
            </a:endParaRPr>
          </a:p>
          <a:p>
            <a:pPr marL="171450" indent="-171450" eaLnBrk="1" hangingPunct="1">
              <a:lnSpc>
                <a:spcPct val="150000"/>
              </a:lnSpc>
              <a:buFont typeface="Arial" panose="020B0604020202020204" pitchFamily="34" charset="0"/>
              <a:buChar char="•"/>
              <a:defRPr/>
            </a:pPr>
            <a:r>
              <a:rPr lang="sv-SE" sz="1050" b="1" i="1" dirty="0" smtClean="0">
                <a:solidFill>
                  <a:schemeClr val="bg1">
                    <a:lumMod val="75000"/>
                  </a:schemeClr>
                </a:solidFill>
                <a:latin typeface="+mj-lt"/>
              </a:rPr>
              <a:t>Kompetens</a:t>
            </a:r>
            <a:endParaRPr lang="sv-SE" sz="1050" b="1" i="1" dirty="0">
              <a:solidFill>
                <a:schemeClr val="bg1">
                  <a:lumMod val="75000"/>
                </a:schemeClr>
              </a:solidFill>
              <a:latin typeface="+mj-lt"/>
            </a:endParaRPr>
          </a:p>
          <a:p>
            <a:pPr marL="171450" indent="-171450" eaLnBrk="1" hangingPunct="1">
              <a:lnSpc>
                <a:spcPct val="150000"/>
              </a:lnSpc>
              <a:buFont typeface="Arial" panose="020B0604020202020204" pitchFamily="34" charset="0"/>
              <a:buChar char="•"/>
              <a:defRPr/>
            </a:pPr>
            <a:r>
              <a:rPr lang="sv-SE" sz="1050" b="1" i="1" dirty="0">
                <a:solidFill>
                  <a:schemeClr val="bg1">
                    <a:lumMod val="75000"/>
                  </a:schemeClr>
                </a:solidFill>
                <a:latin typeface="+mj-lt"/>
              </a:rPr>
              <a:t>Rätt vårdnivå</a:t>
            </a:r>
          </a:p>
        </p:txBody>
      </p:sp>
      <p:sp>
        <p:nvSpPr>
          <p:cNvPr id="14" name="Rectangle 3"/>
          <p:cNvSpPr>
            <a:spLocks noChangeArrowheads="1"/>
          </p:cNvSpPr>
          <p:nvPr/>
        </p:nvSpPr>
        <p:spPr bwMode="auto">
          <a:xfrm>
            <a:off x="463714" y="1763442"/>
            <a:ext cx="2481200" cy="296268"/>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Kliniska resultat</a:t>
            </a:r>
          </a:p>
        </p:txBody>
      </p:sp>
      <p:sp>
        <p:nvSpPr>
          <p:cNvPr id="16" name="Text Box 10"/>
          <p:cNvSpPr txBox="1">
            <a:spLocks noChangeArrowheads="1"/>
          </p:cNvSpPr>
          <p:nvPr/>
        </p:nvSpPr>
        <p:spPr bwMode="auto">
          <a:xfrm>
            <a:off x="463714" y="2122328"/>
            <a:ext cx="3801281" cy="3442481"/>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smtClean="0">
                <a:latin typeface="+mj-lt"/>
                <a:cs typeface="Arial" charset="0"/>
              </a:rPr>
              <a:t>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Kvalitetsindikatorer </a:t>
            </a:r>
            <a:r>
              <a:rPr lang="sv-SE" sz="800" dirty="0">
                <a:latin typeface="+mj-lt"/>
              </a:rPr>
              <a:t>för den "vanliga patienten</a:t>
            </a:r>
            <a:r>
              <a:rPr lang="sv-SE" sz="800" dirty="0" smtClean="0">
                <a:latin typeface="+mj-lt"/>
              </a:rPr>
              <a:t>"</a:t>
            </a:r>
            <a:endParaRPr lang="sv-SE" sz="800" b="1" i="1" dirty="0">
              <a:latin typeface="+mj-lt"/>
              <a:cs typeface="Arial" charset="0"/>
            </a:endParaRPr>
          </a:p>
          <a:p>
            <a:pPr eaLnBrk="1" fontAlgn="base" hangingPunct="1">
              <a:lnSpc>
                <a:spcPct val="150000"/>
              </a:lnSpc>
              <a:spcBef>
                <a:spcPct val="0"/>
              </a:spcBef>
              <a:spcAft>
                <a:spcPct val="0"/>
              </a:spcAft>
              <a:defRPr/>
            </a:pPr>
            <a:r>
              <a:rPr lang="sv-SE" sz="800" dirty="0" smtClean="0">
                <a:latin typeface="+mj-lt"/>
                <a:cs typeface="Arial" charset="0"/>
              </a:rPr>
              <a:t>     </a:t>
            </a:r>
            <a:r>
              <a:rPr lang="sv-SE" sz="800" dirty="0" smtClean="0">
                <a:latin typeface="+mj-lt"/>
              </a:rPr>
              <a:t>- </a:t>
            </a:r>
            <a:r>
              <a:rPr lang="sv-SE" sz="800" dirty="0" smtClean="0">
                <a:latin typeface="+mj-lt"/>
                <a:hlinkClick r:id="rId14"/>
              </a:rPr>
              <a:t>Oönskade händelser inom 90 dagar efter 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smtClean="0">
                <a:latin typeface="+mj-lt"/>
              </a:rPr>
              <a:t>     </a:t>
            </a:r>
            <a:r>
              <a:rPr lang="sv-SE" sz="800" dirty="0">
                <a:latin typeface="+mj-lt"/>
              </a:rPr>
              <a:t>- Reoperationer inom 2 år efter primär  </a:t>
            </a:r>
            <a:r>
              <a:rPr lang="sv-SE" sz="800" dirty="0" smtClean="0">
                <a:latin typeface="+mj-lt"/>
              </a:rPr>
              <a:t>höftprotesoperation samt orsaker</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Sjukgymnast under höftledsbesvärstiden</a:t>
            </a:r>
          </a:p>
          <a:p>
            <a:pPr marL="171450" indent="-171450" eaLnBrk="1" fontAlgn="base" hangingPunct="1">
              <a:spcBef>
                <a:spcPct val="0"/>
              </a:spcBef>
              <a:spcAft>
                <a:spcPct val="0"/>
              </a:spcAft>
              <a:buFont typeface="Arial" panose="020B0604020202020204" pitchFamily="34" charset="0"/>
              <a:buChar char="•"/>
              <a:defRPr/>
            </a:pPr>
            <a:endParaRPr lang="sv-SE" sz="700"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cs typeface="Arial" charset="0"/>
              </a:rPr>
              <a:t>Höftfraktur</a:t>
            </a:r>
            <a:r>
              <a:rPr lang="sv-SE" sz="1050" dirty="0">
                <a:latin typeface="+mj-lt"/>
                <a:cs typeface="Arial" charset="0"/>
              </a:rPr>
              <a:t/>
            </a:r>
            <a:br>
              <a:rPr lang="sv-SE" sz="1050" dirty="0">
                <a:latin typeface="+mj-lt"/>
                <a:cs typeface="Arial" charset="0"/>
              </a:rPr>
            </a:br>
            <a:r>
              <a:rPr lang="sv-SE" sz="800" dirty="0">
                <a:latin typeface="+mj-lt"/>
              </a:rPr>
              <a:t>- Kvalitetsindikatorer för frakturpatienter</a:t>
            </a:r>
          </a:p>
          <a:p>
            <a:pPr eaLnBrk="1" hangingPunct="1">
              <a:lnSpc>
                <a:spcPct val="150000"/>
              </a:lnSpc>
              <a:defRPr/>
            </a:pPr>
            <a:r>
              <a:rPr lang="sv-SE" sz="800" dirty="0" smtClean="0">
                <a:latin typeface="+mj-lt"/>
              </a:rPr>
              <a:t>        - </a:t>
            </a:r>
            <a:r>
              <a:rPr lang="sv-SE" sz="800" dirty="0">
                <a:latin typeface="+mj-lt"/>
                <a:hlinkClick r:id="rId15"/>
              </a:rPr>
              <a:t>Tid till operation vid höftfraktur</a:t>
            </a:r>
            <a:endParaRPr lang="sv-SE" sz="800" dirty="0">
              <a:latin typeface="+mj-lt"/>
            </a:endParaRPr>
          </a:p>
          <a:p>
            <a:pPr eaLnBrk="1" hangingPunct="1">
              <a:lnSpc>
                <a:spcPct val="150000"/>
              </a:lnSpc>
              <a:defRPr/>
            </a:pPr>
            <a:r>
              <a:rPr lang="sv-SE" sz="800" dirty="0" smtClean="0">
                <a:solidFill>
                  <a:srgbClr val="FF0000"/>
                </a:solidFill>
                <a:latin typeface="+mj-lt"/>
              </a:rPr>
              <a:t>        - </a:t>
            </a:r>
            <a:r>
              <a:rPr lang="sv-SE" sz="800" dirty="0" smtClean="0">
                <a:solidFill>
                  <a:srgbClr val="FF0000"/>
                </a:solidFill>
                <a:latin typeface="+mj-lt"/>
                <a:hlinkClick r:id="rId16"/>
              </a:rPr>
              <a:t>Andel protesopererade höftfraktur</a:t>
            </a:r>
            <a:r>
              <a:rPr lang="sv-SE" sz="800" dirty="0" smtClean="0">
                <a:solidFill>
                  <a:srgbClr val="FF0000"/>
                </a:solidFill>
                <a:latin typeface="+mj-lt"/>
              </a:rPr>
              <a:t> </a:t>
            </a:r>
            <a:endParaRPr lang="sv-SE" sz="800" dirty="0">
              <a:solidFill>
                <a:srgbClr val="FF0000"/>
              </a:solidFill>
              <a:latin typeface="+mj-lt"/>
            </a:endParaRPr>
          </a:p>
          <a:p>
            <a:pPr eaLnBrk="1" hangingPunct="1">
              <a:defRPr/>
            </a:pPr>
            <a:r>
              <a:rPr lang="sv-SE" sz="700" dirty="0">
                <a:solidFill>
                  <a:srgbClr val="FF0000"/>
                </a:solidFill>
                <a:latin typeface="+mj-lt"/>
              </a:rPr>
              <a:t>        </a:t>
            </a:r>
          </a:p>
          <a:p>
            <a:pPr marL="171450" indent="-171450" eaLnBrk="1" fontAlgn="base" hangingPunct="1">
              <a:spcBef>
                <a:spcPct val="20000"/>
              </a:spcBef>
              <a:spcAft>
                <a:spcPct val="0"/>
              </a:spcAft>
              <a:buFont typeface="Arial" panose="020B0604020202020204" pitchFamily="34" charset="0"/>
              <a:buChar char="•"/>
              <a:defRPr/>
            </a:pPr>
            <a:r>
              <a:rPr lang="sv-SE" sz="1050" b="1" i="1" dirty="0">
                <a:latin typeface="+mj-lt"/>
                <a:cs typeface="Arial" charset="0"/>
              </a:rPr>
              <a:t>Knäproteskirurgi</a:t>
            </a:r>
            <a:endParaRPr lang="sv-SE" sz="700" b="1" i="1" dirty="0">
              <a:latin typeface="+mj-lt"/>
              <a:cs typeface="Arial" charset="0"/>
            </a:endParaRPr>
          </a:p>
          <a:p>
            <a:pPr eaLnBrk="1" hangingPunct="1">
              <a:lnSpc>
                <a:spcPct val="150000"/>
              </a:lnSpc>
              <a:defRPr/>
            </a:pPr>
            <a:r>
              <a:rPr lang="sv-SE" sz="800" dirty="0">
                <a:latin typeface="+mj-lt"/>
              </a:rPr>
              <a:t>        - Oönskade händelser inom 90 </a:t>
            </a:r>
            <a:r>
              <a:rPr lang="sv-SE" sz="800" dirty="0" smtClean="0">
                <a:latin typeface="+mj-lt"/>
              </a:rPr>
              <a:t>dagar</a:t>
            </a:r>
          </a:p>
          <a:p>
            <a:pPr eaLnBrk="1" hangingPunct="1">
              <a:lnSpc>
                <a:spcPct val="150000"/>
              </a:lnSpc>
              <a:defRPr/>
            </a:pPr>
            <a:r>
              <a:rPr lang="sv-SE" sz="800" dirty="0">
                <a:latin typeface="+mj-lt"/>
              </a:rPr>
              <a:t> </a:t>
            </a:r>
            <a:r>
              <a:rPr lang="sv-SE" sz="800" dirty="0" smtClean="0">
                <a:latin typeface="+mj-lt"/>
              </a:rPr>
              <a:t>       - Relativ revisionsrisk</a:t>
            </a:r>
            <a:br>
              <a:rPr lang="sv-SE" sz="800" dirty="0" smtClean="0">
                <a:latin typeface="+mj-lt"/>
              </a:rPr>
            </a:br>
            <a:r>
              <a:rPr lang="sv-SE" sz="800" dirty="0" smtClean="0">
                <a:latin typeface="+mj-lt"/>
              </a:rPr>
              <a:t>        - </a:t>
            </a:r>
            <a:r>
              <a:rPr lang="sv-SE" sz="800" dirty="0" smtClean="0">
                <a:solidFill>
                  <a:srgbClr val="FF0000"/>
                </a:solidFill>
                <a:latin typeface="+mj-lt"/>
                <a:hlinkClick r:id="rId17"/>
              </a:rPr>
              <a:t>Antibiotika </a:t>
            </a:r>
            <a:r>
              <a:rPr lang="sv-SE" sz="800" dirty="0">
                <a:solidFill>
                  <a:srgbClr val="FF0000"/>
                </a:solidFill>
                <a:latin typeface="+mj-lt"/>
                <a:hlinkClick r:id="rId17"/>
              </a:rPr>
              <a:t>i rätt tid vid knäproteskirurgi, VIS</a:t>
            </a:r>
            <a:r>
              <a:rPr lang="sv-SE" sz="800" dirty="0">
                <a:solidFill>
                  <a:srgbClr val="FF0000"/>
                </a:solidFill>
                <a:latin typeface="+mj-lt"/>
              </a:rPr>
              <a:t> </a:t>
            </a:r>
            <a:endParaRPr lang="sv-SE" sz="800" dirty="0" smtClean="0">
              <a:solidFill>
                <a:srgbClr val="FF0000"/>
              </a:solidFill>
              <a:latin typeface="+mj-lt"/>
            </a:endParaRPr>
          </a:p>
          <a:p>
            <a:pPr eaLnBrk="1" hangingPunct="1">
              <a:lnSpc>
                <a:spcPct val="150000"/>
              </a:lnSpc>
              <a:defRPr/>
            </a:pPr>
            <a:endParaRPr lang="sv-SE" sz="1050" dirty="0">
              <a:solidFill>
                <a:srgbClr val="FF0000"/>
              </a:solidFill>
              <a:latin typeface="+mj-lt"/>
            </a:endParaRPr>
          </a:p>
          <a:p>
            <a:pPr marL="171450" indent="-171450" eaLnBrk="1" hangingPunct="1">
              <a:spcBef>
                <a:spcPct val="20000"/>
              </a:spcBef>
              <a:buFont typeface="Arial" panose="020B0604020202020204" pitchFamily="34" charset="0"/>
              <a:buChar char="•"/>
              <a:defRPr/>
            </a:pPr>
            <a:r>
              <a:rPr lang="sv-SE" sz="1050" b="1" i="1" dirty="0">
                <a:solidFill>
                  <a:schemeClr val="bg1">
                    <a:lumMod val="75000"/>
                  </a:schemeClr>
                </a:solidFill>
                <a:latin typeface="+mj-lt"/>
              </a:rPr>
              <a:t>Ryggkirurgi - komplikationer? </a:t>
            </a:r>
            <a:r>
              <a:rPr lang="sv-SE" sz="800" i="1" dirty="0">
                <a:solidFill>
                  <a:srgbClr val="FF0000"/>
                </a:solidFill>
                <a:latin typeface="+mj-lt"/>
              </a:rPr>
              <a:t>Förfrågan till Swespine </a:t>
            </a:r>
            <a:r>
              <a:rPr lang="sv-SE" sz="800" i="1" dirty="0" smtClean="0">
                <a:solidFill>
                  <a:srgbClr val="FF0000"/>
                </a:solidFill>
                <a:latin typeface="+mj-lt"/>
              </a:rPr>
              <a:t>skickad</a:t>
            </a:r>
            <a:br>
              <a:rPr lang="sv-SE" sz="800" i="1" dirty="0" smtClean="0">
                <a:solidFill>
                  <a:srgbClr val="FF0000"/>
                </a:solidFill>
                <a:latin typeface="+mj-lt"/>
              </a:rPr>
            </a:br>
            <a:endParaRPr lang="sv-SE" sz="1050" i="1" dirty="0">
              <a:solidFill>
                <a:srgbClr val="FF0000"/>
              </a:solidFill>
              <a:latin typeface="+mj-lt"/>
            </a:endParaRPr>
          </a:p>
        </p:txBody>
      </p:sp>
      <p:sp>
        <p:nvSpPr>
          <p:cNvPr id="15" name="Rektangel med rundade hörn 14"/>
          <p:cNvSpPr/>
          <p:nvPr/>
        </p:nvSpPr>
        <p:spPr>
          <a:xfrm>
            <a:off x="286436" y="1666287"/>
            <a:ext cx="3517887" cy="3757051"/>
          </a:xfrm>
          <a:prstGeom prst="round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 Box 9"/>
          <p:cNvSpPr txBox="1">
            <a:spLocks noChangeArrowheads="1"/>
          </p:cNvSpPr>
          <p:nvPr/>
        </p:nvSpPr>
        <p:spPr bwMode="auto">
          <a:xfrm>
            <a:off x="4264995" y="1340415"/>
            <a:ext cx="3788383" cy="193899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Höftfraktur</a:t>
            </a:r>
          </a:p>
          <a:p>
            <a:pPr eaLnBrk="1" hangingPunct="1">
              <a:lnSpc>
                <a:spcPct val="150000"/>
              </a:lnSpc>
              <a:defRPr/>
            </a:pPr>
            <a:r>
              <a:rPr lang="sv-SE" sz="800" dirty="0">
                <a:latin typeface="+mj-lt"/>
              </a:rPr>
              <a:t>        </a:t>
            </a:r>
            <a:r>
              <a:rPr lang="sv-SE" sz="800" dirty="0" smtClean="0">
                <a:latin typeface="+mj-lt"/>
              </a:rPr>
              <a:t>- </a:t>
            </a:r>
            <a:r>
              <a:rPr lang="sv-SE" sz="800" dirty="0">
                <a:latin typeface="+mj-lt"/>
                <a:hlinkClick r:id="rId18"/>
              </a:rPr>
              <a:t>Åter till boende efter höftfraktur</a:t>
            </a:r>
            <a:endParaRPr lang="sv-SE" sz="800" b="1" i="1" dirty="0" smtClean="0">
              <a:solidFill>
                <a:srgbClr val="FF0000"/>
              </a:solidFill>
              <a:latin typeface="+mj-lt"/>
            </a:endParaRPr>
          </a:p>
          <a:p>
            <a:pPr marL="171450" indent="-171450" eaLnBrk="1" fontAlgn="base" hangingPunct="1">
              <a:spcBef>
                <a:spcPct val="0"/>
              </a:spcBef>
              <a:spcAft>
                <a:spcPct val="0"/>
              </a:spcAft>
              <a:buFont typeface="Arial" panose="020B0604020202020204" pitchFamily="34" charset="0"/>
              <a:buChar char="•"/>
              <a:defRPr/>
            </a:pPr>
            <a:r>
              <a:rPr lang="sv-SE" sz="1000" b="1" i="1" dirty="0" smtClean="0">
                <a:latin typeface="+mj-lt"/>
              </a:rPr>
              <a:t>Höftproteskirurgi</a:t>
            </a:r>
            <a:endParaRPr lang="sv-SE" sz="1000" b="1" i="1" dirty="0">
              <a:latin typeface="+mj-lt"/>
            </a:endParaRPr>
          </a:p>
          <a:p>
            <a:pPr eaLnBrk="1" fontAlgn="base" hangingPunct="1">
              <a:spcBef>
                <a:spcPct val="0"/>
              </a:spcBef>
              <a:spcAft>
                <a:spcPct val="0"/>
              </a:spcAft>
              <a:defRPr/>
            </a:pPr>
            <a:r>
              <a:rPr lang="sv-SE" sz="800" dirty="0">
                <a:latin typeface="+mj-lt"/>
              </a:rPr>
              <a:t>     - Funktionella resultat EQ5D i samband med höftledsplastikkirurgi</a:t>
            </a:r>
          </a:p>
          <a:p>
            <a:pPr eaLnBrk="1" fontAlgn="base" hangingPunct="1">
              <a:spcBef>
                <a:spcPct val="0"/>
              </a:spcBef>
              <a:spcAft>
                <a:spcPct val="0"/>
              </a:spcAft>
              <a:defRPr/>
            </a:pPr>
            <a:endParaRPr lang="sv-SE" sz="600" dirty="0">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cs typeface="Arial" charset="0"/>
              </a:rPr>
              <a:t>Knäproteskirurgi</a:t>
            </a:r>
            <a:endParaRPr lang="sv-SE" sz="600" b="1" i="1" dirty="0">
              <a:latin typeface="+mj-lt"/>
              <a:cs typeface="Arial" charset="0"/>
            </a:endParaRPr>
          </a:p>
          <a:p>
            <a:pPr eaLnBrk="1" fontAlgn="base" hangingPunct="1">
              <a:lnSpc>
                <a:spcPct val="150000"/>
              </a:lnSpc>
              <a:spcBef>
                <a:spcPct val="0"/>
              </a:spcBef>
              <a:spcAft>
                <a:spcPct val="0"/>
              </a:spcAft>
              <a:defRPr/>
            </a:pPr>
            <a:r>
              <a:rPr lang="sv-SE" sz="800" dirty="0">
                <a:latin typeface="+mj-lt"/>
                <a:cs typeface="Arial" charset="0"/>
              </a:rPr>
              <a:t>     - </a:t>
            </a:r>
            <a:r>
              <a:rPr lang="sv-SE" sz="800" dirty="0">
                <a:latin typeface="+mj-lt"/>
              </a:rPr>
              <a:t>Patientraporterad ADL-förmåga ett år efter planerad knäprotesoperation</a:t>
            </a:r>
            <a:r>
              <a:rPr lang="sv-SE" sz="800" dirty="0">
                <a:solidFill>
                  <a:srgbClr val="FF0000"/>
                </a:solidFill>
                <a:latin typeface="+mj-lt"/>
              </a:rPr>
              <a:t> </a:t>
            </a:r>
          </a:p>
          <a:p>
            <a:pPr marL="171450" indent="-171450" eaLnBrk="1" fontAlgn="base" hangingPunct="1">
              <a:spcBef>
                <a:spcPct val="0"/>
              </a:spcBef>
              <a:spcAft>
                <a:spcPct val="0"/>
              </a:spcAft>
              <a:buFont typeface="Arial" panose="020B0604020202020204" pitchFamily="34" charset="0"/>
              <a:buChar char="•"/>
              <a:defRPr/>
            </a:pPr>
            <a:endParaRPr lang="sv-SE" sz="600" dirty="0">
              <a:solidFill>
                <a:srgbClr val="FF0000"/>
              </a:solidFill>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Ryggkirurgi</a:t>
            </a:r>
          </a:p>
          <a:p>
            <a:pPr eaLnBrk="1" hangingPunct="1">
              <a:lnSpc>
                <a:spcPct val="150000"/>
              </a:lnSpc>
              <a:defRPr/>
            </a:pPr>
            <a:r>
              <a:rPr lang="sv-SE" sz="800" dirty="0" smtClean="0">
                <a:latin typeface="+mj-lt"/>
              </a:rPr>
              <a:t>       -  </a:t>
            </a:r>
            <a:r>
              <a:rPr lang="sv-SE" sz="800" dirty="0" smtClean="0">
                <a:latin typeface="+mj-lt"/>
                <a:hlinkClick r:id="rId19"/>
              </a:rPr>
              <a:t>Minskning </a:t>
            </a:r>
            <a:r>
              <a:rPr lang="sv-SE" sz="800" dirty="0">
                <a:latin typeface="+mj-lt"/>
                <a:hlinkClick r:id="rId19"/>
              </a:rPr>
              <a:t>av bensmärta efter operation för diskbråck – efter </a:t>
            </a:r>
            <a:r>
              <a:rPr lang="sv-SE" sz="800" dirty="0" smtClean="0">
                <a:latin typeface="+mj-lt"/>
                <a:hlinkClick r:id="rId19"/>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hlinkClick r:id="rId20"/>
              </a:rPr>
              <a:t>Minskning av bensmärta efter operation för spinal stenos – efter </a:t>
            </a:r>
            <a:r>
              <a:rPr lang="sv-SE" sz="800" dirty="0" smtClean="0">
                <a:latin typeface="+mj-lt"/>
                <a:hlinkClick r:id="rId20"/>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rPr>
              <a:t>Upplevd funktion</a:t>
            </a:r>
          </a:p>
        </p:txBody>
      </p:sp>
      <p:sp>
        <p:nvSpPr>
          <p:cNvPr id="19" name="Rectangle 2"/>
          <p:cNvSpPr>
            <a:spLocks noChangeArrowheads="1"/>
          </p:cNvSpPr>
          <p:nvPr/>
        </p:nvSpPr>
        <p:spPr bwMode="auto">
          <a:xfrm>
            <a:off x="4344066" y="1104941"/>
            <a:ext cx="3080377" cy="235474"/>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Funktionella resultat - PROM</a:t>
            </a:r>
          </a:p>
        </p:txBody>
      </p:sp>
      <p:pic>
        <p:nvPicPr>
          <p:cNvPr id="5" name="Bildobjekt 4"/>
          <p:cNvPicPr>
            <a:picLocks noChangeAspect="1"/>
          </p:cNvPicPr>
          <p:nvPr/>
        </p:nvPicPr>
        <p:blipFill>
          <a:blip r:embed="rId21"/>
          <a:stretch>
            <a:fillRect/>
          </a:stretch>
        </p:blipFill>
        <p:spPr>
          <a:xfrm>
            <a:off x="5509460" y="3149368"/>
            <a:ext cx="645850" cy="456108"/>
          </a:xfrm>
          <a:prstGeom prst="rect">
            <a:avLst/>
          </a:prstGeom>
          <a:effectLst>
            <a:outerShdw blurRad="50800" dist="38100" dir="2700000" algn="tl" rotWithShape="0">
              <a:prstClr val="black">
                <a:alpha val="40000"/>
              </a:prstClr>
            </a:outerShdw>
          </a:effectLst>
        </p:spPr>
      </p:pic>
      <p:sp>
        <p:nvSpPr>
          <p:cNvPr id="20"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080479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ruta 16"/>
          <p:cNvSpPr txBox="1"/>
          <p:nvPr/>
        </p:nvSpPr>
        <p:spPr>
          <a:xfrm>
            <a:off x="345626" y="525869"/>
            <a:ext cx="7710791" cy="400110"/>
          </a:xfrm>
          <a:prstGeom prst="rect">
            <a:avLst/>
          </a:prstGeom>
          <a:noFill/>
        </p:spPr>
        <p:txBody>
          <a:bodyPr wrap="square" rtlCol="0">
            <a:spAutoFit/>
          </a:bodyPr>
          <a:lstStyle/>
          <a:p>
            <a:r>
              <a:rPr lang="sv-SE" sz="2000" dirty="0">
                <a:latin typeface="+mj-lt"/>
              </a:rPr>
              <a:t>Höftartroplastik – Kvalitetsindikatorer </a:t>
            </a:r>
            <a:r>
              <a:rPr lang="sv-SE" sz="2000" dirty="0" smtClean="0">
                <a:latin typeface="+mj-lt"/>
              </a:rPr>
              <a:t>för den </a:t>
            </a:r>
            <a:r>
              <a:rPr lang="sv-SE" sz="2000" dirty="0">
                <a:latin typeface="+mj-lt"/>
              </a:rPr>
              <a:t>"</a:t>
            </a:r>
            <a:r>
              <a:rPr lang="sv-SE" sz="2000" dirty="0" smtClean="0">
                <a:latin typeface="+mj-lt"/>
              </a:rPr>
              <a:t>vanliga </a:t>
            </a:r>
            <a:r>
              <a:rPr lang="sv-SE" sz="2000" dirty="0">
                <a:latin typeface="+mj-lt"/>
              </a:rPr>
              <a:t>patienten"</a:t>
            </a:r>
          </a:p>
        </p:txBody>
      </p:sp>
      <p:sp>
        <p:nvSpPr>
          <p:cNvPr id="5" name="Rektangel 4"/>
          <p:cNvSpPr/>
          <p:nvPr/>
        </p:nvSpPr>
        <p:spPr>
          <a:xfrm>
            <a:off x="134058" y="147957"/>
            <a:ext cx="2492542" cy="338554"/>
          </a:xfrm>
          <a:prstGeom prst="rect">
            <a:avLst/>
          </a:prstGeom>
        </p:spPr>
        <p:txBody>
          <a:bodyPr wrap="none">
            <a:spAutoFit/>
          </a:bodyPr>
          <a:lstStyle/>
          <a:p>
            <a:r>
              <a:rPr lang="sv-SE" sz="1600" dirty="0">
                <a:solidFill>
                  <a:srgbClr val="0000CC"/>
                </a:solidFill>
                <a:latin typeface="+mj-lt"/>
              </a:rPr>
              <a:t>Kliniska resultat - höftprotes</a:t>
            </a:r>
          </a:p>
        </p:txBody>
      </p:sp>
      <p:sp>
        <p:nvSpPr>
          <p:cNvPr id="9" name="Text Box 8"/>
          <p:cNvSpPr txBox="1">
            <a:spLocks noChangeArrowheads="1"/>
          </p:cNvSpPr>
          <p:nvPr/>
        </p:nvSpPr>
        <p:spPr bwMode="auto">
          <a:xfrm>
            <a:off x="8361379" y="4884280"/>
            <a:ext cx="3430288" cy="1107996"/>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a:t>
            </a:r>
          </a:p>
          <a:p>
            <a:r>
              <a:rPr lang="sv-SE" sz="1100" i="1" dirty="0" smtClean="0">
                <a:latin typeface="+mj-lt"/>
              </a:rPr>
              <a:t>Linköping för få vanliga patienter. </a:t>
            </a:r>
            <a:r>
              <a:rPr lang="sv-SE" sz="1100" i="1" dirty="0">
                <a:latin typeface="+mj-lt"/>
              </a:rPr>
              <a:t> </a:t>
            </a:r>
            <a:r>
              <a:rPr lang="sv-SE" sz="1100" i="1" dirty="0" smtClean="0">
                <a:latin typeface="+mj-lt"/>
              </a:rPr>
              <a:t>Två mätningar som gör att man i samma bild kan se om det har ändrat sig över åren ett önskemål från RMPO våren 2018. Man bör göra en analys av sin egen verksamhet och eventuellt lära av andra. Från Svenska höftprotesregistret.</a:t>
            </a:r>
            <a:endParaRPr lang="sv-SE" sz="1100" i="1" dirty="0">
              <a:latin typeface="+mj-lt"/>
            </a:endParaRPr>
          </a:p>
        </p:txBody>
      </p:sp>
      <p:pic>
        <p:nvPicPr>
          <p:cNvPr id="6" name="Bildobjekt 5"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657" y="477628"/>
            <a:ext cx="2187633" cy="1997670"/>
          </a:xfrm>
          <a:prstGeom prst="rect">
            <a:avLst/>
          </a:prstGeom>
        </p:spPr>
      </p:pic>
      <p:pic>
        <p:nvPicPr>
          <p:cNvPr id="12" name="Bildobjekt 11"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737" y="1757935"/>
            <a:ext cx="1036410" cy="1341236"/>
          </a:xfrm>
          <a:prstGeom prst="rect">
            <a:avLst/>
          </a:prstGeom>
        </p:spPr>
      </p:pic>
      <p:pic>
        <p:nvPicPr>
          <p:cNvPr id="13" name="Bildobjekt 12" descr="Skärmurklip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065" y="3033837"/>
            <a:ext cx="1135478" cy="1402202"/>
          </a:xfrm>
          <a:prstGeom prst="rect">
            <a:avLst/>
          </a:prstGeom>
        </p:spPr>
      </p:pic>
      <p:pic>
        <p:nvPicPr>
          <p:cNvPr id="14" name="Bildobjekt 13" descr="Skärmurklip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633" y="1712782"/>
            <a:ext cx="1165961" cy="1371719"/>
          </a:xfrm>
          <a:prstGeom prst="rect">
            <a:avLst/>
          </a:prstGeom>
        </p:spPr>
      </p:pic>
      <p:pic>
        <p:nvPicPr>
          <p:cNvPr id="15" name="Bildobjekt 14" descr="Skärmurklip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874" y="3214306"/>
            <a:ext cx="1204064" cy="1386960"/>
          </a:xfrm>
          <a:prstGeom prst="rect">
            <a:avLst/>
          </a:prstGeom>
        </p:spPr>
      </p:pic>
      <p:pic>
        <p:nvPicPr>
          <p:cNvPr id="16" name="Bildobjekt 15" descr="Skärmurklip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8940" y="4528378"/>
            <a:ext cx="1204064" cy="1379340"/>
          </a:xfrm>
          <a:prstGeom prst="rect">
            <a:avLst/>
          </a:prstGeom>
        </p:spPr>
      </p:pic>
      <p:pic>
        <p:nvPicPr>
          <p:cNvPr id="18" name="Bildobjekt 17" descr="Skärmurklipp"/>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0329" y="4436039"/>
            <a:ext cx="1120237" cy="1386960"/>
          </a:xfrm>
          <a:prstGeom prst="rect">
            <a:avLst/>
          </a:prstGeom>
        </p:spPr>
      </p:pic>
      <p:pic>
        <p:nvPicPr>
          <p:cNvPr id="19" name="Bildobjekt 18" descr="Skärmurklipp"/>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2285" y="3090822"/>
            <a:ext cx="1097375" cy="1432684"/>
          </a:xfrm>
          <a:prstGeom prst="rect">
            <a:avLst/>
          </a:prstGeom>
        </p:spPr>
      </p:pic>
      <p:pic>
        <p:nvPicPr>
          <p:cNvPr id="20" name="Bildobjekt 19" descr="Skärmurklipp"/>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58739" y="1652809"/>
            <a:ext cx="1173582" cy="1432684"/>
          </a:xfrm>
          <a:prstGeom prst="rect">
            <a:avLst/>
          </a:prstGeom>
        </p:spPr>
      </p:pic>
      <p:sp>
        <p:nvSpPr>
          <p:cNvPr id="26" name="textruta 25"/>
          <p:cNvSpPr txBox="1"/>
          <p:nvPr/>
        </p:nvSpPr>
        <p:spPr>
          <a:xfrm>
            <a:off x="7143392" y="1022986"/>
            <a:ext cx="1326004" cy="261610"/>
          </a:xfrm>
          <a:prstGeom prst="rect">
            <a:avLst/>
          </a:prstGeom>
          <a:noFill/>
        </p:spPr>
        <p:txBody>
          <a:bodyPr wrap="none" rtlCol="0">
            <a:spAutoFit/>
          </a:bodyPr>
          <a:lstStyle/>
          <a:p>
            <a:r>
              <a:rPr lang="sv-SE" sz="1100" b="1" dirty="0" smtClean="0">
                <a:solidFill>
                  <a:schemeClr val="accent2"/>
                </a:solidFill>
                <a:latin typeface="+mj-lt"/>
              </a:rPr>
              <a:t>Region Östergötland</a:t>
            </a:r>
            <a:endParaRPr lang="sv-SE" sz="1100" b="1" dirty="0">
              <a:solidFill>
                <a:schemeClr val="accent2"/>
              </a:solidFill>
              <a:latin typeface="+mj-lt"/>
            </a:endParaRPr>
          </a:p>
        </p:txBody>
      </p:sp>
      <p:sp>
        <p:nvSpPr>
          <p:cNvPr id="27" name="textruta 26"/>
          <p:cNvSpPr txBox="1"/>
          <p:nvPr/>
        </p:nvSpPr>
        <p:spPr>
          <a:xfrm>
            <a:off x="438775" y="1004719"/>
            <a:ext cx="1410964" cy="261610"/>
          </a:xfrm>
          <a:prstGeom prst="rect">
            <a:avLst/>
          </a:prstGeom>
          <a:noFill/>
        </p:spPr>
        <p:txBody>
          <a:bodyPr wrap="none" rtlCol="0">
            <a:spAutoFit/>
          </a:bodyPr>
          <a:lstStyle/>
          <a:p>
            <a:r>
              <a:rPr lang="sv-SE" sz="1100" b="1" dirty="0" smtClean="0">
                <a:solidFill>
                  <a:schemeClr val="accent5"/>
                </a:solidFill>
                <a:latin typeface="+mj-lt"/>
              </a:rPr>
              <a:t>Region Jönköpings län</a:t>
            </a:r>
            <a:endParaRPr lang="sv-SE" sz="1100" b="1" dirty="0">
              <a:solidFill>
                <a:schemeClr val="accent5"/>
              </a:solidFill>
              <a:latin typeface="+mj-lt"/>
            </a:endParaRPr>
          </a:p>
        </p:txBody>
      </p:sp>
      <p:sp>
        <p:nvSpPr>
          <p:cNvPr id="28" name="textruta 27"/>
          <p:cNvSpPr txBox="1"/>
          <p:nvPr/>
        </p:nvSpPr>
        <p:spPr>
          <a:xfrm>
            <a:off x="3880890" y="992891"/>
            <a:ext cx="1188146" cy="261610"/>
          </a:xfrm>
          <a:prstGeom prst="rect">
            <a:avLst/>
          </a:prstGeom>
          <a:noFill/>
        </p:spPr>
        <p:txBody>
          <a:bodyPr wrap="none" rtlCol="0">
            <a:spAutoFit/>
          </a:bodyPr>
          <a:lstStyle/>
          <a:p>
            <a:r>
              <a:rPr lang="sv-SE" sz="1100" b="1" dirty="0" smtClean="0">
                <a:solidFill>
                  <a:schemeClr val="accent6">
                    <a:lumMod val="75000"/>
                  </a:schemeClr>
                </a:solidFill>
                <a:latin typeface="+mj-lt"/>
              </a:rPr>
              <a:t>Region Kalmar län</a:t>
            </a:r>
            <a:endParaRPr lang="sv-SE" sz="1100" b="1" dirty="0">
              <a:solidFill>
                <a:schemeClr val="accent6">
                  <a:lumMod val="75000"/>
                </a:schemeClr>
              </a:solidFill>
              <a:latin typeface="+mj-lt"/>
            </a:endParaRPr>
          </a:p>
        </p:txBody>
      </p:sp>
      <p:sp>
        <p:nvSpPr>
          <p:cNvPr id="29" name="textruta 28"/>
          <p:cNvSpPr txBox="1"/>
          <p:nvPr/>
        </p:nvSpPr>
        <p:spPr>
          <a:xfrm>
            <a:off x="1760563" y="1305701"/>
            <a:ext cx="473206" cy="261610"/>
          </a:xfrm>
          <a:prstGeom prst="rect">
            <a:avLst/>
          </a:prstGeom>
          <a:noFill/>
        </p:spPr>
        <p:txBody>
          <a:bodyPr wrap="none" rtlCol="0">
            <a:spAutoFit/>
          </a:bodyPr>
          <a:lstStyle/>
          <a:p>
            <a:r>
              <a:rPr lang="sv-SE" sz="1050" dirty="0" smtClean="0">
                <a:latin typeface="+mj-lt"/>
              </a:rPr>
              <a:t>2017</a:t>
            </a:r>
            <a:endParaRPr lang="sv-SE" sz="1050" dirty="0">
              <a:latin typeface="+mj-lt"/>
            </a:endParaRPr>
          </a:p>
        </p:txBody>
      </p:sp>
      <p:sp>
        <p:nvSpPr>
          <p:cNvPr id="30" name="textruta 29"/>
          <p:cNvSpPr txBox="1"/>
          <p:nvPr/>
        </p:nvSpPr>
        <p:spPr>
          <a:xfrm>
            <a:off x="631373" y="1291132"/>
            <a:ext cx="460382" cy="253916"/>
          </a:xfrm>
          <a:prstGeom prst="rect">
            <a:avLst/>
          </a:prstGeom>
          <a:noFill/>
        </p:spPr>
        <p:txBody>
          <a:bodyPr wrap="none" rtlCol="0">
            <a:spAutoFit/>
          </a:bodyPr>
          <a:lstStyle/>
          <a:p>
            <a:r>
              <a:rPr lang="sv-SE" sz="1050" dirty="0" smtClean="0">
                <a:latin typeface="+mj-lt"/>
              </a:rPr>
              <a:t>2016</a:t>
            </a:r>
            <a:endParaRPr lang="sv-SE" sz="1050" dirty="0">
              <a:latin typeface="+mj-lt"/>
            </a:endParaRPr>
          </a:p>
        </p:txBody>
      </p:sp>
      <p:sp>
        <p:nvSpPr>
          <p:cNvPr id="31" name="textruta 30"/>
          <p:cNvSpPr txBox="1"/>
          <p:nvPr/>
        </p:nvSpPr>
        <p:spPr>
          <a:xfrm>
            <a:off x="5133161" y="1345658"/>
            <a:ext cx="473206" cy="261610"/>
          </a:xfrm>
          <a:prstGeom prst="rect">
            <a:avLst/>
          </a:prstGeom>
          <a:noFill/>
        </p:spPr>
        <p:txBody>
          <a:bodyPr wrap="none" rtlCol="0">
            <a:spAutoFit/>
          </a:bodyPr>
          <a:lstStyle/>
          <a:p>
            <a:r>
              <a:rPr lang="sv-SE" sz="1050" dirty="0" smtClean="0">
                <a:latin typeface="+mj-lt"/>
              </a:rPr>
              <a:t>2017</a:t>
            </a:r>
            <a:endParaRPr lang="sv-SE" sz="1050" dirty="0">
              <a:latin typeface="+mj-lt"/>
            </a:endParaRPr>
          </a:p>
        </p:txBody>
      </p:sp>
      <p:sp>
        <p:nvSpPr>
          <p:cNvPr id="32" name="textruta 31"/>
          <p:cNvSpPr txBox="1"/>
          <p:nvPr/>
        </p:nvSpPr>
        <p:spPr>
          <a:xfrm>
            <a:off x="4003971" y="1364323"/>
            <a:ext cx="460382" cy="253916"/>
          </a:xfrm>
          <a:prstGeom prst="rect">
            <a:avLst/>
          </a:prstGeom>
          <a:noFill/>
        </p:spPr>
        <p:txBody>
          <a:bodyPr wrap="none" rtlCol="0">
            <a:spAutoFit/>
          </a:bodyPr>
          <a:lstStyle/>
          <a:p>
            <a:r>
              <a:rPr lang="sv-SE" sz="1050" dirty="0" smtClean="0">
                <a:latin typeface="+mj-lt"/>
              </a:rPr>
              <a:t>2016</a:t>
            </a:r>
            <a:endParaRPr lang="sv-SE" sz="1050" dirty="0">
              <a:latin typeface="+mj-lt"/>
            </a:endParaRPr>
          </a:p>
        </p:txBody>
      </p:sp>
      <p:sp>
        <p:nvSpPr>
          <p:cNvPr id="33" name="textruta 32"/>
          <p:cNvSpPr txBox="1"/>
          <p:nvPr/>
        </p:nvSpPr>
        <p:spPr>
          <a:xfrm>
            <a:off x="8462230" y="1369919"/>
            <a:ext cx="473206" cy="261610"/>
          </a:xfrm>
          <a:prstGeom prst="rect">
            <a:avLst/>
          </a:prstGeom>
          <a:noFill/>
        </p:spPr>
        <p:txBody>
          <a:bodyPr wrap="none" rtlCol="0">
            <a:spAutoFit/>
          </a:bodyPr>
          <a:lstStyle/>
          <a:p>
            <a:r>
              <a:rPr lang="sv-SE" sz="1050" dirty="0" smtClean="0">
                <a:latin typeface="+mj-lt"/>
              </a:rPr>
              <a:t>2017</a:t>
            </a:r>
            <a:endParaRPr lang="sv-SE" sz="1050" dirty="0">
              <a:latin typeface="+mj-lt"/>
            </a:endParaRPr>
          </a:p>
        </p:txBody>
      </p:sp>
      <p:sp>
        <p:nvSpPr>
          <p:cNvPr id="34" name="textruta 33"/>
          <p:cNvSpPr txBox="1"/>
          <p:nvPr/>
        </p:nvSpPr>
        <p:spPr>
          <a:xfrm>
            <a:off x="7333040" y="1388584"/>
            <a:ext cx="460382" cy="253916"/>
          </a:xfrm>
          <a:prstGeom prst="rect">
            <a:avLst/>
          </a:prstGeom>
          <a:noFill/>
        </p:spPr>
        <p:txBody>
          <a:bodyPr wrap="none" rtlCol="0">
            <a:spAutoFit/>
          </a:bodyPr>
          <a:lstStyle/>
          <a:p>
            <a:r>
              <a:rPr lang="sv-SE" sz="1050" dirty="0" smtClean="0">
                <a:latin typeface="+mj-lt"/>
              </a:rPr>
              <a:t>2016</a:t>
            </a:r>
            <a:endParaRPr lang="sv-SE" sz="1050" dirty="0">
              <a:latin typeface="+mj-lt"/>
            </a:endParaRPr>
          </a:p>
        </p:txBody>
      </p:sp>
      <p:pic>
        <p:nvPicPr>
          <p:cNvPr id="2" name="Bildobjekt 1" descr="Skärmurklipp"/>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1915" y="1671136"/>
            <a:ext cx="1393518" cy="1400931"/>
          </a:xfrm>
          <a:prstGeom prst="rect">
            <a:avLst/>
          </a:prstGeom>
        </p:spPr>
      </p:pic>
      <p:pic>
        <p:nvPicPr>
          <p:cNvPr id="3" name="Bildobjekt 2" descr="Skärmurklipp"/>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626" y="1785254"/>
            <a:ext cx="1107233" cy="1313917"/>
          </a:xfrm>
          <a:prstGeom prst="rect">
            <a:avLst/>
          </a:prstGeom>
        </p:spPr>
      </p:pic>
      <p:pic>
        <p:nvPicPr>
          <p:cNvPr id="10" name="Bildobjekt 9" descr="Skärmurklipp"/>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400" y="3005106"/>
            <a:ext cx="1286669" cy="1452436"/>
          </a:xfrm>
          <a:prstGeom prst="rect">
            <a:avLst/>
          </a:prstGeom>
        </p:spPr>
      </p:pic>
      <p:pic>
        <p:nvPicPr>
          <p:cNvPr id="11" name="Bildobjekt 10" descr="Skärmurklipp"/>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2971" y="1686419"/>
            <a:ext cx="1145969" cy="1385648"/>
          </a:xfrm>
          <a:prstGeom prst="rect">
            <a:avLst/>
          </a:prstGeom>
        </p:spPr>
      </p:pic>
      <p:pic>
        <p:nvPicPr>
          <p:cNvPr id="21" name="Bildobjekt 20" descr="Skärmurklipp"/>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99375" y="3119439"/>
            <a:ext cx="1147595" cy="1366185"/>
          </a:xfrm>
          <a:prstGeom prst="rect">
            <a:avLst/>
          </a:prstGeom>
        </p:spPr>
      </p:pic>
      <p:pic>
        <p:nvPicPr>
          <p:cNvPr id="22" name="Bildobjekt 21" descr="Skärmurklipp"/>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61543" y="4543619"/>
            <a:ext cx="1188823" cy="1348857"/>
          </a:xfrm>
          <a:prstGeom prst="rect">
            <a:avLst/>
          </a:prstGeom>
        </p:spPr>
      </p:pic>
      <p:pic>
        <p:nvPicPr>
          <p:cNvPr id="24" name="Bildobjekt 23" descr="Skärmurklipp"/>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77537" y="3229547"/>
            <a:ext cx="1181202" cy="1371719"/>
          </a:xfrm>
          <a:prstGeom prst="rect">
            <a:avLst/>
          </a:prstGeom>
        </p:spPr>
      </p:pic>
      <p:pic>
        <p:nvPicPr>
          <p:cNvPr id="25" name="Bildobjekt 24" descr="Skärmurklipp"/>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8656" y="4434680"/>
            <a:ext cx="1234547" cy="1432684"/>
          </a:xfrm>
          <a:prstGeom prst="rect">
            <a:avLst/>
          </a:prstGeom>
        </p:spPr>
      </p:pic>
      <p:sp>
        <p:nvSpPr>
          <p:cNvPr id="35" name="textruta 34"/>
          <p:cNvSpPr txBox="1"/>
          <p:nvPr/>
        </p:nvSpPr>
        <p:spPr>
          <a:xfrm>
            <a:off x="9799657" y="161347"/>
            <a:ext cx="1867819" cy="253916"/>
          </a:xfrm>
          <a:prstGeom prst="rect">
            <a:avLst/>
          </a:prstGeom>
          <a:noFill/>
        </p:spPr>
        <p:txBody>
          <a:bodyPr wrap="none" rtlCol="0">
            <a:spAutoFit/>
          </a:bodyPr>
          <a:lstStyle>
            <a:defPPr>
              <a:defRPr lang="sv-SE"/>
            </a:defPPr>
            <a:lvl1pPr>
              <a:defRPr sz="1050">
                <a:latin typeface="+mj-lt"/>
              </a:defRPr>
            </a:lvl1pPr>
          </a:lstStyle>
          <a:p>
            <a:r>
              <a:rPr lang="sv-SE" dirty="0"/>
              <a:t>Riket </a:t>
            </a:r>
            <a:r>
              <a:rPr lang="sv-SE" dirty="0" smtClean="0"/>
              <a:t>2017 (rödmarkerat 2016)</a:t>
            </a:r>
            <a:endParaRPr lang="sv-SE" dirty="0"/>
          </a:p>
        </p:txBody>
      </p:sp>
      <p:sp>
        <p:nvSpPr>
          <p:cNvPr id="7" name="textruta 6"/>
          <p:cNvSpPr txBox="1"/>
          <p:nvPr/>
        </p:nvSpPr>
        <p:spPr>
          <a:xfrm>
            <a:off x="10048408" y="2829585"/>
            <a:ext cx="1923085" cy="600164"/>
          </a:xfrm>
          <a:prstGeom prst="rect">
            <a:avLst/>
          </a:prstGeom>
          <a:noFill/>
        </p:spPr>
        <p:txBody>
          <a:bodyPr wrap="square" rtlCol="0">
            <a:spAutoFit/>
          </a:bodyPr>
          <a:lstStyle/>
          <a:p>
            <a:r>
              <a:rPr lang="sv-SE" sz="1100" b="1" i="1" dirty="0" smtClean="0"/>
              <a:t>Den vanlige patienten</a:t>
            </a:r>
            <a:r>
              <a:rPr lang="sv-SE" sz="1100" i="1" dirty="0" smtClean="0"/>
              <a:t>:</a:t>
            </a:r>
          </a:p>
          <a:p>
            <a:r>
              <a:rPr lang="sv-SE" sz="1100" i="1" dirty="0" smtClean="0"/>
              <a:t>Man, kvinna 55-85 år, ASA I-II, BMI 18,5-29,9, artros.</a:t>
            </a:r>
            <a:endParaRPr lang="sv-SE" sz="1100" i="1" dirty="0"/>
          </a:p>
        </p:txBody>
      </p:sp>
      <p:sp>
        <p:nvSpPr>
          <p:cNvPr id="36"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780040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352" y="231193"/>
            <a:ext cx="10515600" cy="797389"/>
          </a:xfrm>
        </p:spPr>
        <p:txBody>
          <a:bodyPr>
            <a:noAutofit/>
          </a:bodyPr>
          <a:lstStyle/>
          <a:p>
            <a:r>
              <a:rPr lang="sv-SE" sz="2000" dirty="0">
                <a:hlinkClick r:id="rId3"/>
              </a:rPr>
              <a:t>Oönskade händelser inom 90 dagar efter höftproteskirurgi</a:t>
            </a:r>
            <a:r>
              <a:rPr lang="sv-SE" sz="2000" dirty="0">
                <a:hlinkClick r:id="rId4"/>
              </a:rPr>
              <a:t/>
            </a:r>
            <a:br>
              <a:rPr lang="sv-SE" sz="2000" dirty="0">
                <a:hlinkClick r:id="rId4"/>
              </a:rPr>
            </a:br>
            <a:r>
              <a:rPr lang="sv-SE" sz="1200" dirty="0"/>
              <a:t>Andel oönskade händelse inom 90 dagar efter total höftprotesoperation. Mätperioden är 3 år. det redovisade årtalet är det sista av </a:t>
            </a:r>
            <a:r>
              <a:rPr lang="sv-SE" sz="1200" dirty="0" smtClean="0"/>
              <a:t>dessa</a:t>
            </a:r>
            <a:endParaRPr lang="sv-SE" sz="1200" dirty="0"/>
          </a:p>
        </p:txBody>
      </p:sp>
      <p:sp>
        <p:nvSpPr>
          <p:cNvPr id="4" name="Rektangel 3"/>
          <p:cNvSpPr/>
          <p:nvPr/>
        </p:nvSpPr>
        <p:spPr>
          <a:xfrm>
            <a:off x="584886" y="5407237"/>
            <a:ext cx="8645378" cy="553998"/>
          </a:xfrm>
          <a:prstGeom prst="rect">
            <a:avLst/>
          </a:prstGeom>
        </p:spPr>
        <p:txBody>
          <a:bodyPr wrap="square">
            <a:spAutoFit/>
          </a:bodyPr>
          <a:lstStyle/>
          <a:p>
            <a:r>
              <a:rPr lang="sv-SE" sz="1000" dirty="0">
                <a:latin typeface="+mj-lt"/>
              </a:rPr>
              <a:t>Indikatorn visar andelen patienter som inom 90 dagar efter operationen drabbats av oönskade händelser. </a:t>
            </a:r>
            <a:r>
              <a:rPr lang="sv-SE" sz="1000" dirty="0" smtClean="0">
                <a:latin typeface="+mj-lt"/>
              </a:rPr>
              <a:t>Med </a:t>
            </a:r>
            <a:r>
              <a:rPr lang="sv-SE" sz="1000" dirty="0">
                <a:latin typeface="+mj-lt"/>
              </a:rPr>
              <a:t>begreppet oönskad händelse avses sådana diagnos- och åtgärdskoder som kan tänkas representera en oönskad händelse och som förekommit i Patientregistret under sjukhusvistelsen eller vid en återinläggning inom 90 dagar efter ingreppet. Hit räknas inte bara lokala komplikationer utan även kardiovaskulära, medicinska och kirurgiska åkommor.</a:t>
            </a:r>
          </a:p>
        </p:txBody>
      </p:sp>
      <p:sp>
        <p:nvSpPr>
          <p:cNvPr id="5" name="Text Box 8"/>
          <p:cNvSpPr txBox="1">
            <a:spLocks noChangeArrowheads="1"/>
          </p:cNvSpPr>
          <p:nvPr/>
        </p:nvSpPr>
        <p:spPr bwMode="auto">
          <a:xfrm>
            <a:off x="9771797" y="3780945"/>
            <a:ext cx="2276513" cy="1785104"/>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Alla komplikationer som inneburit förlängd vårdtid eller återinläggning i slutenvård. Bör spegla eventuell samsjuklighet (ASA och/eller Charnleyscore). Sannolikt har Linköping en tyngre patientgrupp att hantera som universitetssjukhus. </a:t>
            </a:r>
          </a:p>
          <a:p>
            <a:r>
              <a:rPr lang="sv-SE" sz="1100" i="1" dirty="0" smtClean="0">
                <a:latin typeface="+mj-lt"/>
              </a:rPr>
              <a:t>I övrigt finns en skillnad mellan 3-8%. Varför?</a:t>
            </a:r>
            <a:endParaRPr lang="sv-SE" sz="1100" i="1" dirty="0">
              <a:latin typeface="+mj-lt"/>
            </a:endParaRPr>
          </a:p>
        </p:txBody>
      </p:sp>
      <p:pic>
        <p:nvPicPr>
          <p:cNvPr id="3" name="Bildobjekt 2" descr="Skärmurklip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85" y="944664"/>
            <a:ext cx="8699279" cy="4462573"/>
          </a:xfrm>
          <a:prstGeom prst="rect">
            <a:avLst/>
          </a:prstGeom>
        </p:spPr>
      </p:pic>
      <p:sp>
        <p:nvSpPr>
          <p:cNvPr id="7"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413598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319130" y="540290"/>
            <a:ext cx="9308158" cy="5662617"/>
          </a:xfrm>
          <a:prstGeom prst="rect">
            <a:avLst/>
          </a:prstGeom>
        </p:spPr>
      </p:pic>
      <p:sp>
        <p:nvSpPr>
          <p:cNvPr id="8" name="Rektangel 7"/>
          <p:cNvSpPr/>
          <p:nvPr/>
        </p:nvSpPr>
        <p:spPr>
          <a:xfrm>
            <a:off x="168643" y="123086"/>
            <a:ext cx="2492542" cy="338554"/>
          </a:xfrm>
          <a:prstGeom prst="rect">
            <a:avLst/>
          </a:prstGeom>
        </p:spPr>
        <p:txBody>
          <a:bodyPr wrap="none">
            <a:spAutoFit/>
          </a:bodyPr>
          <a:lstStyle/>
          <a:p>
            <a:r>
              <a:rPr lang="sv-SE" sz="1600" dirty="0">
                <a:solidFill>
                  <a:srgbClr val="0000CC"/>
                </a:solidFill>
                <a:latin typeface="+mj-lt"/>
              </a:rPr>
              <a:t>Kliniska resultat - höftprotes</a:t>
            </a:r>
          </a:p>
        </p:txBody>
      </p:sp>
      <p:sp>
        <p:nvSpPr>
          <p:cNvPr id="3" name="Rektangel 2"/>
          <p:cNvSpPr/>
          <p:nvPr/>
        </p:nvSpPr>
        <p:spPr>
          <a:xfrm>
            <a:off x="5977216" y="3244334"/>
            <a:ext cx="1848729" cy="369332"/>
          </a:xfrm>
          <a:prstGeom prst="rect">
            <a:avLst/>
          </a:prstGeom>
        </p:spPr>
        <p:txBody>
          <a:bodyPr wrap="square">
            <a:spAutoFit/>
          </a:bodyPr>
          <a:lstStyle/>
          <a:p>
            <a:r>
              <a:rPr lang="sv-SE" dirty="0"/>
              <a:t> </a:t>
            </a:r>
          </a:p>
        </p:txBody>
      </p:sp>
      <p:sp>
        <p:nvSpPr>
          <p:cNvPr id="4" name="Rektangel 3"/>
          <p:cNvSpPr/>
          <p:nvPr/>
        </p:nvSpPr>
        <p:spPr>
          <a:xfrm>
            <a:off x="5977217" y="3244334"/>
            <a:ext cx="237566" cy="369332"/>
          </a:xfrm>
          <a:prstGeom prst="rect">
            <a:avLst/>
          </a:prstGeom>
        </p:spPr>
        <p:txBody>
          <a:bodyPr wrap="none">
            <a:spAutoFit/>
          </a:bodyPr>
          <a:lstStyle/>
          <a:p>
            <a:r>
              <a:rPr lang="sv-SE" dirty="0"/>
              <a:t> </a:t>
            </a:r>
          </a:p>
        </p:txBody>
      </p:sp>
      <p:sp>
        <p:nvSpPr>
          <p:cNvPr id="10" name="Text Box 8"/>
          <p:cNvSpPr txBox="1">
            <a:spLocks noChangeArrowheads="1"/>
          </p:cNvSpPr>
          <p:nvPr/>
        </p:nvSpPr>
        <p:spPr bwMode="auto">
          <a:xfrm>
            <a:off x="10031101" y="4841222"/>
            <a:ext cx="1944809" cy="1107996"/>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Alla utom Eksjö ligger under rikssnittet. Norrköping inga reoperationer på 367 patienter! Enstaka fall gör det svårt att värdera i % - enheter.</a:t>
            </a:r>
            <a:endParaRPr lang="sv-SE" sz="1100" i="1" dirty="0">
              <a:latin typeface="+mj-lt"/>
            </a:endParaRPr>
          </a:p>
        </p:txBody>
      </p:sp>
      <p:cxnSp>
        <p:nvCxnSpPr>
          <p:cNvPr id="6" name="Rak 5"/>
          <p:cNvCxnSpPr/>
          <p:nvPr/>
        </p:nvCxnSpPr>
        <p:spPr>
          <a:xfrm>
            <a:off x="995158" y="4029737"/>
            <a:ext cx="8464748"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146902" y="3922015"/>
            <a:ext cx="437532" cy="215444"/>
          </a:xfrm>
          <a:prstGeom prst="rect">
            <a:avLst/>
          </a:prstGeom>
          <a:solidFill>
            <a:schemeClr val="bg1"/>
          </a:solidFill>
        </p:spPr>
        <p:txBody>
          <a:bodyPr wrap="square" rtlCol="0">
            <a:spAutoFit/>
          </a:bodyPr>
          <a:lstStyle/>
          <a:p>
            <a:r>
              <a:rPr lang="sv-SE" sz="800" dirty="0" smtClean="0">
                <a:latin typeface="+mj-lt"/>
              </a:rPr>
              <a:t>Riket</a:t>
            </a:r>
            <a:endParaRPr lang="sv-SE" sz="800" dirty="0">
              <a:latin typeface="+mj-lt"/>
            </a:endParaRPr>
          </a:p>
        </p:txBody>
      </p:sp>
      <p:sp>
        <p:nvSpPr>
          <p:cNvPr id="12" name="textruta 11"/>
          <p:cNvSpPr txBox="1"/>
          <p:nvPr/>
        </p:nvSpPr>
        <p:spPr>
          <a:xfrm>
            <a:off x="8903447" y="2232473"/>
            <a:ext cx="1568928" cy="769441"/>
          </a:xfrm>
          <a:prstGeom prst="rect">
            <a:avLst/>
          </a:prstGeom>
          <a:noFill/>
        </p:spPr>
        <p:txBody>
          <a:bodyPr wrap="square" rtlCol="0">
            <a:spAutoFit/>
          </a:bodyPr>
          <a:lstStyle/>
          <a:p>
            <a:r>
              <a:rPr lang="sv-SE" sz="1100" b="1" i="1" dirty="0" smtClean="0"/>
              <a:t>Den vanlige patienten</a:t>
            </a:r>
            <a:r>
              <a:rPr lang="sv-SE" sz="1100" i="1" dirty="0" smtClean="0"/>
              <a:t>:</a:t>
            </a:r>
          </a:p>
          <a:p>
            <a:r>
              <a:rPr lang="sv-SE" sz="1100" i="1" dirty="0" smtClean="0"/>
              <a:t>Man, kvinna 55-85 år, ASA I-II, BMI 18,5-29,9, artros.</a:t>
            </a:r>
            <a:endParaRPr lang="sv-SE" sz="1100" i="1" dirty="0"/>
          </a:p>
        </p:txBody>
      </p:sp>
      <p:sp>
        <p:nvSpPr>
          <p:cNvPr id="13"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313132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147964" y="148885"/>
            <a:ext cx="2492542" cy="338554"/>
          </a:xfrm>
          <a:prstGeom prst="rect">
            <a:avLst/>
          </a:prstGeom>
        </p:spPr>
        <p:txBody>
          <a:bodyPr wrap="none">
            <a:spAutoFit/>
          </a:bodyPr>
          <a:lstStyle/>
          <a:p>
            <a:r>
              <a:rPr lang="sv-SE" sz="1600" dirty="0">
                <a:solidFill>
                  <a:srgbClr val="0000CC"/>
                </a:solidFill>
                <a:latin typeface="+mj-lt"/>
              </a:rPr>
              <a:t>Kliniska resultat - höftprotes</a:t>
            </a:r>
          </a:p>
        </p:txBody>
      </p:sp>
      <p:sp>
        <p:nvSpPr>
          <p:cNvPr id="8" name="Text Box 8"/>
          <p:cNvSpPr txBox="1">
            <a:spLocks noChangeArrowheads="1"/>
          </p:cNvSpPr>
          <p:nvPr/>
        </p:nvSpPr>
        <p:spPr bwMode="auto">
          <a:xfrm>
            <a:off x="9885154" y="4473967"/>
            <a:ext cx="1906281" cy="1107996"/>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Åtgärd för infektion dominerar. Enstaka luxationer och frakturer. Snittföring? Ökat användande av cementfri proteser?</a:t>
            </a:r>
            <a:endParaRPr lang="sv-SE" sz="1100" i="1" dirty="0">
              <a:latin typeface="+mj-lt"/>
            </a:endParaRPr>
          </a:p>
        </p:txBody>
      </p:sp>
      <p:pic>
        <p:nvPicPr>
          <p:cNvPr id="3" name="Bildobjekt 2"/>
          <p:cNvPicPr>
            <a:picLocks noChangeAspect="1"/>
          </p:cNvPicPr>
          <p:nvPr/>
        </p:nvPicPr>
        <p:blipFill>
          <a:blip r:embed="rId3"/>
          <a:stretch>
            <a:fillRect/>
          </a:stretch>
        </p:blipFill>
        <p:spPr>
          <a:xfrm>
            <a:off x="346205" y="680932"/>
            <a:ext cx="9193565" cy="5590517"/>
          </a:xfrm>
          <a:prstGeom prst="rect">
            <a:avLst/>
          </a:prstGeom>
        </p:spPr>
      </p:pic>
      <p:sp>
        <p:nvSpPr>
          <p:cNvPr id="7"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826566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534838" y="694016"/>
            <a:ext cx="8246853" cy="5382384"/>
          </a:xfrm>
          <a:prstGeom prst="rect">
            <a:avLst/>
          </a:prstGeom>
        </p:spPr>
      </p:pic>
      <p:sp>
        <p:nvSpPr>
          <p:cNvPr id="5" name="Rektangel 4"/>
          <p:cNvSpPr/>
          <p:nvPr/>
        </p:nvSpPr>
        <p:spPr>
          <a:xfrm>
            <a:off x="147964" y="148885"/>
            <a:ext cx="2492542" cy="338554"/>
          </a:xfrm>
          <a:prstGeom prst="rect">
            <a:avLst/>
          </a:prstGeom>
        </p:spPr>
        <p:txBody>
          <a:bodyPr wrap="none">
            <a:spAutoFit/>
          </a:bodyPr>
          <a:lstStyle/>
          <a:p>
            <a:r>
              <a:rPr lang="sv-SE" sz="1600" dirty="0">
                <a:solidFill>
                  <a:srgbClr val="0000CC"/>
                </a:solidFill>
                <a:latin typeface="+mj-lt"/>
              </a:rPr>
              <a:t>Kliniska resultat - höftprotes</a:t>
            </a:r>
          </a:p>
        </p:txBody>
      </p:sp>
      <p:sp>
        <p:nvSpPr>
          <p:cNvPr id="6" name="Text Box 8"/>
          <p:cNvSpPr txBox="1">
            <a:spLocks noChangeArrowheads="1"/>
          </p:cNvSpPr>
          <p:nvPr/>
        </p:nvSpPr>
        <p:spPr bwMode="auto">
          <a:xfrm>
            <a:off x="9410405" y="4201012"/>
            <a:ext cx="2277726" cy="1277273"/>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Positiv utveckling över tid. Infektionerna dominerar. Ökat antal tidiga frakturer. Cementfria system? Samtidigt viss minskning av luxationer. Snittföring? Större ledhuvuden? Teknik/vana?</a:t>
            </a:r>
            <a:endParaRPr lang="sv-SE" sz="1100" i="1" dirty="0">
              <a:latin typeface="+mj-lt"/>
            </a:endParaRPr>
          </a:p>
        </p:txBody>
      </p:sp>
      <p:sp>
        <p:nvSpPr>
          <p:cNvPr id="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57708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9451059" y="4495053"/>
            <a:ext cx="2192239" cy="430887"/>
          </a:xfrm>
          <a:prstGeom prst="rect">
            <a:avLst/>
          </a:prstGeom>
          <a:noFill/>
          <a:ln w="3175">
            <a:noFill/>
          </a:ln>
        </p:spPr>
        <p:txBody>
          <a:bodyPr wrap="square" rtlCol="0">
            <a:spAutoFit/>
          </a:bodyPr>
          <a:lstStyle/>
          <a:p>
            <a:r>
              <a:rPr lang="sv-SE" sz="1100" b="1" i="1" dirty="0">
                <a:solidFill>
                  <a:srgbClr val="0000CC"/>
                </a:solidFill>
                <a:latin typeface="+mj-lt"/>
              </a:rPr>
              <a:t>Kommentar</a:t>
            </a:r>
            <a:r>
              <a:rPr lang="sv-SE" sz="1100" b="1" i="1" dirty="0" smtClean="0">
                <a:latin typeface="+mj-lt"/>
              </a:rPr>
              <a:t>:</a:t>
            </a:r>
          </a:p>
          <a:p>
            <a:r>
              <a:rPr lang="sv-SE" sz="1100" i="1" dirty="0" smtClean="0">
                <a:latin typeface="+mj-lt"/>
              </a:rPr>
              <a:t>Generellt positiv utveckling.</a:t>
            </a:r>
            <a:endParaRPr lang="sv-SE" sz="1100" i="1" dirty="0">
              <a:latin typeface="+mj-lt"/>
            </a:endParaRPr>
          </a:p>
        </p:txBody>
      </p:sp>
      <p:sp>
        <p:nvSpPr>
          <p:cNvPr id="7" name="Rektangel 6"/>
          <p:cNvSpPr/>
          <p:nvPr/>
        </p:nvSpPr>
        <p:spPr>
          <a:xfrm>
            <a:off x="134137" y="112275"/>
            <a:ext cx="2492542" cy="338554"/>
          </a:xfrm>
          <a:prstGeom prst="rect">
            <a:avLst/>
          </a:prstGeom>
        </p:spPr>
        <p:txBody>
          <a:bodyPr wrap="none">
            <a:spAutoFit/>
          </a:bodyPr>
          <a:lstStyle/>
          <a:p>
            <a:r>
              <a:rPr lang="sv-SE" sz="1600" dirty="0">
                <a:solidFill>
                  <a:srgbClr val="0000CC"/>
                </a:solidFill>
                <a:latin typeface="+mj-lt"/>
              </a:rPr>
              <a:t>Kliniska resultat - höftprotes</a:t>
            </a:r>
          </a:p>
        </p:txBody>
      </p:sp>
      <p:sp>
        <p:nvSpPr>
          <p:cNvPr id="9" name="Text Box 8"/>
          <p:cNvSpPr txBox="1">
            <a:spLocks noChangeArrowheads="1"/>
          </p:cNvSpPr>
          <p:nvPr/>
        </p:nvSpPr>
        <p:spPr bwMode="auto">
          <a:xfrm>
            <a:off x="584886" y="5523055"/>
            <a:ext cx="10447639" cy="230832"/>
          </a:xfrm>
          <a:prstGeom prst="rect">
            <a:avLst/>
          </a:prstGeom>
          <a:noFill/>
          <a:ln w="3175" cap="rnd">
            <a:noFill/>
            <a:miter lim="800000"/>
            <a:headEnd/>
            <a:tailEnd/>
          </a:ln>
          <a:effectLst/>
          <a:extLst/>
        </p:spPr>
        <p:txBody>
          <a:bodyPr wrap="square">
            <a:spAutoFit/>
          </a:bodyPr>
          <a:lstStyle/>
          <a:p>
            <a:r>
              <a:rPr lang="sv-SE" sz="900" b="1" i="1" dirty="0">
                <a:solidFill>
                  <a:srgbClr val="FF0000"/>
                </a:solidFill>
              </a:rPr>
              <a:t>Kommentar</a:t>
            </a:r>
            <a:r>
              <a:rPr lang="sv-SE" sz="900" b="1" i="1" dirty="0" smtClean="0">
                <a:solidFill>
                  <a:srgbClr val="FF0000"/>
                </a:solidFill>
              </a:rPr>
              <a:t>:</a:t>
            </a:r>
            <a:endParaRPr lang="sv-SE" sz="900" i="1" dirty="0">
              <a:solidFill>
                <a:srgbClr val="FF0000"/>
              </a:solidFill>
            </a:endParaRPr>
          </a:p>
        </p:txBody>
      </p:sp>
      <p:pic>
        <p:nvPicPr>
          <p:cNvPr id="2" name="Bildobjekt 1"/>
          <p:cNvPicPr>
            <a:picLocks noChangeAspect="1"/>
          </p:cNvPicPr>
          <p:nvPr/>
        </p:nvPicPr>
        <p:blipFill>
          <a:blip r:embed="rId3"/>
          <a:stretch>
            <a:fillRect/>
          </a:stretch>
        </p:blipFill>
        <p:spPr>
          <a:xfrm>
            <a:off x="390306" y="565720"/>
            <a:ext cx="8289670" cy="5399444"/>
          </a:xfrm>
          <a:prstGeom prst="rect">
            <a:avLst/>
          </a:prstGeom>
        </p:spPr>
      </p:pic>
      <p:sp>
        <p:nvSpPr>
          <p:cNvPr id="6" name="textruta 5"/>
          <p:cNvSpPr txBox="1"/>
          <p:nvPr/>
        </p:nvSpPr>
        <p:spPr>
          <a:xfrm>
            <a:off x="9205116" y="1359204"/>
            <a:ext cx="2306772" cy="738664"/>
          </a:xfrm>
          <a:prstGeom prst="rect">
            <a:avLst/>
          </a:prstGeom>
          <a:noFill/>
        </p:spPr>
        <p:txBody>
          <a:bodyPr wrap="square" rtlCol="0">
            <a:spAutoFit/>
          </a:bodyPr>
          <a:lstStyle/>
          <a:p>
            <a:r>
              <a:rPr lang="sv-SE" sz="1050" dirty="0"/>
              <a:t>Se även </a:t>
            </a:r>
            <a:r>
              <a:rPr lang="sv-SE" sz="1050" dirty="0" smtClean="0"/>
              <a:t>BOA-registret:</a:t>
            </a:r>
            <a:endParaRPr lang="sv-SE" sz="1050" dirty="0"/>
          </a:p>
          <a:p>
            <a:r>
              <a:rPr lang="sv-SE" sz="1050" dirty="0" smtClean="0">
                <a:hlinkClick r:id="rId4"/>
              </a:rPr>
              <a:t>Bättre omhändertagande av patienter med artros - BOA-registret</a:t>
            </a:r>
            <a:endParaRPr lang="sv-SE" sz="1050" dirty="0" smtClean="0"/>
          </a:p>
          <a:p>
            <a:endParaRPr lang="sv-SE" sz="1050" dirty="0"/>
          </a:p>
        </p:txBody>
      </p:sp>
      <p:sp>
        <p:nvSpPr>
          <p:cNvPr id="10" name="textruta 9"/>
          <p:cNvSpPr txBox="1"/>
          <p:nvPr/>
        </p:nvSpPr>
        <p:spPr>
          <a:xfrm>
            <a:off x="7717408" y="5994847"/>
            <a:ext cx="1119217" cy="261610"/>
          </a:xfrm>
          <a:prstGeom prst="rect">
            <a:avLst/>
          </a:prstGeom>
          <a:noFill/>
        </p:spPr>
        <p:txBody>
          <a:bodyPr wrap="none" rtlCol="0">
            <a:spAutoFit/>
          </a:bodyPr>
          <a:lstStyle/>
          <a:p>
            <a:r>
              <a:rPr lang="sv-SE" sz="1050" dirty="0" smtClean="0"/>
              <a:t>*antal uppföljda</a:t>
            </a:r>
            <a:endParaRPr lang="sv-SE" sz="1050" dirty="0"/>
          </a:p>
        </p:txBody>
      </p:sp>
      <p:sp>
        <p:nvSpPr>
          <p:cNvPr id="12"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821687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46798" y="84035"/>
            <a:ext cx="1513556" cy="230832"/>
          </a:xfrm>
          <a:prstGeom prst="rect">
            <a:avLst/>
          </a:prstGeom>
        </p:spPr>
        <p:txBody>
          <a:bodyPr wrap="none">
            <a:spAutoFit/>
          </a:bodyPr>
          <a:lstStyle/>
          <a:p>
            <a:r>
              <a:rPr lang="sv-SE" sz="900" dirty="0">
                <a:solidFill>
                  <a:srgbClr val="0000CC"/>
                </a:solidFill>
                <a:latin typeface="+mj-lt"/>
              </a:rPr>
              <a:t>Kliniska resultat - höftfraktur</a:t>
            </a:r>
          </a:p>
        </p:txBody>
      </p:sp>
      <p:sp>
        <p:nvSpPr>
          <p:cNvPr id="8" name="Text Box 8"/>
          <p:cNvSpPr txBox="1">
            <a:spLocks noChangeArrowheads="1"/>
          </p:cNvSpPr>
          <p:nvPr/>
        </p:nvSpPr>
        <p:spPr bwMode="auto">
          <a:xfrm>
            <a:off x="9737864" y="4735461"/>
            <a:ext cx="2144868" cy="1107996"/>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Ny trendbild. Slår ganska mycket mellan mätningarna +/-. Stor variation mellan olika  enheter. Just nu ser det bra ut för Kalmar och Linköping</a:t>
            </a:r>
            <a:endParaRPr lang="sv-SE" sz="1100" i="1" dirty="0">
              <a:latin typeface="+mj-lt"/>
            </a:endParaRPr>
          </a:p>
        </p:txBody>
      </p:sp>
      <p:sp>
        <p:nvSpPr>
          <p:cNvPr id="5" name="Rektangel 4"/>
          <p:cNvSpPr/>
          <p:nvPr/>
        </p:nvSpPr>
        <p:spPr>
          <a:xfrm>
            <a:off x="211232" y="431678"/>
            <a:ext cx="4206536" cy="400110"/>
          </a:xfrm>
          <a:prstGeom prst="rect">
            <a:avLst/>
          </a:prstGeom>
        </p:spPr>
        <p:txBody>
          <a:bodyPr wrap="none">
            <a:spAutoFit/>
          </a:bodyPr>
          <a:lstStyle/>
          <a:p>
            <a:r>
              <a:rPr lang="sv-SE" sz="2000" dirty="0">
                <a:latin typeface="+mj-lt"/>
              </a:rPr>
              <a:t>Kvalitetsindikatorer för frakturpatienter</a:t>
            </a:r>
          </a:p>
        </p:txBody>
      </p:sp>
      <p:pic>
        <p:nvPicPr>
          <p:cNvPr id="6" name="Bildobjekt 5"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4949" y="489367"/>
            <a:ext cx="2270699" cy="2087998"/>
          </a:xfrm>
          <a:prstGeom prst="rect">
            <a:avLst/>
          </a:prstGeom>
        </p:spPr>
      </p:pic>
      <p:pic>
        <p:nvPicPr>
          <p:cNvPr id="9" name="Bildobjekt 8"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605" y="1686782"/>
            <a:ext cx="1249788" cy="1409822"/>
          </a:xfrm>
          <a:prstGeom prst="rect">
            <a:avLst/>
          </a:prstGeom>
        </p:spPr>
      </p:pic>
      <p:pic>
        <p:nvPicPr>
          <p:cNvPr id="10" name="Bildobjekt 9" descr="Skärmurklip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1099" y="1491183"/>
            <a:ext cx="1165961" cy="1371719"/>
          </a:xfrm>
          <a:prstGeom prst="rect">
            <a:avLst/>
          </a:prstGeom>
        </p:spPr>
      </p:pic>
      <p:pic>
        <p:nvPicPr>
          <p:cNvPr id="11" name="Bildobjekt 10" descr="Skärmurklip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885" y="2936264"/>
            <a:ext cx="1089754" cy="1310754"/>
          </a:xfrm>
          <a:prstGeom prst="rect">
            <a:avLst/>
          </a:prstGeom>
        </p:spPr>
      </p:pic>
      <p:pic>
        <p:nvPicPr>
          <p:cNvPr id="12" name="Bildobjekt 11" descr="Skärmurklip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5638" y="1610642"/>
            <a:ext cx="1112616" cy="1280271"/>
          </a:xfrm>
          <a:prstGeom prst="rect">
            <a:avLst/>
          </a:prstGeom>
        </p:spPr>
      </p:pic>
      <p:pic>
        <p:nvPicPr>
          <p:cNvPr id="14" name="Bildobjekt 13" descr="Skärmurklip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4630" y="3013735"/>
            <a:ext cx="1219306" cy="1425063"/>
          </a:xfrm>
          <a:prstGeom prst="rect">
            <a:avLst/>
          </a:prstGeom>
        </p:spPr>
      </p:pic>
      <p:pic>
        <p:nvPicPr>
          <p:cNvPr id="15" name="Bildobjekt 14" descr="Skärmurklipp"/>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9976" y="4485480"/>
            <a:ext cx="1234547" cy="1280271"/>
          </a:xfrm>
          <a:prstGeom prst="rect">
            <a:avLst/>
          </a:prstGeom>
        </p:spPr>
      </p:pic>
      <p:pic>
        <p:nvPicPr>
          <p:cNvPr id="17" name="Bildobjekt 16" descr="Skärmurklipp"/>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2213" y="4353537"/>
            <a:ext cx="1143099" cy="1211685"/>
          </a:xfrm>
          <a:prstGeom prst="rect">
            <a:avLst/>
          </a:prstGeom>
        </p:spPr>
      </p:pic>
      <p:pic>
        <p:nvPicPr>
          <p:cNvPr id="18" name="Bildobjekt 17" descr="Skärmurklipp"/>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55638" y="2974675"/>
            <a:ext cx="1089754" cy="1280271"/>
          </a:xfrm>
          <a:prstGeom prst="rect">
            <a:avLst/>
          </a:prstGeom>
        </p:spPr>
      </p:pic>
      <p:sp>
        <p:nvSpPr>
          <p:cNvPr id="19" name="textruta 18"/>
          <p:cNvSpPr txBox="1"/>
          <p:nvPr/>
        </p:nvSpPr>
        <p:spPr>
          <a:xfrm>
            <a:off x="7078360" y="956549"/>
            <a:ext cx="1326004" cy="261610"/>
          </a:xfrm>
          <a:prstGeom prst="rect">
            <a:avLst/>
          </a:prstGeom>
          <a:noFill/>
        </p:spPr>
        <p:txBody>
          <a:bodyPr wrap="none" rtlCol="0">
            <a:spAutoFit/>
          </a:bodyPr>
          <a:lstStyle/>
          <a:p>
            <a:r>
              <a:rPr lang="sv-SE" sz="1100" b="1" dirty="0" smtClean="0">
                <a:solidFill>
                  <a:schemeClr val="accent2"/>
                </a:solidFill>
                <a:latin typeface="+mj-lt"/>
              </a:rPr>
              <a:t>Region Östergötland</a:t>
            </a:r>
            <a:endParaRPr lang="sv-SE" sz="1100" b="1" dirty="0">
              <a:solidFill>
                <a:schemeClr val="accent2"/>
              </a:solidFill>
              <a:latin typeface="+mj-lt"/>
            </a:endParaRPr>
          </a:p>
        </p:txBody>
      </p:sp>
      <p:sp>
        <p:nvSpPr>
          <p:cNvPr id="20" name="textruta 19"/>
          <p:cNvSpPr txBox="1"/>
          <p:nvPr/>
        </p:nvSpPr>
        <p:spPr>
          <a:xfrm>
            <a:off x="464151" y="924847"/>
            <a:ext cx="1410964" cy="261610"/>
          </a:xfrm>
          <a:prstGeom prst="rect">
            <a:avLst/>
          </a:prstGeom>
          <a:noFill/>
        </p:spPr>
        <p:txBody>
          <a:bodyPr wrap="none" rtlCol="0">
            <a:spAutoFit/>
          </a:bodyPr>
          <a:lstStyle/>
          <a:p>
            <a:r>
              <a:rPr lang="sv-SE" sz="1100" b="1" dirty="0" smtClean="0">
                <a:solidFill>
                  <a:schemeClr val="accent5"/>
                </a:solidFill>
                <a:latin typeface="+mj-lt"/>
              </a:rPr>
              <a:t>Region Jönköpings län</a:t>
            </a:r>
            <a:endParaRPr lang="sv-SE" sz="1100" b="1" dirty="0">
              <a:solidFill>
                <a:schemeClr val="accent5"/>
              </a:solidFill>
              <a:latin typeface="+mj-lt"/>
            </a:endParaRPr>
          </a:p>
        </p:txBody>
      </p:sp>
      <p:sp>
        <p:nvSpPr>
          <p:cNvPr id="21" name="textruta 20"/>
          <p:cNvSpPr txBox="1"/>
          <p:nvPr/>
        </p:nvSpPr>
        <p:spPr>
          <a:xfrm>
            <a:off x="3729560" y="964219"/>
            <a:ext cx="1188146" cy="261610"/>
          </a:xfrm>
          <a:prstGeom prst="rect">
            <a:avLst/>
          </a:prstGeom>
          <a:noFill/>
        </p:spPr>
        <p:txBody>
          <a:bodyPr wrap="none" rtlCol="0">
            <a:spAutoFit/>
          </a:bodyPr>
          <a:lstStyle/>
          <a:p>
            <a:r>
              <a:rPr lang="sv-SE" sz="1100" b="1" dirty="0" smtClean="0">
                <a:solidFill>
                  <a:schemeClr val="accent6">
                    <a:lumMod val="75000"/>
                  </a:schemeClr>
                </a:solidFill>
                <a:latin typeface="+mj-lt"/>
              </a:rPr>
              <a:t>Region Kalmar län</a:t>
            </a:r>
            <a:endParaRPr lang="sv-SE" sz="1100" b="1" dirty="0">
              <a:solidFill>
                <a:schemeClr val="accent6">
                  <a:lumMod val="75000"/>
                </a:schemeClr>
              </a:solidFill>
              <a:latin typeface="+mj-lt"/>
            </a:endParaRPr>
          </a:p>
        </p:txBody>
      </p:sp>
      <p:sp>
        <p:nvSpPr>
          <p:cNvPr id="22" name="textruta 21"/>
          <p:cNvSpPr txBox="1"/>
          <p:nvPr/>
        </p:nvSpPr>
        <p:spPr>
          <a:xfrm>
            <a:off x="1785939" y="1225829"/>
            <a:ext cx="473206" cy="261610"/>
          </a:xfrm>
          <a:prstGeom prst="rect">
            <a:avLst/>
          </a:prstGeom>
          <a:noFill/>
        </p:spPr>
        <p:txBody>
          <a:bodyPr wrap="none" rtlCol="0">
            <a:spAutoFit/>
          </a:bodyPr>
          <a:lstStyle/>
          <a:p>
            <a:r>
              <a:rPr lang="sv-SE" sz="1050" dirty="0" smtClean="0">
                <a:latin typeface="+mj-lt"/>
              </a:rPr>
              <a:t>2017</a:t>
            </a:r>
            <a:endParaRPr lang="sv-SE" sz="1050" dirty="0">
              <a:latin typeface="+mj-lt"/>
            </a:endParaRPr>
          </a:p>
        </p:txBody>
      </p:sp>
      <p:sp>
        <p:nvSpPr>
          <p:cNvPr id="23" name="textruta 22"/>
          <p:cNvSpPr txBox="1"/>
          <p:nvPr/>
        </p:nvSpPr>
        <p:spPr>
          <a:xfrm>
            <a:off x="656749" y="1211260"/>
            <a:ext cx="460382" cy="253916"/>
          </a:xfrm>
          <a:prstGeom prst="rect">
            <a:avLst/>
          </a:prstGeom>
          <a:noFill/>
        </p:spPr>
        <p:txBody>
          <a:bodyPr wrap="none" rtlCol="0">
            <a:spAutoFit/>
          </a:bodyPr>
          <a:lstStyle/>
          <a:p>
            <a:r>
              <a:rPr lang="sv-SE" sz="1050" dirty="0" smtClean="0">
                <a:latin typeface="+mj-lt"/>
              </a:rPr>
              <a:t>2016</a:t>
            </a:r>
            <a:endParaRPr lang="sv-SE" sz="1050" dirty="0">
              <a:latin typeface="+mj-lt"/>
            </a:endParaRPr>
          </a:p>
        </p:txBody>
      </p:sp>
      <p:sp>
        <p:nvSpPr>
          <p:cNvPr id="24" name="textruta 23"/>
          <p:cNvSpPr txBox="1"/>
          <p:nvPr/>
        </p:nvSpPr>
        <p:spPr>
          <a:xfrm>
            <a:off x="4977133" y="1265270"/>
            <a:ext cx="473206" cy="261610"/>
          </a:xfrm>
          <a:prstGeom prst="rect">
            <a:avLst/>
          </a:prstGeom>
          <a:noFill/>
        </p:spPr>
        <p:txBody>
          <a:bodyPr wrap="none" rtlCol="0">
            <a:spAutoFit/>
          </a:bodyPr>
          <a:lstStyle/>
          <a:p>
            <a:r>
              <a:rPr lang="sv-SE" sz="1050" dirty="0" smtClean="0">
                <a:latin typeface="+mj-lt"/>
              </a:rPr>
              <a:t>2017</a:t>
            </a:r>
            <a:endParaRPr lang="sv-SE" sz="1050" dirty="0">
              <a:latin typeface="+mj-lt"/>
            </a:endParaRPr>
          </a:p>
        </p:txBody>
      </p:sp>
      <p:sp>
        <p:nvSpPr>
          <p:cNvPr id="25" name="textruta 24"/>
          <p:cNvSpPr txBox="1"/>
          <p:nvPr/>
        </p:nvSpPr>
        <p:spPr>
          <a:xfrm>
            <a:off x="3847943" y="1283935"/>
            <a:ext cx="460382" cy="253916"/>
          </a:xfrm>
          <a:prstGeom prst="rect">
            <a:avLst/>
          </a:prstGeom>
          <a:noFill/>
        </p:spPr>
        <p:txBody>
          <a:bodyPr wrap="none" rtlCol="0">
            <a:spAutoFit/>
          </a:bodyPr>
          <a:lstStyle/>
          <a:p>
            <a:r>
              <a:rPr lang="sv-SE" sz="1050" dirty="0" smtClean="0">
                <a:latin typeface="+mj-lt"/>
              </a:rPr>
              <a:t>2016</a:t>
            </a:r>
            <a:endParaRPr lang="sv-SE" sz="1050" dirty="0">
              <a:latin typeface="+mj-lt"/>
            </a:endParaRPr>
          </a:p>
        </p:txBody>
      </p:sp>
      <p:sp>
        <p:nvSpPr>
          <p:cNvPr id="26" name="textruta 25"/>
          <p:cNvSpPr txBox="1"/>
          <p:nvPr/>
        </p:nvSpPr>
        <p:spPr>
          <a:xfrm>
            <a:off x="8355771" y="1276241"/>
            <a:ext cx="473206" cy="261610"/>
          </a:xfrm>
          <a:prstGeom prst="rect">
            <a:avLst/>
          </a:prstGeom>
          <a:noFill/>
        </p:spPr>
        <p:txBody>
          <a:bodyPr wrap="none" rtlCol="0">
            <a:spAutoFit/>
          </a:bodyPr>
          <a:lstStyle/>
          <a:p>
            <a:r>
              <a:rPr lang="sv-SE" sz="1050" dirty="0" smtClean="0">
                <a:latin typeface="+mj-lt"/>
              </a:rPr>
              <a:t>2017</a:t>
            </a:r>
            <a:endParaRPr lang="sv-SE" sz="1050" dirty="0">
              <a:latin typeface="+mj-lt"/>
            </a:endParaRPr>
          </a:p>
        </p:txBody>
      </p:sp>
      <p:sp>
        <p:nvSpPr>
          <p:cNvPr id="27" name="textruta 26"/>
          <p:cNvSpPr txBox="1"/>
          <p:nvPr/>
        </p:nvSpPr>
        <p:spPr>
          <a:xfrm>
            <a:off x="7226581" y="1294906"/>
            <a:ext cx="460382" cy="253916"/>
          </a:xfrm>
          <a:prstGeom prst="rect">
            <a:avLst/>
          </a:prstGeom>
          <a:noFill/>
        </p:spPr>
        <p:txBody>
          <a:bodyPr wrap="none" rtlCol="0">
            <a:spAutoFit/>
          </a:bodyPr>
          <a:lstStyle/>
          <a:p>
            <a:r>
              <a:rPr lang="sv-SE" sz="1050" dirty="0" smtClean="0">
                <a:latin typeface="+mj-lt"/>
              </a:rPr>
              <a:t>2016</a:t>
            </a:r>
            <a:endParaRPr lang="sv-SE" sz="1050" dirty="0">
              <a:latin typeface="+mj-lt"/>
            </a:endParaRPr>
          </a:p>
        </p:txBody>
      </p:sp>
      <p:pic>
        <p:nvPicPr>
          <p:cNvPr id="2" name="Bildobjekt 1" descr="Skärmurklipp"/>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9020" y="1600007"/>
            <a:ext cx="1417443" cy="1486029"/>
          </a:xfrm>
          <a:prstGeom prst="rect">
            <a:avLst/>
          </a:prstGeom>
        </p:spPr>
      </p:pic>
      <p:pic>
        <p:nvPicPr>
          <p:cNvPr id="3" name="Bildobjekt 2" descr="Skärmurklipp"/>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253" y="1503323"/>
            <a:ext cx="1165961" cy="1386960"/>
          </a:xfrm>
          <a:prstGeom prst="rect">
            <a:avLst/>
          </a:prstGeom>
        </p:spPr>
      </p:pic>
      <p:pic>
        <p:nvPicPr>
          <p:cNvPr id="16" name="Bildobjekt 15" descr="Skärmurklipp"/>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6271" y="2908713"/>
            <a:ext cx="1249788" cy="1417443"/>
          </a:xfrm>
          <a:prstGeom prst="rect">
            <a:avLst/>
          </a:prstGeom>
        </p:spPr>
      </p:pic>
      <p:pic>
        <p:nvPicPr>
          <p:cNvPr id="30" name="Bildobjekt 29" descr="Skärmurklipp"/>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3901" y="1658214"/>
            <a:ext cx="1173582" cy="1394581"/>
          </a:xfrm>
          <a:prstGeom prst="rect">
            <a:avLst/>
          </a:prstGeom>
        </p:spPr>
      </p:pic>
      <p:pic>
        <p:nvPicPr>
          <p:cNvPr id="31" name="Bildobjekt 30" descr="Skärmurklipp"/>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98147" y="3052795"/>
            <a:ext cx="1242168" cy="1303133"/>
          </a:xfrm>
          <a:prstGeom prst="rect">
            <a:avLst/>
          </a:prstGeom>
        </p:spPr>
      </p:pic>
      <p:pic>
        <p:nvPicPr>
          <p:cNvPr id="32" name="Bildobjekt 31" descr="Skärmurklipp"/>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85763" y="4395532"/>
            <a:ext cx="1226926" cy="1447925"/>
          </a:xfrm>
          <a:prstGeom prst="rect">
            <a:avLst/>
          </a:prstGeom>
        </p:spPr>
      </p:pic>
      <p:pic>
        <p:nvPicPr>
          <p:cNvPr id="33" name="Bildobjekt 32" descr="Skärmurklipp"/>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8483" y="4353537"/>
            <a:ext cx="1112616" cy="1242168"/>
          </a:xfrm>
          <a:prstGeom prst="rect">
            <a:avLst/>
          </a:prstGeom>
        </p:spPr>
      </p:pic>
      <p:pic>
        <p:nvPicPr>
          <p:cNvPr id="34" name="Bildobjekt 33" descr="Skärmurklipp"/>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02883" y="2951812"/>
            <a:ext cx="1226926" cy="1325995"/>
          </a:xfrm>
          <a:prstGeom prst="rect">
            <a:avLst/>
          </a:prstGeom>
        </p:spPr>
      </p:pic>
      <p:sp>
        <p:nvSpPr>
          <p:cNvPr id="35" name="textruta 34"/>
          <p:cNvSpPr txBox="1"/>
          <p:nvPr/>
        </p:nvSpPr>
        <p:spPr>
          <a:xfrm>
            <a:off x="9799657" y="161347"/>
            <a:ext cx="1867819" cy="253916"/>
          </a:xfrm>
          <a:prstGeom prst="rect">
            <a:avLst/>
          </a:prstGeom>
          <a:noFill/>
        </p:spPr>
        <p:txBody>
          <a:bodyPr wrap="none" rtlCol="0">
            <a:spAutoFit/>
          </a:bodyPr>
          <a:lstStyle>
            <a:defPPr>
              <a:defRPr lang="sv-SE"/>
            </a:defPPr>
            <a:lvl1pPr>
              <a:defRPr sz="1050">
                <a:latin typeface="+mj-lt"/>
              </a:defRPr>
            </a:lvl1pPr>
          </a:lstStyle>
          <a:p>
            <a:r>
              <a:rPr lang="sv-SE" dirty="0"/>
              <a:t>Riket </a:t>
            </a:r>
            <a:r>
              <a:rPr lang="sv-SE" dirty="0" smtClean="0"/>
              <a:t>2017 (rödmarkerat 2016)</a:t>
            </a:r>
            <a:endParaRPr lang="sv-SE" dirty="0"/>
          </a:p>
        </p:txBody>
      </p:sp>
      <p:sp>
        <p:nvSpPr>
          <p:cNvPr id="37"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8114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4546" y="274508"/>
            <a:ext cx="10515600" cy="639891"/>
          </a:xfrm>
        </p:spPr>
        <p:txBody>
          <a:bodyPr>
            <a:noAutofit/>
          </a:bodyPr>
          <a:lstStyle/>
          <a:p>
            <a:r>
              <a:rPr lang="sv-SE" sz="2000" dirty="0">
                <a:hlinkClick r:id="rId3"/>
              </a:rPr>
              <a:t>Tid till operation vid höftfraktur</a:t>
            </a:r>
            <a:r>
              <a:rPr lang="sv-SE" sz="2000" dirty="0"/>
              <a:t/>
            </a:r>
            <a:br>
              <a:rPr lang="sv-SE" sz="2000" dirty="0"/>
            </a:br>
            <a:r>
              <a:rPr lang="sv-SE" sz="1100" dirty="0" smtClean="0"/>
              <a:t>Tid </a:t>
            </a:r>
            <a:r>
              <a:rPr lang="sv-SE" sz="1100" dirty="0"/>
              <a:t>till operation av </a:t>
            </a:r>
            <a:r>
              <a:rPr lang="sv-SE" sz="1100" dirty="0" smtClean="0"/>
              <a:t>höftfraktur </a:t>
            </a:r>
            <a:r>
              <a:rPr lang="sv-SE" sz="1100" dirty="0"/>
              <a:t>efter ankomst till sjukhus</a:t>
            </a:r>
            <a:r>
              <a:rPr lang="sv-SE" sz="1100" dirty="0" smtClean="0"/>
              <a:t>.</a:t>
            </a:r>
            <a:endParaRPr lang="sv-SE" sz="1100" dirty="0"/>
          </a:p>
        </p:txBody>
      </p:sp>
      <p:sp>
        <p:nvSpPr>
          <p:cNvPr id="5" name="Text Box 8"/>
          <p:cNvSpPr txBox="1">
            <a:spLocks noChangeArrowheads="1"/>
          </p:cNvSpPr>
          <p:nvPr/>
        </p:nvSpPr>
        <p:spPr bwMode="auto">
          <a:xfrm>
            <a:off x="9661774" y="3708753"/>
            <a:ext cx="2257457" cy="2123658"/>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Alla klarar i princip 24 timmars regeln. Rätt stora skillnader där Västervik år efter år lyckas klara och behålla sin vårdprocess. Västervik har tidigare presenterat detta i RMPO. Genomslag?</a:t>
            </a:r>
          </a:p>
          <a:p>
            <a:r>
              <a:rPr lang="sv-SE" sz="1100" i="1" dirty="0" smtClean="0">
                <a:latin typeface="+mj-lt"/>
              </a:rPr>
              <a:t>Finns det ett samband mellan hög andel protesförsörjningar och längre vårdprocess?</a:t>
            </a:r>
          </a:p>
          <a:p>
            <a:r>
              <a:rPr lang="sv-SE" sz="1100" i="1" dirty="0" smtClean="0">
                <a:latin typeface="+mj-lt"/>
              </a:rPr>
              <a:t>Se Linköping.</a:t>
            </a:r>
          </a:p>
          <a:p>
            <a:r>
              <a:rPr lang="sv-SE" sz="1100" i="1" dirty="0" smtClean="0">
                <a:latin typeface="+mj-lt"/>
              </a:rPr>
              <a:t>Stark utveckling i Motala.</a:t>
            </a:r>
            <a:endParaRPr lang="sv-SE" sz="1100" i="1" dirty="0">
              <a:latin typeface="+mj-lt"/>
            </a:endParaRPr>
          </a:p>
        </p:txBody>
      </p:sp>
      <p:sp>
        <p:nvSpPr>
          <p:cNvPr id="4" name="Rektangel 3"/>
          <p:cNvSpPr/>
          <p:nvPr/>
        </p:nvSpPr>
        <p:spPr>
          <a:xfrm>
            <a:off x="434546" y="5093847"/>
            <a:ext cx="8779033" cy="1077218"/>
          </a:xfrm>
          <a:prstGeom prst="rect">
            <a:avLst/>
          </a:prstGeom>
        </p:spPr>
        <p:txBody>
          <a:bodyPr wrap="square">
            <a:spAutoFit/>
          </a:bodyPr>
          <a:lstStyle/>
          <a:p>
            <a:r>
              <a:rPr lang="sv-SE" sz="800" dirty="0">
                <a:latin typeface="+mj-lt"/>
              </a:rPr>
              <a:t>Indikatorn visar medelväntetid till operation av </a:t>
            </a:r>
            <a:r>
              <a:rPr lang="sv-SE" sz="800" dirty="0" smtClean="0">
                <a:latin typeface="+mj-lt"/>
              </a:rPr>
              <a:t>höftfraktur </a:t>
            </a:r>
            <a:r>
              <a:rPr lang="sv-SE" sz="800" dirty="0">
                <a:latin typeface="+mj-lt"/>
              </a:rPr>
              <a:t>efter ankomst till sjukhus. Alla patienter med höftfraktur förs till sjukhus och opereras, även om valet av operationsmetod varierar. Själva frakturen är inte akut livshotande, vilket gör att patienten kan få vänta på operationen.</a:t>
            </a:r>
          </a:p>
          <a:p>
            <a:endParaRPr lang="sv-SE" sz="800" dirty="0">
              <a:latin typeface="+mj-lt"/>
            </a:endParaRPr>
          </a:p>
          <a:p>
            <a:r>
              <a:rPr lang="sv-SE" sz="800" dirty="0">
                <a:latin typeface="+mj-lt"/>
              </a:rPr>
              <a:t>Allt fler patienter får en höftprotes, vilket har medfört en ökad belastning på ortopediska operationsavdelningar. </a:t>
            </a:r>
          </a:p>
          <a:p>
            <a:endParaRPr lang="sv-SE" sz="800" dirty="0">
              <a:latin typeface="+mj-lt"/>
            </a:endParaRPr>
          </a:p>
          <a:p>
            <a:r>
              <a:rPr lang="sv-SE" sz="800" dirty="0">
                <a:latin typeface="+mj-lt"/>
              </a:rPr>
              <a:t>Studier har visat att om det går mer än ett dygn innan operationen så leder det till ökad dödlighet efter ett par månader, även för i övrigt friska patienter. Dessutom ökar komplikationer som infektioner, trycksår och förvirring. Att vänta på operation är ansträngande för patienten både fysiskt och psykiskt och vårdtiden förlängs ofta. Väntetid till operation är därför ett viktigt mått på hälso- och sjukvårdens resurser och attityder. </a:t>
            </a:r>
          </a:p>
        </p:txBody>
      </p:sp>
      <p:pic>
        <p:nvPicPr>
          <p:cNvPr id="3" name="Bildobjekt 2"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46" y="1018571"/>
            <a:ext cx="8779033" cy="3815477"/>
          </a:xfrm>
          <a:prstGeom prst="rect">
            <a:avLst/>
          </a:prstGeom>
        </p:spPr>
      </p:pic>
      <p:sp>
        <p:nvSpPr>
          <p:cNvPr id="7"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73494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0953" y="249796"/>
            <a:ext cx="11197282" cy="746984"/>
          </a:xfrm>
        </p:spPr>
        <p:txBody>
          <a:bodyPr>
            <a:noAutofit/>
          </a:bodyPr>
          <a:lstStyle/>
          <a:p>
            <a:r>
              <a:rPr lang="sv-SE" sz="2000" dirty="0" smtClean="0">
                <a:solidFill>
                  <a:srgbClr val="FF0000"/>
                </a:solidFill>
                <a:hlinkClick r:id="rId3"/>
              </a:rPr>
              <a:t>Protesoperation vid </a:t>
            </a:r>
            <a:r>
              <a:rPr lang="sv-SE" sz="2000" dirty="0">
                <a:solidFill>
                  <a:srgbClr val="FF0000"/>
                </a:solidFill>
                <a:hlinkClick r:id="rId3"/>
              </a:rPr>
              <a:t>höftfraktur</a:t>
            </a:r>
            <a:r>
              <a:rPr lang="sv-SE" sz="2000" dirty="0"/>
              <a:t/>
            </a:r>
            <a:br>
              <a:rPr lang="sv-SE" sz="2000" dirty="0"/>
            </a:br>
            <a:r>
              <a:rPr lang="sv-SE" sz="1100" dirty="0" smtClean="0"/>
              <a:t>Andel protesopererade patienter vid höftfraktur. Avser patienter 65 år och äldre. Åldersstandardiserade värden. Mätperioden är 2 år. Det redovisade årtalet är det sista av dessa</a:t>
            </a:r>
            <a:endParaRPr lang="sv-SE" sz="2000" dirty="0"/>
          </a:p>
        </p:txBody>
      </p:sp>
      <p:sp>
        <p:nvSpPr>
          <p:cNvPr id="5" name="Rektangel 4"/>
          <p:cNvSpPr/>
          <p:nvPr/>
        </p:nvSpPr>
        <p:spPr>
          <a:xfrm>
            <a:off x="500953" y="5042201"/>
            <a:ext cx="8356444" cy="507831"/>
          </a:xfrm>
          <a:prstGeom prst="rect">
            <a:avLst/>
          </a:prstGeom>
        </p:spPr>
        <p:txBody>
          <a:bodyPr wrap="square">
            <a:spAutoFit/>
          </a:bodyPr>
          <a:lstStyle/>
          <a:p>
            <a:r>
              <a:rPr lang="sv-SE" sz="900" dirty="0">
                <a:latin typeface="+mj-lt"/>
              </a:rPr>
              <a:t>Protesoperation medför förlängda operationstider och ökade </a:t>
            </a:r>
            <a:r>
              <a:rPr lang="sv-SE" sz="900" dirty="0" smtClean="0">
                <a:latin typeface="+mj-lt"/>
              </a:rPr>
              <a:t>protestkostnader, </a:t>
            </a:r>
            <a:r>
              <a:rPr lang="sv-SE" sz="900" dirty="0">
                <a:latin typeface="+mj-lt"/>
              </a:rPr>
              <a:t> men denna fördyring av det första operationstillfället kompenseras av den betydligt lägre frekvensen av omoperationer. Primär höftprotes leder också till mindre smärta, lättare rehabilitering och bättre hälsorelaterad livskvalitet för patienten. Vid </a:t>
            </a:r>
            <a:r>
              <a:rPr lang="sv-SE" sz="900" dirty="0" smtClean="0">
                <a:latin typeface="+mj-lt"/>
              </a:rPr>
              <a:t>hälsoekonomiska </a:t>
            </a:r>
            <a:r>
              <a:rPr lang="sv-SE" sz="900" dirty="0">
                <a:latin typeface="+mj-lt"/>
              </a:rPr>
              <a:t>analyser med beaktande av dessa variabler har man funnit att den nya behandlingsmodellen ger en markant förbättrad kostnadseffektivitet.</a:t>
            </a:r>
          </a:p>
        </p:txBody>
      </p:sp>
      <p:sp>
        <p:nvSpPr>
          <p:cNvPr id="7" name="Text Box 8"/>
          <p:cNvSpPr txBox="1">
            <a:spLocks noChangeArrowheads="1"/>
          </p:cNvSpPr>
          <p:nvPr/>
        </p:nvSpPr>
        <p:spPr bwMode="auto">
          <a:xfrm>
            <a:off x="9730854" y="4246784"/>
            <a:ext cx="2056092" cy="938719"/>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Vad är det som styr andelen protesförsörjda patienter kontra intern fixation?</a:t>
            </a:r>
          </a:p>
          <a:p>
            <a:r>
              <a:rPr lang="sv-SE" sz="1100" i="1" dirty="0" smtClean="0">
                <a:latin typeface="+mj-lt"/>
              </a:rPr>
              <a:t>Antydan till ökning över tid.</a:t>
            </a:r>
            <a:endParaRPr lang="sv-SE" sz="1100" i="1" dirty="0">
              <a:latin typeface="+mj-lt"/>
            </a:endParaRPr>
          </a:p>
        </p:txBody>
      </p:sp>
      <p:pic>
        <p:nvPicPr>
          <p:cNvPr id="3" name="Bildobjekt 2"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53" y="996780"/>
            <a:ext cx="8955563" cy="3912827"/>
          </a:xfrm>
          <a:prstGeom prst="rect">
            <a:avLst/>
          </a:prstGeom>
        </p:spPr>
      </p:pic>
      <p:sp>
        <p:nvSpPr>
          <p:cNvPr id="8" name="Rektangel 7"/>
          <p:cNvSpPr/>
          <p:nvPr/>
        </p:nvSpPr>
        <p:spPr>
          <a:xfrm>
            <a:off x="3048000" y="2967335"/>
            <a:ext cx="6096000" cy="464871"/>
          </a:xfrm>
          <a:prstGeom prst="rect">
            <a:avLst/>
          </a:prstGeom>
        </p:spPr>
        <p:txBody>
          <a:bodyPr>
            <a:spAutoFit/>
          </a:bodyPr>
          <a:lstStyle/>
          <a:p>
            <a:pPr>
              <a:lnSpc>
                <a:spcPct val="150000"/>
              </a:lnSpc>
              <a:defRPr/>
            </a:pPr>
            <a:r>
              <a:rPr lang="sv-SE" dirty="0" smtClean="0">
                <a:solidFill>
                  <a:srgbClr val="FF0000"/>
                </a:solidFill>
              </a:rPr>
              <a:t>-</a:t>
            </a:r>
            <a:endParaRPr lang="sv-SE" dirty="0"/>
          </a:p>
        </p:txBody>
      </p:sp>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74628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8319199" y="1763442"/>
            <a:ext cx="2383233" cy="344281"/>
          </a:xfrm>
          <a:prstGeom prst="rect">
            <a:avLst/>
          </a:prstGeom>
          <a:solidFill>
            <a:schemeClr val="bg1"/>
          </a:solidFill>
          <a:ln w="9525">
            <a:noFill/>
            <a:miter lim="800000"/>
            <a:headEnd/>
            <a:tailEnd/>
          </a:ln>
        </p:spPr>
        <p:txBody>
          <a:bodyPr wrap="none" anchor="ctr"/>
          <a:lstStyle/>
          <a:p>
            <a:pPr fontAlgn="base">
              <a:spcBef>
                <a:spcPct val="0"/>
              </a:spcBef>
              <a:spcAft>
                <a:spcPct val="0"/>
              </a:spcAft>
            </a:pPr>
            <a:r>
              <a:rPr lang="sv-SE" sz="1600" b="1" dirty="0">
                <a:latin typeface="+mj-lt"/>
                <a:cs typeface="Arial" charset="0"/>
              </a:rPr>
              <a:t>Patienterfarenheter - PREM</a:t>
            </a:r>
          </a:p>
        </p:txBody>
      </p:sp>
      <p:sp>
        <p:nvSpPr>
          <p:cNvPr id="16388" name="Rectangle 5"/>
          <p:cNvSpPr>
            <a:spLocks noChangeArrowheads="1"/>
          </p:cNvSpPr>
          <p:nvPr/>
        </p:nvSpPr>
        <p:spPr bwMode="auto">
          <a:xfrm>
            <a:off x="4344066" y="3789687"/>
            <a:ext cx="3217977" cy="352425"/>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Resurser/kostnader</a:t>
            </a:r>
          </a:p>
        </p:txBody>
      </p:sp>
      <p:sp>
        <p:nvSpPr>
          <p:cNvPr id="16391" name="Text Box 8"/>
          <p:cNvSpPr txBox="1">
            <a:spLocks noChangeArrowheads="1"/>
          </p:cNvSpPr>
          <p:nvPr/>
        </p:nvSpPr>
        <p:spPr bwMode="auto">
          <a:xfrm>
            <a:off x="1428444" y="71002"/>
            <a:ext cx="9135937" cy="846386"/>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lang="sv-SE" sz="2800" dirty="0">
                <a:solidFill>
                  <a:srgbClr val="0000CC"/>
                </a:solidFill>
                <a:latin typeface="+mj-lt"/>
                <a:cs typeface="Arial" charset="0"/>
              </a:rPr>
              <a:t>Regional </a:t>
            </a:r>
            <a:r>
              <a:rPr lang="sv-SE" sz="2800" dirty="0" smtClean="0">
                <a:solidFill>
                  <a:srgbClr val="0000CC"/>
                </a:solidFill>
                <a:latin typeface="+mj-lt"/>
                <a:cs typeface="Arial" charset="0"/>
              </a:rPr>
              <a:t>medicinskt programområde </a:t>
            </a:r>
            <a:r>
              <a:rPr lang="sv-SE" sz="2800" dirty="0">
                <a:solidFill>
                  <a:srgbClr val="0000CC"/>
                </a:solidFill>
                <a:latin typeface="+mj-lt"/>
                <a:cs typeface="Arial" charset="0"/>
              </a:rPr>
              <a:t>ortopedi</a:t>
            </a:r>
            <a:r>
              <a:rPr lang="sv-SE" sz="2800" dirty="0">
                <a:latin typeface="+mj-lt"/>
                <a:cs typeface="Arial" charset="0"/>
              </a:rPr>
              <a:t/>
            </a:r>
            <a:br>
              <a:rPr lang="sv-SE" sz="2800" dirty="0">
                <a:latin typeface="+mj-lt"/>
                <a:cs typeface="Arial" charset="0"/>
              </a:rPr>
            </a:br>
            <a:r>
              <a:rPr lang="sv-SE" sz="1050" dirty="0">
                <a:latin typeface="+mj-lt"/>
                <a:cs typeface="Arial" charset="0"/>
              </a:rPr>
              <a:t>Resultatrapport utifrån Värdekompass</a:t>
            </a:r>
            <a:br>
              <a:rPr lang="sv-SE" sz="1050" dirty="0">
                <a:latin typeface="+mj-lt"/>
                <a:cs typeface="Arial" charset="0"/>
              </a:rPr>
            </a:br>
            <a:r>
              <a:rPr lang="sv-SE" sz="1050" dirty="0">
                <a:latin typeface="+mj-lt"/>
                <a:cs typeface="Arial" charset="0"/>
              </a:rPr>
              <a:t> Sydöstra sjukvårdsregionen</a:t>
            </a:r>
          </a:p>
        </p:txBody>
      </p:sp>
      <p:sp>
        <p:nvSpPr>
          <p:cNvPr id="6155" name="Text Box 12"/>
          <p:cNvSpPr txBox="1">
            <a:spLocks noChangeArrowheads="1"/>
          </p:cNvSpPr>
          <p:nvPr/>
        </p:nvSpPr>
        <p:spPr bwMode="auto">
          <a:xfrm>
            <a:off x="8243554" y="2105200"/>
            <a:ext cx="3670744" cy="2019784"/>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Patientnöjdhet</a:t>
            </a:r>
          </a:p>
          <a:p>
            <a:pPr eaLnBrk="1" hangingPunct="1">
              <a:lnSpc>
                <a:spcPct val="150000"/>
              </a:lnSpc>
              <a:defRPr/>
            </a:pPr>
            <a:r>
              <a:rPr lang="sv-SE" sz="800" dirty="0">
                <a:latin typeface="+mj-lt"/>
              </a:rPr>
              <a:t>      - </a:t>
            </a:r>
            <a:r>
              <a:rPr lang="sv-SE" sz="800" dirty="0">
                <a:latin typeface="+mj-lt"/>
                <a:hlinkClick r:id="rId3"/>
              </a:rPr>
              <a:t>Patientnöjdhet ett år efter planerad </a:t>
            </a:r>
            <a:r>
              <a:rPr lang="sv-SE" sz="800" dirty="0" smtClean="0">
                <a:latin typeface="+mj-lt"/>
                <a:hlinkClick r:id="rId3"/>
              </a:rPr>
              <a:t>höftprotesoperation, årsrapport  SHR 2017</a:t>
            </a:r>
            <a:endParaRPr lang="sv-SE" sz="800" dirty="0">
              <a:latin typeface="+mj-lt"/>
            </a:endParaRPr>
          </a:p>
          <a:p>
            <a:pPr eaLnBrk="1" hangingPunct="1">
              <a:lnSpc>
                <a:spcPct val="150000"/>
              </a:lnSpc>
              <a:defRPr/>
            </a:pPr>
            <a:r>
              <a:rPr lang="sv-SE" sz="800" dirty="0">
                <a:latin typeface="+mj-lt"/>
              </a:rPr>
              <a:t>      - Tillfredsställelse ett år efter </a:t>
            </a:r>
            <a:r>
              <a:rPr lang="sv-SE" sz="800" dirty="0" smtClean="0">
                <a:latin typeface="+mj-lt"/>
              </a:rPr>
              <a:t>knäprotesoperation</a:t>
            </a:r>
            <a:endParaRPr lang="sv-SE" sz="800" dirty="0">
              <a:latin typeface="+mj-lt"/>
              <a:cs typeface="Arial" charset="0"/>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4"/>
              </a:rPr>
              <a:t>Patienterfarenheter ur NPE, Nationell </a:t>
            </a:r>
            <a:r>
              <a:rPr lang="sv-SE" sz="800" dirty="0" smtClean="0">
                <a:latin typeface="+mj-lt"/>
                <a:hlinkClick r:id="rId4"/>
              </a:rPr>
              <a:t>patientenkät 2018</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5"/>
              </a:rPr>
              <a:t>Patientnöjdhet ett år efter </a:t>
            </a:r>
            <a:r>
              <a:rPr lang="sv-SE" sz="800" dirty="0" smtClean="0">
                <a:latin typeface="+mj-lt"/>
                <a:hlinkClick r:id="rId5"/>
              </a:rPr>
              <a:t>fotingrepp, Riksfot</a:t>
            </a:r>
            <a:endParaRPr lang="sv-SE" sz="800" dirty="0">
              <a:latin typeface="+mj-lt"/>
            </a:endParaRPr>
          </a:p>
          <a:p>
            <a:pPr eaLnBrk="1" fontAlgn="base" hangingPunct="1">
              <a:spcBef>
                <a:spcPct val="0"/>
              </a:spcBef>
              <a:spcAft>
                <a:spcPct val="0"/>
              </a:spcAft>
              <a:defRPr/>
            </a:pPr>
            <a:endParaRPr lang="sv-SE" sz="700" dirty="0">
              <a:latin typeface="+mj-lt"/>
              <a:cs typeface="Arial" charset="0"/>
            </a:endParaRPr>
          </a:p>
          <a:p>
            <a:pPr marL="171450" indent="-171450" eaLnBrk="1" fontAlgn="base" hangingPunct="1">
              <a:lnSpc>
                <a:spcPct val="150000"/>
              </a:lnSpc>
              <a:spcBef>
                <a:spcPct val="0"/>
              </a:spcBef>
              <a:spcAft>
                <a:spcPct val="0"/>
              </a:spcAft>
              <a:buFont typeface="Arial" panose="020B0604020202020204" pitchFamily="34" charset="0"/>
              <a:buChar char="•"/>
              <a:defRPr/>
            </a:pPr>
            <a:r>
              <a:rPr lang="sv-SE" sz="1050" b="1" i="1" dirty="0" smtClean="0">
                <a:latin typeface="+mj-lt"/>
                <a:cs typeface="Arial" charset="0"/>
              </a:rPr>
              <a:t>Tillgänglighe</a:t>
            </a:r>
            <a:r>
              <a:rPr lang="sv-SE" sz="1050" dirty="0" smtClean="0">
                <a:latin typeface="+mj-lt"/>
                <a:cs typeface="Arial" charset="0"/>
              </a:rPr>
              <a:t>t</a:t>
            </a:r>
            <a:endParaRPr lang="sv-SE" sz="800" dirty="0">
              <a:solidFill>
                <a:srgbClr val="FF0000"/>
              </a:solidFill>
              <a:latin typeface="+mj-lt"/>
            </a:endParaRPr>
          </a:p>
          <a:p>
            <a:pPr eaLnBrk="1" fontAlgn="base" hangingPunct="1">
              <a:spcBef>
                <a:spcPct val="0"/>
              </a:spcBef>
              <a:spcAft>
                <a:spcPct val="0"/>
              </a:spcAft>
              <a:defRPr/>
            </a:pPr>
            <a:r>
              <a:rPr lang="sv-SE" sz="800" dirty="0">
                <a:latin typeface="+mj-lt"/>
              </a:rPr>
              <a:t>       - </a:t>
            </a:r>
            <a:r>
              <a:rPr lang="sv-SE" sz="800" dirty="0" smtClean="0">
                <a:latin typeface="+mj-lt"/>
              </a:rPr>
              <a:t> </a:t>
            </a:r>
            <a:r>
              <a:rPr lang="sv-SE" sz="800" dirty="0" smtClean="0">
                <a:latin typeface="+mj-lt"/>
                <a:hlinkClick r:id="rId6"/>
              </a:rPr>
              <a:t>Genomförda </a:t>
            </a:r>
            <a:r>
              <a:rPr lang="sv-SE" sz="800" dirty="0">
                <a:latin typeface="+mj-lt"/>
                <a:hlinkClick r:id="rId6"/>
              </a:rPr>
              <a:t>första </a:t>
            </a:r>
            <a:r>
              <a:rPr lang="sv-SE" sz="800" dirty="0">
                <a:latin typeface="+mj-lt"/>
                <a:hlinkClick r:id="rId7"/>
              </a:rPr>
              <a:t>besök </a:t>
            </a:r>
            <a:r>
              <a:rPr lang="sv-SE" sz="800" dirty="0">
                <a:latin typeface="+mj-lt"/>
                <a:hlinkClick r:id="rId6"/>
              </a:rPr>
              <a:t>inom 90 dagar i ortopedisk vård</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8"/>
              </a:rPr>
              <a:t>Genomförda operationer/åtgärder inom 90 dagar i ortopedisk vård</a:t>
            </a:r>
            <a:r>
              <a:rPr lang="sv-SE" sz="800" dirty="0">
                <a:latin typeface="+mj-lt"/>
              </a:rPr>
              <a:t>     </a:t>
            </a:r>
            <a:r>
              <a:rPr lang="sv-SE" sz="800" dirty="0" smtClean="0">
                <a:latin typeface="+mj-lt"/>
              </a:rPr>
              <a:t>  </a:t>
            </a: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a:t>
            </a:r>
            <a:r>
              <a:rPr lang="sv-SE" sz="800" dirty="0" smtClean="0">
                <a:latin typeface="+mj-lt"/>
                <a:hlinkClick r:id="rId9"/>
              </a:rPr>
              <a:t>Väntande 90 dagar eller kortare på operation/åtgärd inom ryggkirurgisk vård</a:t>
            </a:r>
            <a:r>
              <a:rPr lang="sv-SE" sz="800" dirty="0" smtClean="0">
                <a:latin typeface="+mj-lt"/>
              </a:rPr>
              <a:t/>
            </a:r>
            <a:br>
              <a:rPr lang="sv-SE" sz="800" dirty="0" smtClean="0">
                <a:latin typeface="+mj-lt"/>
              </a:rPr>
            </a:br>
            <a:endParaRPr lang="sv-SE" sz="800" dirty="0">
              <a:latin typeface="+mj-lt"/>
            </a:endParaRPr>
          </a:p>
        </p:txBody>
      </p:sp>
      <p:sp>
        <p:nvSpPr>
          <p:cNvPr id="16395" name="Rectangle 13"/>
          <p:cNvSpPr>
            <a:spLocks noChangeArrowheads="1"/>
          </p:cNvSpPr>
          <p:nvPr/>
        </p:nvSpPr>
        <p:spPr bwMode="auto">
          <a:xfrm>
            <a:off x="278983" y="1893776"/>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pPr>
            <a:endParaRPr lang="sv-SE" sz="2000">
              <a:solidFill>
                <a:srgbClr val="FF0000"/>
              </a:solidFill>
              <a:latin typeface="+mj-lt"/>
              <a:cs typeface="Arial" charset="0"/>
            </a:endParaRPr>
          </a:p>
        </p:txBody>
      </p:sp>
      <p:sp>
        <p:nvSpPr>
          <p:cNvPr id="6159" name="Text Box 11"/>
          <p:cNvSpPr txBox="1">
            <a:spLocks noChangeArrowheads="1"/>
          </p:cNvSpPr>
          <p:nvPr/>
        </p:nvSpPr>
        <p:spPr bwMode="auto">
          <a:xfrm>
            <a:off x="4189379" y="4142112"/>
            <a:ext cx="5112276" cy="2065950"/>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Vårdtider</a:t>
            </a:r>
          </a:p>
          <a:p>
            <a:pPr eaLnBrk="1" hangingPunct="1">
              <a:lnSpc>
                <a:spcPct val="150000"/>
              </a:lnSpc>
              <a:defRPr/>
            </a:pPr>
            <a:r>
              <a:rPr lang="sv-SE" sz="700" dirty="0">
                <a:latin typeface="+mj-lt"/>
              </a:rPr>
              <a:t>     - </a:t>
            </a:r>
            <a:r>
              <a:rPr lang="sv-SE" sz="800" dirty="0">
                <a:latin typeface="+mj-lt"/>
              </a:rPr>
              <a:t>Medelvårdtid i samband med höft- och </a:t>
            </a:r>
            <a:r>
              <a:rPr lang="sv-SE" sz="800" dirty="0" smtClean="0">
                <a:latin typeface="+mj-lt"/>
              </a:rPr>
              <a:t>knäledsplastikkirurgi</a:t>
            </a:r>
            <a:endParaRPr lang="sv-SE" sz="800" dirty="0">
              <a:solidFill>
                <a:srgbClr val="FF0000"/>
              </a:solidFill>
              <a:latin typeface="+mj-lt"/>
            </a:endParaRPr>
          </a:p>
          <a:p>
            <a:pPr eaLnBrk="1" fontAlgn="base" hangingPunct="1">
              <a:lnSpc>
                <a:spcPct val="150000"/>
              </a:lnSpc>
              <a:spcBef>
                <a:spcPct val="0"/>
              </a:spcBef>
              <a:spcAft>
                <a:spcPct val="0"/>
              </a:spcAft>
              <a:defRPr/>
            </a:pPr>
            <a:r>
              <a:rPr lang="sv-SE" sz="800" dirty="0">
                <a:latin typeface="+mj-lt"/>
              </a:rPr>
              <a:t>     - Medelvårdtid i samband med spinal stenos- och </a:t>
            </a:r>
            <a:r>
              <a:rPr lang="sv-SE" sz="800" dirty="0" smtClean="0">
                <a:latin typeface="+mj-lt"/>
              </a:rPr>
              <a:t>diskbråckskirurgi</a:t>
            </a:r>
            <a:endParaRPr lang="sv-SE" sz="800" dirty="0">
              <a:latin typeface="+mj-lt"/>
            </a:endParaRPr>
          </a:p>
          <a:p>
            <a:pPr eaLnBrk="1" fontAlgn="base" hangingPunct="1">
              <a:lnSpc>
                <a:spcPct val="150000"/>
              </a:lnSpc>
              <a:spcBef>
                <a:spcPct val="0"/>
              </a:spcBef>
              <a:spcAft>
                <a:spcPct val="0"/>
              </a:spcAft>
              <a:defRPr/>
            </a:pPr>
            <a:endParaRPr lang="sv-SE" sz="700" i="1"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rPr>
              <a:t>Kostnad per </a:t>
            </a:r>
            <a:r>
              <a:rPr lang="sv-SE" sz="1050" b="1" i="1" dirty="0" smtClean="0">
                <a:latin typeface="+mj-lt"/>
              </a:rPr>
              <a:t>DRG-poäng</a:t>
            </a:r>
            <a:br>
              <a:rPr lang="sv-SE" sz="1050" b="1" i="1" dirty="0" smtClean="0">
                <a:latin typeface="+mj-lt"/>
              </a:rPr>
            </a:br>
            <a:r>
              <a:rPr lang="sv-SE" sz="800" b="1" i="1" dirty="0" smtClean="0">
                <a:latin typeface="+mj-lt"/>
              </a:rPr>
              <a:t>- </a:t>
            </a:r>
            <a:r>
              <a:rPr lang="sv-SE" sz="800" dirty="0" smtClean="0">
                <a:latin typeface="+mj-lt"/>
                <a:hlinkClick r:id="rId10"/>
              </a:rPr>
              <a:t>Kostnad </a:t>
            </a:r>
            <a:r>
              <a:rPr lang="sv-SE" sz="800" dirty="0">
                <a:latin typeface="+mj-lt"/>
                <a:hlinkClick r:id="rId10"/>
              </a:rPr>
              <a:t>per producerad DRG-poäng – Andra operationer på bäcken, höft och </a:t>
            </a:r>
            <a:r>
              <a:rPr lang="sv-SE" sz="800" dirty="0">
                <a:latin typeface="+mj-lt"/>
                <a:hlinkClick r:id="rId11"/>
              </a:rPr>
              <a:t>lårben </a:t>
            </a:r>
            <a:r>
              <a:rPr lang="sv-SE" sz="800" dirty="0">
                <a:latin typeface="+mj-lt"/>
                <a:hlinkClick r:id="rId10"/>
              </a:rPr>
              <a:t>utom </a:t>
            </a:r>
            <a:r>
              <a:rPr lang="sv-SE" sz="800" dirty="0" smtClean="0">
                <a:latin typeface="+mj-lt"/>
                <a:hlinkClick r:id="rId10"/>
              </a:rPr>
              <a:t>ledproteser</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2"/>
              </a:rPr>
              <a:t>Kostnad </a:t>
            </a:r>
            <a:r>
              <a:rPr lang="sv-SE" sz="800" dirty="0">
                <a:latin typeface="+mj-lt"/>
                <a:hlinkClick r:id="rId12"/>
              </a:rPr>
              <a:t>per producerad DRG-poäng – Primära ledproteser i </a:t>
            </a:r>
            <a:r>
              <a:rPr lang="sv-SE" sz="800" dirty="0" smtClean="0">
                <a:latin typeface="+mj-lt"/>
                <a:hlinkClick r:id="rId12"/>
              </a:rPr>
              <a:t>knä/fotled</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3"/>
              </a:rPr>
              <a:t>Kostnad </a:t>
            </a:r>
            <a:r>
              <a:rPr lang="sv-SE" sz="800" dirty="0">
                <a:latin typeface="+mj-lt"/>
                <a:hlinkClick r:id="rId13"/>
              </a:rPr>
              <a:t>per producerad DRG-poäng – Primära ledproteser i höft</a:t>
            </a:r>
            <a:endParaRPr lang="sv-SE" sz="800" dirty="0">
              <a:latin typeface="+mj-lt"/>
            </a:endParaRPr>
          </a:p>
          <a:p>
            <a:pPr marL="171450" indent="-171450" eaLnBrk="1" hangingPunct="1">
              <a:lnSpc>
                <a:spcPct val="150000"/>
              </a:lnSpc>
              <a:buFont typeface="Arial" panose="020B0604020202020204" pitchFamily="34" charset="0"/>
              <a:buChar char="•"/>
              <a:defRPr/>
            </a:pPr>
            <a:r>
              <a:rPr lang="sv-SE" sz="1050" b="1" i="1" dirty="0" smtClean="0">
                <a:solidFill>
                  <a:schemeClr val="bg1">
                    <a:lumMod val="75000"/>
                  </a:schemeClr>
                </a:solidFill>
                <a:latin typeface="+mj-lt"/>
              </a:rPr>
              <a:t>Kompetens</a:t>
            </a:r>
            <a:endParaRPr lang="sv-SE" sz="1050" b="1" i="1" dirty="0">
              <a:solidFill>
                <a:schemeClr val="bg1">
                  <a:lumMod val="75000"/>
                </a:schemeClr>
              </a:solidFill>
              <a:latin typeface="+mj-lt"/>
            </a:endParaRPr>
          </a:p>
          <a:p>
            <a:pPr marL="171450" indent="-171450" eaLnBrk="1" hangingPunct="1">
              <a:lnSpc>
                <a:spcPct val="150000"/>
              </a:lnSpc>
              <a:buFont typeface="Arial" panose="020B0604020202020204" pitchFamily="34" charset="0"/>
              <a:buChar char="•"/>
              <a:defRPr/>
            </a:pPr>
            <a:r>
              <a:rPr lang="sv-SE" sz="1050" b="1" i="1" dirty="0">
                <a:solidFill>
                  <a:schemeClr val="bg1">
                    <a:lumMod val="75000"/>
                  </a:schemeClr>
                </a:solidFill>
                <a:latin typeface="+mj-lt"/>
              </a:rPr>
              <a:t>Rätt vårdnivå</a:t>
            </a:r>
          </a:p>
        </p:txBody>
      </p:sp>
      <p:sp>
        <p:nvSpPr>
          <p:cNvPr id="14" name="Rectangle 3"/>
          <p:cNvSpPr>
            <a:spLocks noChangeArrowheads="1"/>
          </p:cNvSpPr>
          <p:nvPr/>
        </p:nvSpPr>
        <p:spPr bwMode="auto">
          <a:xfrm>
            <a:off x="463714" y="1763442"/>
            <a:ext cx="2481200" cy="296268"/>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Kliniska resultat</a:t>
            </a:r>
          </a:p>
        </p:txBody>
      </p:sp>
      <p:sp>
        <p:nvSpPr>
          <p:cNvPr id="16" name="Text Box 10"/>
          <p:cNvSpPr txBox="1">
            <a:spLocks noChangeArrowheads="1"/>
          </p:cNvSpPr>
          <p:nvPr/>
        </p:nvSpPr>
        <p:spPr bwMode="auto">
          <a:xfrm>
            <a:off x="463714" y="2122328"/>
            <a:ext cx="3801281" cy="3442481"/>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smtClean="0">
                <a:latin typeface="+mj-lt"/>
                <a:cs typeface="Arial" charset="0"/>
              </a:rPr>
              <a:t>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Kvalitetsindikatorer </a:t>
            </a:r>
            <a:r>
              <a:rPr lang="sv-SE" sz="800" dirty="0">
                <a:latin typeface="+mj-lt"/>
              </a:rPr>
              <a:t>för den "vanliga patienten</a:t>
            </a:r>
            <a:r>
              <a:rPr lang="sv-SE" sz="800" dirty="0" smtClean="0">
                <a:latin typeface="+mj-lt"/>
              </a:rPr>
              <a:t>"</a:t>
            </a:r>
            <a:endParaRPr lang="sv-SE" sz="800" b="1" i="1" dirty="0">
              <a:latin typeface="+mj-lt"/>
              <a:cs typeface="Arial" charset="0"/>
            </a:endParaRPr>
          </a:p>
          <a:p>
            <a:pPr eaLnBrk="1" fontAlgn="base" hangingPunct="1">
              <a:lnSpc>
                <a:spcPct val="150000"/>
              </a:lnSpc>
              <a:spcBef>
                <a:spcPct val="0"/>
              </a:spcBef>
              <a:spcAft>
                <a:spcPct val="0"/>
              </a:spcAft>
              <a:defRPr/>
            </a:pPr>
            <a:r>
              <a:rPr lang="sv-SE" sz="800" dirty="0" smtClean="0">
                <a:latin typeface="+mj-lt"/>
                <a:cs typeface="Arial" charset="0"/>
              </a:rPr>
              <a:t>     </a:t>
            </a:r>
            <a:r>
              <a:rPr lang="sv-SE" sz="800" dirty="0" smtClean="0">
                <a:latin typeface="+mj-lt"/>
              </a:rPr>
              <a:t>- </a:t>
            </a:r>
            <a:r>
              <a:rPr lang="sv-SE" sz="800" dirty="0" smtClean="0">
                <a:latin typeface="+mj-lt"/>
                <a:hlinkClick r:id="rId14"/>
              </a:rPr>
              <a:t>Oönskade händelser inom 90 dagar efter 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smtClean="0">
                <a:latin typeface="+mj-lt"/>
              </a:rPr>
              <a:t>     </a:t>
            </a:r>
            <a:r>
              <a:rPr lang="sv-SE" sz="800" dirty="0">
                <a:latin typeface="+mj-lt"/>
              </a:rPr>
              <a:t>- Reoperationer inom 2 år efter primär  </a:t>
            </a:r>
            <a:r>
              <a:rPr lang="sv-SE" sz="800" dirty="0" smtClean="0">
                <a:latin typeface="+mj-lt"/>
              </a:rPr>
              <a:t>höftprotesoperation samt orsaker</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Sjukgymnast under höftledsbesvärstiden</a:t>
            </a:r>
          </a:p>
          <a:p>
            <a:pPr marL="171450" indent="-171450" eaLnBrk="1" fontAlgn="base" hangingPunct="1">
              <a:spcBef>
                <a:spcPct val="0"/>
              </a:spcBef>
              <a:spcAft>
                <a:spcPct val="0"/>
              </a:spcAft>
              <a:buFont typeface="Arial" panose="020B0604020202020204" pitchFamily="34" charset="0"/>
              <a:buChar char="•"/>
              <a:defRPr/>
            </a:pPr>
            <a:endParaRPr lang="sv-SE" sz="700"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cs typeface="Arial" charset="0"/>
              </a:rPr>
              <a:t>Höftfraktur</a:t>
            </a:r>
            <a:r>
              <a:rPr lang="sv-SE" sz="1050" dirty="0">
                <a:latin typeface="+mj-lt"/>
                <a:cs typeface="Arial" charset="0"/>
              </a:rPr>
              <a:t/>
            </a:r>
            <a:br>
              <a:rPr lang="sv-SE" sz="1050" dirty="0">
                <a:latin typeface="+mj-lt"/>
                <a:cs typeface="Arial" charset="0"/>
              </a:rPr>
            </a:br>
            <a:r>
              <a:rPr lang="sv-SE" sz="800" dirty="0">
                <a:latin typeface="+mj-lt"/>
              </a:rPr>
              <a:t>- Kvalitetsindikatorer för frakturpatienter</a:t>
            </a:r>
          </a:p>
          <a:p>
            <a:pPr eaLnBrk="1" hangingPunct="1">
              <a:lnSpc>
                <a:spcPct val="150000"/>
              </a:lnSpc>
              <a:defRPr/>
            </a:pPr>
            <a:r>
              <a:rPr lang="sv-SE" sz="800" dirty="0" smtClean="0">
                <a:latin typeface="+mj-lt"/>
              </a:rPr>
              <a:t>        - </a:t>
            </a:r>
            <a:r>
              <a:rPr lang="sv-SE" sz="800" dirty="0">
                <a:latin typeface="+mj-lt"/>
                <a:hlinkClick r:id="rId15"/>
              </a:rPr>
              <a:t>Tid till operation vid höftfraktur</a:t>
            </a:r>
            <a:endParaRPr lang="sv-SE" sz="800" dirty="0">
              <a:latin typeface="+mj-lt"/>
            </a:endParaRPr>
          </a:p>
          <a:p>
            <a:pPr eaLnBrk="1" hangingPunct="1">
              <a:lnSpc>
                <a:spcPct val="150000"/>
              </a:lnSpc>
              <a:defRPr/>
            </a:pPr>
            <a:r>
              <a:rPr lang="sv-SE" sz="800" dirty="0" smtClean="0">
                <a:solidFill>
                  <a:srgbClr val="FF0000"/>
                </a:solidFill>
                <a:latin typeface="+mj-lt"/>
              </a:rPr>
              <a:t>        - </a:t>
            </a:r>
            <a:r>
              <a:rPr lang="sv-SE" sz="800" dirty="0" smtClean="0">
                <a:solidFill>
                  <a:srgbClr val="FF0000"/>
                </a:solidFill>
                <a:latin typeface="+mj-lt"/>
                <a:hlinkClick r:id="rId16"/>
              </a:rPr>
              <a:t>Andel protesopererade höftfraktur</a:t>
            </a:r>
            <a:r>
              <a:rPr lang="sv-SE" sz="800" dirty="0" smtClean="0">
                <a:solidFill>
                  <a:srgbClr val="FF0000"/>
                </a:solidFill>
                <a:latin typeface="+mj-lt"/>
              </a:rPr>
              <a:t> </a:t>
            </a:r>
            <a:endParaRPr lang="sv-SE" sz="800" dirty="0">
              <a:solidFill>
                <a:srgbClr val="FF0000"/>
              </a:solidFill>
              <a:latin typeface="+mj-lt"/>
            </a:endParaRPr>
          </a:p>
          <a:p>
            <a:pPr eaLnBrk="1" hangingPunct="1">
              <a:defRPr/>
            </a:pPr>
            <a:r>
              <a:rPr lang="sv-SE" sz="700" dirty="0">
                <a:solidFill>
                  <a:srgbClr val="FF0000"/>
                </a:solidFill>
                <a:latin typeface="+mj-lt"/>
              </a:rPr>
              <a:t>        </a:t>
            </a:r>
          </a:p>
          <a:p>
            <a:pPr marL="171450" indent="-171450" eaLnBrk="1" fontAlgn="base" hangingPunct="1">
              <a:spcBef>
                <a:spcPct val="20000"/>
              </a:spcBef>
              <a:spcAft>
                <a:spcPct val="0"/>
              </a:spcAft>
              <a:buFont typeface="Arial" panose="020B0604020202020204" pitchFamily="34" charset="0"/>
              <a:buChar char="•"/>
              <a:defRPr/>
            </a:pPr>
            <a:r>
              <a:rPr lang="sv-SE" sz="1050" b="1" i="1" dirty="0">
                <a:latin typeface="+mj-lt"/>
                <a:cs typeface="Arial" charset="0"/>
              </a:rPr>
              <a:t>Knäproteskirurgi</a:t>
            </a:r>
            <a:endParaRPr lang="sv-SE" sz="700" b="1" i="1" dirty="0">
              <a:latin typeface="+mj-lt"/>
              <a:cs typeface="Arial" charset="0"/>
            </a:endParaRPr>
          </a:p>
          <a:p>
            <a:pPr eaLnBrk="1" hangingPunct="1">
              <a:lnSpc>
                <a:spcPct val="150000"/>
              </a:lnSpc>
              <a:defRPr/>
            </a:pPr>
            <a:r>
              <a:rPr lang="sv-SE" sz="800" dirty="0">
                <a:latin typeface="+mj-lt"/>
              </a:rPr>
              <a:t>        - Oönskade händelser inom 90 </a:t>
            </a:r>
            <a:r>
              <a:rPr lang="sv-SE" sz="800" dirty="0" smtClean="0">
                <a:latin typeface="+mj-lt"/>
              </a:rPr>
              <a:t>dagar</a:t>
            </a:r>
          </a:p>
          <a:p>
            <a:pPr eaLnBrk="1" hangingPunct="1">
              <a:lnSpc>
                <a:spcPct val="150000"/>
              </a:lnSpc>
              <a:defRPr/>
            </a:pPr>
            <a:r>
              <a:rPr lang="sv-SE" sz="800" dirty="0">
                <a:latin typeface="+mj-lt"/>
              </a:rPr>
              <a:t> </a:t>
            </a:r>
            <a:r>
              <a:rPr lang="sv-SE" sz="800" dirty="0" smtClean="0">
                <a:latin typeface="+mj-lt"/>
              </a:rPr>
              <a:t>       - Relativ revisionsrisk</a:t>
            </a:r>
            <a:br>
              <a:rPr lang="sv-SE" sz="800" dirty="0" smtClean="0">
                <a:latin typeface="+mj-lt"/>
              </a:rPr>
            </a:br>
            <a:r>
              <a:rPr lang="sv-SE" sz="800" dirty="0" smtClean="0">
                <a:latin typeface="+mj-lt"/>
              </a:rPr>
              <a:t>        - </a:t>
            </a:r>
            <a:r>
              <a:rPr lang="sv-SE" sz="800" dirty="0" smtClean="0">
                <a:solidFill>
                  <a:srgbClr val="FF0000"/>
                </a:solidFill>
                <a:latin typeface="+mj-lt"/>
                <a:hlinkClick r:id="rId17"/>
              </a:rPr>
              <a:t>Antibiotika </a:t>
            </a:r>
            <a:r>
              <a:rPr lang="sv-SE" sz="800" dirty="0">
                <a:solidFill>
                  <a:srgbClr val="FF0000"/>
                </a:solidFill>
                <a:latin typeface="+mj-lt"/>
                <a:hlinkClick r:id="rId17"/>
              </a:rPr>
              <a:t>i rätt tid vid knäproteskirurgi, VIS</a:t>
            </a:r>
            <a:r>
              <a:rPr lang="sv-SE" sz="800" dirty="0">
                <a:solidFill>
                  <a:srgbClr val="FF0000"/>
                </a:solidFill>
                <a:latin typeface="+mj-lt"/>
              </a:rPr>
              <a:t> </a:t>
            </a:r>
            <a:endParaRPr lang="sv-SE" sz="800" dirty="0" smtClean="0">
              <a:solidFill>
                <a:srgbClr val="FF0000"/>
              </a:solidFill>
              <a:latin typeface="+mj-lt"/>
            </a:endParaRPr>
          </a:p>
          <a:p>
            <a:pPr eaLnBrk="1" hangingPunct="1">
              <a:lnSpc>
                <a:spcPct val="150000"/>
              </a:lnSpc>
              <a:defRPr/>
            </a:pPr>
            <a:endParaRPr lang="sv-SE" sz="1050" dirty="0">
              <a:solidFill>
                <a:srgbClr val="FF0000"/>
              </a:solidFill>
              <a:latin typeface="+mj-lt"/>
            </a:endParaRPr>
          </a:p>
          <a:p>
            <a:pPr marL="171450" indent="-171450" eaLnBrk="1" hangingPunct="1">
              <a:spcBef>
                <a:spcPct val="20000"/>
              </a:spcBef>
              <a:buFont typeface="Arial" panose="020B0604020202020204" pitchFamily="34" charset="0"/>
              <a:buChar char="•"/>
              <a:defRPr/>
            </a:pPr>
            <a:r>
              <a:rPr lang="sv-SE" sz="1050" b="1" i="1" dirty="0">
                <a:solidFill>
                  <a:schemeClr val="bg1">
                    <a:lumMod val="75000"/>
                  </a:schemeClr>
                </a:solidFill>
                <a:latin typeface="+mj-lt"/>
              </a:rPr>
              <a:t>Ryggkirurgi - komplikationer? </a:t>
            </a:r>
            <a:r>
              <a:rPr lang="sv-SE" sz="600" i="1" dirty="0">
                <a:solidFill>
                  <a:srgbClr val="FF0000"/>
                </a:solidFill>
                <a:latin typeface="+mj-lt"/>
              </a:rPr>
              <a:t>Förfrågan till Swespine </a:t>
            </a:r>
            <a:r>
              <a:rPr lang="sv-SE" sz="600" i="1" dirty="0" smtClean="0">
                <a:solidFill>
                  <a:srgbClr val="FF0000"/>
                </a:solidFill>
                <a:latin typeface="+mj-lt"/>
              </a:rPr>
              <a:t>skickad</a:t>
            </a:r>
            <a:br>
              <a:rPr lang="sv-SE" sz="600" i="1" dirty="0" smtClean="0">
                <a:solidFill>
                  <a:srgbClr val="FF0000"/>
                </a:solidFill>
                <a:latin typeface="+mj-lt"/>
              </a:rPr>
            </a:br>
            <a:endParaRPr lang="sv-SE" sz="900" i="1" dirty="0">
              <a:solidFill>
                <a:srgbClr val="FF0000"/>
              </a:solidFill>
              <a:latin typeface="+mj-lt"/>
            </a:endParaRPr>
          </a:p>
        </p:txBody>
      </p:sp>
      <p:sp>
        <p:nvSpPr>
          <p:cNvPr id="15" name="Text Box 9"/>
          <p:cNvSpPr txBox="1">
            <a:spLocks noChangeArrowheads="1"/>
          </p:cNvSpPr>
          <p:nvPr/>
        </p:nvSpPr>
        <p:spPr bwMode="auto">
          <a:xfrm>
            <a:off x="4264995" y="1340415"/>
            <a:ext cx="3788383" cy="236603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Höftfraktur</a:t>
            </a:r>
          </a:p>
          <a:p>
            <a:pPr eaLnBrk="1" hangingPunct="1">
              <a:lnSpc>
                <a:spcPct val="150000"/>
              </a:lnSpc>
              <a:defRPr/>
            </a:pPr>
            <a:r>
              <a:rPr lang="sv-SE" sz="800" dirty="0">
                <a:latin typeface="+mj-lt"/>
              </a:rPr>
              <a:t>        </a:t>
            </a:r>
            <a:r>
              <a:rPr lang="sv-SE" sz="800" dirty="0" smtClean="0">
                <a:latin typeface="+mj-lt"/>
              </a:rPr>
              <a:t>- </a:t>
            </a:r>
            <a:r>
              <a:rPr lang="sv-SE" sz="800" dirty="0">
                <a:latin typeface="+mj-lt"/>
                <a:hlinkClick r:id="rId18"/>
              </a:rPr>
              <a:t>Åter till boende efter höftfraktur</a:t>
            </a:r>
            <a:endParaRPr lang="sv-SE" sz="800" b="1" i="1" dirty="0" smtClean="0">
              <a:solidFill>
                <a:srgbClr val="FF0000"/>
              </a:solidFill>
              <a:latin typeface="+mj-lt"/>
            </a:endParaRPr>
          </a:p>
          <a:p>
            <a:pPr marL="171450" indent="-171450" eaLnBrk="1" fontAlgn="base" hangingPunct="1">
              <a:spcBef>
                <a:spcPct val="0"/>
              </a:spcBef>
              <a:spcAft>
                <a:spcPct val="0"/>
              </a:spcAft>
              <a:buFont typeface="Arial" panose="020B0604020202020204" pitchFamily="34" charset="0"/>
              <a:buChar char="•"/>
              <a:defRPr/>
            </a:pPr>
            <a:r>
              <a:rPr lang="sv-SE" sz="1000" b="1" i="1" dirty="0" smtClean="0">
                <a:latin typeface="+mj-lt"/>
              </a:rPr>
              <a:t>Höftproteskirurgi</a:t>
            </a:r>
            <a:endParaRPr lang="sv-SE" sz="1000" b="1" i="1" dirty="0">
              <a:latin typeface="+mj-lt"/>
            </a:endParaRPr>
          </a:p>
          <a:p>
            <a:pPr eaLnBrk="1" fontAlgn="base" hangingPunct="1">
              <a:spcBef>
                <a:spcPct val="0"/>
              </a:spcBef>
              <a:spcAft>
                <a:spcPct val="0"/>
              </a:spcAft>
              <a:defRPr/>
            </a:pPr>
            <a:r>
              <a:rPr lang="sv-SE" sz="800" dirty="0">
                <a:latin typeface="+mj-lt"/>
              </a:rPr>
              <a:t>     - Funktionella resultat EQ5D i samband med höftledsplastikkirurgi</a:t>
            </a:r>
          </a:p>
          <a:p>
            <a:pPr eaLnBrk="1" fontAlgn="base" hangingPunct="1">
              <a:spcBef>
                <a:spcPct val="0"/>
              </a:spcBef>
              <a:spcAft>
                <a:spcPct val="0"/>
              </a:spcAft>
              <a:defRPr/>
            </a:pPr>
            <a:endParaRPr lang="sv-SE" sz="600" dirty="0">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cs typeface="Arial" charset="0"/>
              </a:rPr>
              <a:t>Knäproteskirurgi</a:t>
            </a:r>
            <a:endParaRPr lang="sv-SE" sz="600" b="1" i="1" dirty="0">
              <a:latin typeface="+mj-lt"/>
              <a:cs typeface="Arial" charset="0"/>
            </a:endParaRPr>
          </a:p>
          <a:p>
            <a:pPr eaLnBrk="1" fontAlgn="base" hangingPunct="1">
              <a:lnSpc>
                <a:spcPct val="150000"/>
              </a:lnSpc>
              <a:spcBef>
                <a:spcPct val="0"/>
              </a:spcBef>
              <a:spcAft>
                <a:spcPct val="0"/>
              </a:spcAft>
              <a:defRPr/>
            </a:pPr>
            <a:r>
              <a:rPr lang="sv-SE" sz="800" dirty="0">
                <a:latin typeface="+mj-lt"/>
                <a:cs typeface="Arial" charset="0"/>
              </a:rPr>
              <a:t>     - </a:t>
            </a:r>
            <a:r>
              <a:rPr lang="sv-SE" sz="800" dirty="0">
                <a:latin typeface="+mj-lt"/>
              </a:rPr>
              <a:t>Patientraporterad ADL-förmåga ett år efter planerad knäprotesoperation</a:t>
            </a:r>
            <a:r>
              <a:rPr lang="sv-SE" sz="800" dirty="0">
                <a:solidFill>
                  <a:srgbClr val="FF0000"/>
                </a:solidFill>
                <a:latin typeface="+mj-lt"/>
              </a:rPr>
              <a:t> </a:t>
            </a:r>
          </a:p>
          <a:p>
            <a:pPr marL="171450" indent="-171450" eaLnBrk="1" fontAlgn="base" hangingPunct="1">
              <a:spcBef>
                <a:spcPct val="0"/>
              </a:spcBef>
              <a:spcAft>
                <a:spcPct val="0"/>
              </a:spcAft>
              <a:buFont typeface="Arial" panose="020B0604020202020204" pitchFamily="34" charset="0"/>
              <a:buChar char="•"/>
              <a:defRPr/>
            </a:pPr>
            <a:endParaRPr lang="sv-SE" sz="600" dirty="0">
              <a:solidFill>
                <a:srgbClr val="FF0000"/>
              </a:solidFill>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Ryggkirurgi</a:t>
            </a:r>
          </a:p>
          <a:p>
            <a:pPr eaLnBrk="1" hangingPunct="1">
              <a:lnSpc>
                <a:spcPct val="150000"/>
              </a:lnSpc>
              <a:defRPr/>
            </a:pPr>
            <a:r>
              <a:rPr lang="sv-SE" sz="800" dirty="0" smtClean="0">
                <a:latin typeface="+mj-lt"/>
              </a:rPr>
              <a:t>       -  </a:t>
            </a:r>
            <a:r>
              <a:rPr lang="sv-SE" sz="800" dirty="0" smtClean="0">
                <a:latin typeface="+mj-lt"/>
                <a:hlinkClick r:id="rId19"/>
              </a:rPr>
              <a:t>Minskning </a:t>
            </a:r>
            <a:r>
              <a:rPr lang="sv-SE" sz="800" dirty="0">
                <a:latin typeface="+mj-lt"/>
                <a:hlinkClick r:id="rId19"/>
              </a:rPr>
              <a:t>av bensmärta efter operation för diskbråck – efter </a:t>
            </a:r>
            <a:r>
              <a:rPr lang="sv-SE" sz="800" dirty="0" smtClean="0">
                <a:latin typeface="+mj-lt"/>
                <a:hlinkClick r:id="rId19"/>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hlinkClick r:id="rId20"/>
              </a:rPr>
              <a:t>Minskning av bensmärta efter operation för spinal stenos – efter </a:t>
            </a:r>
            <a:r>
              <a:rPr lang="sv-SE" sz="800" dirty="0" smtClean="0">
                <a:latin typeface="+mj-lt"/>
                <a:hlinkClick r:id="rId20"/>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rPr>
              <a:t>Upplevd </a:t>
            </a:r>
            <a:r>
              <a:rPr lang="sv-SE" sz="800" dirty="0" smtClean="0">
                <a:latin typeface="+mj-lt"/>
              </a:rPr>
              <a:t>funktion </a:t>
            </a:r>
            <a:r>
              <a:rPr lang="sv-SE" sz="600" i="1" dirty="0">
                <a:solidFill>
                  <a:srgbClr val="FF0000"/>
                </a:solidFill>
                <a:latin typeface="+mj-lt"/>
              </a:rPr>
              <a:t>Förfrågan till Swespine skickad</a:t>
            </a:r>
            <a:br>
              <a:rPr lang="sv-SE" sz="600" i="1" dirty="0">
                <a:solidFill>
                  <a:srgbClr val="FF0000"/>
                </a:solidFill>
                <a:latin typeface="+mj-lt"/>
              </a:rPr>
            </a:br>
            <a:endParaRPr lang="sv-SE" sz="1050" i="1" dirty="0">
              <a:solidFill>
                <a:srgbClr val="FF0000"/>
              </a:solidFill>
              <a:latin typeface="+mj-lt"/>
            </a:endParaRPr>
          </a:p>
          <a:p>
            <a:pPr eaLnBrk="1" hangingPunct="1">
              <a:lnSpc>
                <a:spcPct val="150000"/>
              </a:lnSpc>
              <a:defRPr/>
            </a:pPr>
            <a:endParaRPr lang="sv-SE" sz="800" dirty="0">
              <a:latin typeface="+mj-lt"/>
            </a:endParaRPr>
          </a:p>
        </p:txBody>
      </p:sp>
      <p:sp>
        <p:nvSpPr>
          <p:cNvPr id="18" name="Rectangle 2"/>
          <p:cNvSpPr>
            <a:spLocks noChangeArrowheads="1"/>
          </p:cNvSpPr>
          <p:nvPr/>
        </p:nvSpPr>
        <p:spPr bwMode="auto">
          <a:xfrm>
            <a:off x="4344066" y="1104941"/>
            <a:ext cx="3080377" cy="235474"/>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Funktionella resultat - PROM</a:t>
            </a:r>
          </a:p>
        </p:txBody>
      </p:sp>
      <p:pic>
        <p:nvPicPr>
          <p:cNvPr id="5" name="Bildobjekt 4"/>
          <p:cNvPicPr>
            <a:picLocks noChangeAspect="1"/>
          </p:cNvPicPr>
          <p:nvPr/>
        </p:nvPicPr>
        <p:blipFill>
          <a:blip r:embed="rId21"/>
          <a:stretch>
            <a:fillRect/>
          </a:stretch>
        </p:blipFill>
        <p:spPr>
          <a:xfrm>
            <a:off x="5509460" y="3149368"/>
            <a:ext cx="645850" cy="456108"/>
          </a:xfrm>
          <a:prstGeom prst="rect">
            <a:avLst/>
          </a:prstGeom>
          <a:effectLst>
            <a:outerShdw blurRad="50800" dist="38100" dir="2700000" algn="tl" rotWithShape="0">
              <a:prstClr val="black">
                <a:alpha val="40000"/>
              </a:prstClr>
            </a:outerShdw>
          </a:effectLst>
        </p:spPr>
      </p:pic>
      <p:sp>
        <p:nvSpPr>
          <p:cNvPr id="1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01580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p:cNvPicPr>
            <a:picLocks noChangeAspect="1"/>
          </p:cNvPicPr>
          <p:nvPr/>
        </p:nvPicPr>
        <p:blipFill>
          <a:blip r:embed="rId3"/>
          <a:stretch>
            <a:fillRect/>
          </a:stretch>
        </p:blipFill>
        <p:spPr>
          <a:xfrm>
            <a:off x="139442" y="384175"/>
            <a:ext cx="8056890" cy="5247823"/>
          </a:xfrm>
          <a:prstGeom prst="rect">
            <a:avLst/>
          </a:prstGeom>
        </p:spPr>
      </p:pic>
      <p:sp>
        <p:nvSpPr>
          <p:cNvPr id="2" name="textruta 1"/>
          <p:cNvSpPr txBox="1"/>
          <p:nvPr/>
        </p:nvSpPr>
        <p:spPr>
          <a:xfrm>
            <a:off x="5638800" y="29718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dirty="0"/>
          </a:p>
        </p:txBody>
      </p:sp>
      <p:sp>
        <p:nvSpPr>
          <p:cNvPr id="11" name="Rektangel 10"/>
          <p:cNvSpPr/>
          <p:nvPr/>
        </p:nvSpPr>
        <p:spPr>
          <a:xfrm>
            <a:off x="261971" y="84506"/>
            <a:ext cx="2442848" cy="338554"/>
          </a:xfrm>
          <a:prstGeom prst="rect">
            <a:avLst/>
          </a:prstGeom>
        </p:spPr>
        <p:txBody>
          <a:bodyPr wrap="none">
            <a:spAutoFit/>
          </a:bodyPr>
          <a:lstStyle/>
          <a:p>
            <a:r>
              <a:rPr lang="sv-SE" sz="1600" dirty="0">
                <a:solidFill>
                  <a:srgbClr val="0000CC"/>
                </a:solidFill>
                <a:latin typeface="+mj-lt"/>
              </a:rPr>
              <a:t>Kliniska resultat - knäprotes</a:t>
            </a:r>
          </a:p>
        </p:txBody>
      </p:sp>
      <p:sp>
        <p:nvSpPr>
          <p:cNvPr id="10" name="Text Box 8"/>
          <p:cNvSpPr txBox="1">
            <a:spLocks noChangeArrowheads="1"/>
          </p:cNvSpPr>
          <p:nvPr/>
        </p:nvSpPr>
        <p:spPr bwMode="auto">
          <a:xfrm>
            <a:off x="9049552" y="3641908"/>
            <a:ext cx="2621679" cy="1615827"/>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Trenden generellt klart positiv. Innefattar bara knärelaterade händelser. Vi har tidigare haft en diskussion kring mobilisering, om det skall anses som en oönskad händelse. Dessa är med här. Frågan är adresserad till registret.</a:t>
            </a:r>
          </a:p>
          <a:p>
            <a:r>
              <a:rPr lang="sv-SE" sz="1100" i="1" dirty="0" smtClean="0">
                <a:latin typeface="+mj-lt"/>
              </a:rPr>
              <a:t>Ovan ses skillnad beroende på kön. Här är alla även medicinska och död med.</a:t>
            </a:r>
          </a:p>
        </p:txBody>
      </p:sp>
      <p:pic>
        <p:nvPicPr>
          <p:cNvPr id="6" name="Bildobjekt 5"/>
          <p:cNvPicPr>
            <a:picLocks noChangeAspect="1"/>
          </p:cNvPicPr>
          <p:nvPr/>
        </p:nvPicPr>
        <p:blipFill>
          <a:blip r:embed="rId4"/>
          <a:stretch>
            <a:fillRect/>
          </a:stretch>
        </p:blipFill>
        <p:spPr>
          <a:xfrm>
            <a:off x="6943868" y="1972825"/>
            <a:ext cx="5191804" cy="888347"/>
          </a:xfrm>
          <a:prstGeom prst="rect">
            <a:avLst/>
          </a:prstGeom>
        </p:spPr>
      </p:pic>
      <p:sp>
        <p:nvSpPr>
          <p:cNvPr id="7" name="Rektangel 6"/>
          <p:cNvSpPr/>
          <p:nvPr/>
        </p:nvSpPr>
        <p:spPr>
          <a:xfrm>
            <a:off x="7024388" y="1711501"/>
            <a:ext cx="598241" cy="253916"/>
          </a:xfrm>
          <a:prstGeom prst="rect">
            <a:avLst/>
          </a:prstGeom>
        </p:spPr>
        <p:txBody>
          <a:bodyPr wrap="none">
            <a:spAutoFit/>
          </a:bodyPr>
          <a:lstStyle/>
          <a:p>
            <a:r>
              <a:rPr lang="sv-SE" sz="1050" i="1" dirty="0" smtClean="0"/>
              <a:t>Kvinnor</a:t>
            </a:r>
            <a:endParaRPr lang="sv-SE" sz="1050" i="1" dirty="0"/>
          </a:p>
        </p:txBody>
      </p:sp>
      <p:sp>
        <p:nvSpPr>
          <p:cNvPr id="18" name="Rektangel 17"/>
          <p:cNvSpPr/>
          <p:nvPr/>
        </p:nvSpPr>
        <p:spPr>
          <a:xfrm>
            <a:off x="690114" y="1129185"/>
            <a:ext cx="4278702" cy="415498"/>
          </a:xfrm>
          <a:prstGeom prst="rect">
            <a:avLst/>
          </a:prstGeom>
          <a:solidFill>
            <a:schemeClr val="bg1"/>
          </a:solidFill>
        </p:spPr>
        <p:txBody>
          <a:bodyPr wrap="square">
            <a:spAutoFit/>
          </a:bodyPr>
          <a:lstStyle/>
          <a:p>
            <a:r>
              <a:rPr lang="sv-SE" sz="700" dirty="0" smtClean="0">
                <a:solidFill>
                  <a:srgbClr val="000000"/>
                </a:solidFill>
                <a:latin typeface="+mj-lt"/>
              </a:rPr>
              <a:t>Oönskade </a:t>
            </a:r>
            <a:r>
              <a:rPr lang="sv-SE" sz="700" dirty="0">
                <a:solidFill>
                  <a:srgbClr val="000000"/>
                </a:solidFill>
                <a:latin typeface="+mj-lt"/>
              </a:rPr>
              <a:t>händelser inom 90 dagar (kirurgiska, kardiovaskulära, andra medicinska, död samt alla händelser). Notera att en patient bara kan ha en oönskad händelse inom varje grupp men kan förekomma inom flera grupper</a:t>
            </a:r>
            <a:r>
              <a:rPr lang="sv-SE" sz="700" dirty="0" smtClean="0">
                <a:solidFill>
                  <a:srgbClr val="000000"/>
                </a:solidFill>
                <a:latin typeface="+mj-lt"/>
              </a:rPr>
              <a:t>.</a:t>
            </a:r>
          </a:p>
          <a:p>
            <a:r>
              <a:rPr lang="sv-SE" sz="700" dirty="0" smtClean="0">
                <a:solidFill>
                  <a:srgbClr val="000000"/>
                </a:solidFill>
                <a:latin typeface="+mj-lt"/>
              </a:rPr>
              <a:t>Ur </a:t>
            </a:r>
            <a:r>
              <a:rPr lang="sv-SE" sz="700" dirty="0" smtClean="0">
                <a:solidFill>
                  <a:srgbClr val="000000"/>
                </a:solidFill>
                <a:latin typeface="+mj-lt"/>
                <a:hlinkClick r:id="rId5"/>
              </a:rPr>
              <a:t>Svenska knäprotesregistret årsrapport 2018</a:t>
            </a:r>
            <a:endParaRPr lang="sv-SE" sz="700" dirty="0">
              <a:latin typeface="+mj-lt"/>
            </a:endParaRPr>
          </a:p>
        </p:txBody>
      </p:sp>
      <p:sp>
        <p:nvSpPr>
          <p:cNvPr id="19" name="Rektangel 18"/>
          <p:cNvSpPr/>
          <p:nvPr/>
        </p:nvSpPr>
        <p:spPr>
          <a:xfrm>
            <a:off x="261971" y="5530622"/>
            <a:ext cx="8112411" cy="846386"/>
          </a:xfrm>
          <a:prstGeom prst="rect">
            <a:avLst/>
          </a:prstGeom>
        </p:spPr>
        <p:txBody>
          <a:bodyPr wrap="square">
            <a:spAutoFit/>
          </a:bodyPr>
          <a:lstStyle/>
          <a:p>
            <a:pPr algn="just"/>
            <a:r>
              <a:rPr lang="sv-SE" sz="700" dirty="0" smtClean="0">
                <a:solidFill>
                  <a:srgbClr val="000000"/>
                </a:solidFill>
                <a:latin typeface="+mj-lt"/>
              </a:rPr>
              <a:t>Undersökningen </a:t>
            </a:r>
            <a:r>
              <a:rPr lang="sv-SE" sz="700" dirty="0">
                <a:solidFill>
                  <a:srgbClr val="000000"/>
                </a:solidFill>
                <a:latin typeface="+mj-lt"/>
              </a:rPr>
              <a:t>omfattar primära totala knäproteser som opererades för artros under åren 2014- 2016. Om båda knäna har opererats inom loppet av 90 dagar inkluderas enbart det senare och enbart det ena knät om båda har opererats samma dag. SKAR skickar uppgifter om registrerade patienter till Registerservice som utför matchningen mot Patientregistret. För alla patienter undersöks huruvida dessa har fått diagnos- eller åtgärdskoder som svarar till definitionen av oönskade händelser, under eller efter operationvistelsen, upp till 90 dagar efter operationen. </a:t>
            </a:r>
          </a:p>
          <a:p>
            <a:pPr algn="just"/>
            <a:r>
              <a:rPr lang="sv-SE" sz="700" dirty="0">
                <a:solidFill>
                  <a:srgbClr val="000000"/>
                </a:solidFill>
                <a:latin typeface="+mj-lt"/>
              </a:rPr>
              <a:t>Koderna har indelats i följande grupper: </a:t>
            </a:r>
          </a:p>
          <a:p>
            <a:pPr algn="just"/>
            <a:r>
              <a:rPr lang="sv-SE" sz="700" dirty="0">
                <a:solidFill>
                  <a:srgbClr val="000000"/>
                </a:solidFill>
                <a:latin typeface="+mj-lt"/>
              </a:rPr>
              <a:t>A) Kirurgiska åtgärdskoder som omfattar reoperationer av knäprotes och andra ingrepp som kan tänkas vara komplikation. </a:t>
            </a:r>
          </a:p>
          <a:p>
            <a:pPr algn="just"/>
            <a:r>
              <a:rPr lang="sv-SE" sz="700" dirty="0">
                <a:solidFill>
                  <a:srgbClr val="000000"/>
                </a:solidFill>
                <a:latin typeface="+mj-lt"/>
              </a:rPr>
              <a:t>DA) Diagnoskoder som representerar kirurgiska komplikationer. </a:t>
            </a:r>
          </a:p>
          <a:p>
            <a:pPr algn="just"/>
            <a:r>
              <a:rPr lang="sv-SE" sz="700" dirty="0">
                <a:solidFill>
                  <a:srgbClr val="000000"/>
                </a:solidFill>
                <a:latin typeface="+mj-lt"/>
              </a:rPr>
              <a:t>DB) Diagnoskoder som omfattar knärelaterade åkommor som kan ha använts vid komplikation efter en knäprotesoperation. </a:t>
            </a:r>
          </a:p>
        </p:txBody>
      </p:sp>
      <p:cxnSp>
        <p:nvCxnSpPr>
          <p:cNvPr id="22" name="Rak 21"/>
          <p:cNvCxnSpPr/>
          <p:nvPr/>
        </p:nvCxnSpPr>
        <p:spPr>
          <a:xfrm>
            <a:off x="520769" y="3800574"/>
            <a:ext cx="7772218" cy="3675"/>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9543514" y="1671882"/>
            <a:ext cx="437940" cy="253916"/>
          </a:xfrm>
          <a:prstGeom prst="rect">
            <a:avLst/>
          </a:prstGeom>
        </p:spPr>
        <p:txBody>
          <a:bodyPr wrap="none">
            <a:spAutoFit/>
          </a:bodyPr>
          <a:lstStyle/>
          <a:p>
            <a:r>
              <a:rPr lang="sv-SE" sz="1050" i="1" dirty="0" smtClean="0"/>
              <a:t>Män</a:t>
            </a:r>
            <a:endParaRPr lang="sv-SE" sz="1050" i="1" dirty="0"/>
          </a:p>
        </p:txBody>
      </p:sp>
      <mc:AlternateContent xmlns:mc="http://schemas.openxmlformats.org/markup-compatibility/2006" xmlns:p14="http://schemas.microsoft.com/office/powerpoint/2010/main">
        <mc:Choice Requires="p14">
          <p:contentPart p14:bwMode="auto" r:id="rId6">
            <p14:nvContentPartPr>
              <p14:cNvPr id="3" name="Pennanteckning 2"/>
              <p14:cNvContentPartPr/>
              <p14:nvPr/>
            </p14:nvContentPartPr>
            <p14:xfrm>
              <a:off x="11599560" y="2491560"/>
              <a:ext cx="375480" cy="27000"/>
            </p14:xfrm>
          </p:contentPart>
        </mc:Choice>
        <mc:Fallback xmlns="">
          <p:pic>
            <p:nvPicPr>
              <p:cNvPr id="3" name="Pennanteckning 2"/>
              <p:cNvPicPr/>
              <p:nvPr/>
            </p:nvPicPr>
            <p:blipFill>
              <a:blip r:embed="rId7"/>
              <a:stretch>
                <a:fillRect/>
              </a:stretch>
            </p:blipFill>
            <p:spPr>
              <a:xfrm>
                <a:off x="11583720" y="2427840"/>
                <a:ext cx="407160" cy="154080"/>
              </a:xfrm>
              <a:prstGeom prst="rect">
                <a:avLst/>
              </a:prstGeom>
            </p:spPr>
          </p:pic>
        </mc:Fallback>
      </mc:AlternateContent>
      <p:sp>
        <p:nvSpPr>
          <p:cNvPr id="14"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4224134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34137" y="153045"/>
            <a:ext cx="2442848" cy="338554"/>
          </a:xfrm>
          <a:prstGeom prst="rect">
            <a:avLst/>
          </a:prstGeom>
        </p:spPr>
        <p:txBody>
          <a:bodyPr wrap="none">
            <a:spAutoFit/>
          </a:bodyPr>
          <a:lstStyle/>
          <a:p>
            <a:r>
              <a:rPr lang="sv-SE" sz="1600" dirty="0">
                <a:solidFill>
                  <a:srgbClr val="0000CC"/>
                </a:solidFill>
                <a:latin typeface="+mj-lt"/>
              </a:rPr>
              <a:t>Kliniska resultat - knäprotes</a:t>
            </a:r>
          </a:p>
        </p:txBody>
      </p:sp>
      <p:sp>
        <p:nvSpPr>
          <p:cNvPr id="10" name="Text Box 8"/>
          <p:cNvSpPr txBox="1">
            <a:spLocks noChangeArrowheads="1"/>
          </p:cNvSpPr>
          <p:nvPr/>
        </p:nvSpPr>
        <p:spPr bwMode="auto">
          <a:xfrm>
            <a:off x="9695793" y="3483719"/>
            <a:ext cx="2175641" cy="769441"/>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Bra resultat inom regionen. Oskarshamn bättre än riksgenomsnittet</a:t>
            </a:r>
            <a:r>
              <a:rPr lang="sv-SE" sz="900" i="1" dirty="0" smtClean="0">
                <a:latin typeface="+mj-lt"/>
              </a:rPr>
              <a:t>.</a:t>
            </a:r>
            <a:endParaRPr lang="sv-SE" sz="900" i="1" dirty="0">
              <a:latin typeface="+mj-lt"/>
            </a:endParaRPr>
          </a:p>
        </p:txBody>
      </p:sp>
      <p:pic>
        <p:nvPicPr>
          <p:cNvPr id="11" name="Bildobjekt 10"/>
          <p:cNvPicPr>
            <a:picLocks noChangeAspect="1"/>
          </p:cNvPicPr>
          <p:nvPr/>
        </p:nvPicPr>
        <p:blipFill>
          <a:blip r:embed="rId3"/>
          <a:stretch>
            <a:fillRect/>
          </a:stretch>
        </p:blipFill>
        <p:spPr>
          <a:xfrm>
            <a:off x="421003" y="491599"/>
            <a:ext cx="7923846" cy="5161167"/>
          </a:xfrm>
          <a:prstGeom prst="rect">
            <a:avLst/>
          </a:prstGeom>
        </p:spPr>
      </p:pic>
      <p:sp>
        <p:nvSpPr>
          <p:cNvPr id="13" name="Rektangel 12"/>
          <p:cNvSpPr/>
          <p:nvPr/>
        </p:nvSpPr>
        <p:spPr>
          <a:xfrm>
            <a:off x="421003" y="5748890"/>
            <a:ext cx="11561088" cy="1061829"/>
          </a:xfrm>
          <a:prstGeom prst="rect">
            <a:avLst/>
          </a:prstGeom>
        </p:spPr>
        <p:txBody>
          <a:bodyPr wrap="square">
            <a:spAutoFit/>
          </a:bodyPr>
          <a:lstStyle/>
          <a:p>
            <a:r>
              <a:rPr lang="sv-SE" sz="900" dirty="0" smtClean="0"/>
              <a:t>Knäprotesregistret definierar en </a:t>
            </a:r>
            <a:r>
              <a:rPr lang="sv-SE" sz="900" dirty="0"/>
              <a:t>revision som alla reoperationer där proteskomponenter byts, läggs till eller tages bort. Anledningen till att andra reoperationer inte räknas är att kort tid efter att registret startade, noterades det att kirurger inte rapporterade reoperationer som de själva inte uppfattade var direkt relaterade till knäprotesoperationen. Detta innebar att olika mjukdelsoperationer aldrig rapporterades och därför beslöt registret sig för att använda en snävare definition av revision som tveklöst hade med implantatet att göra. </a:t>
            </a:r>
            <a:endParaRPr lang="sv-SE" sz="900" dirty="0" smtClean="0"/>
          </a:p>
          <a:p>
            <a:r>
              <a:rPr lang="sv-SE" sz="900" dirty="0" smtClean="0"/>
              <a:t>OBS! </a:t>
            </a:r>
            <a:r>
              <a:rPr lang="sv-SE" sz="900" dirty="0"/>
              <a:t>Byte av insats vid infektion har inte klassificerats som en revision </a:t>
            </a:r>
            <a:endParaRPr lang="sv-SE" sz="900" dirty="0" smtClean="0"/>
          </a:p>
          <a:p>
            <a:r>
              <a:rPr lang="sv-SE" sz="900" dirty="0">
                <a:solidFill>
                  <a:srgbClr val="000000"/>
                </a:solidFill>
              </a:rPr>
              <a:t>Ur </a:t>
            </a:r>
            <a:r>
              <a:rPr lang="sv-SE" sz="900" dirty="0">
                <a:solidFill>
                  <a:srgbClr val="000000"/>
                </a:solidFill>
                <a:hlinkClick r:id="rId4"/>
              </a:rPr>
              <a:t>Svenska knäprotesregistret årsrapport 2018</a:t>
            </a:r>
            <a:endParaRPr lang="sv-SE" sz="900" dirty="0"/>
          </a:p>
          <a:p>
            <a:endParaRPr lang="sv-SE" sz="900" dirty="0"/>
          </a:p>
          <a:p>
            <a:endParaRPr lang="sv-SE" sz="900" dirty="0"/>
          </a:p>
        </p:txBody>
      </p:sp>
      <p:cxnSp>
        <p:nvCxnSpPr>
          <p:cNvPr id="3" name="Rak 2"/>
          <p:cNvCxnSpPr/>
          <p:nvPr/>
        </p:nvCxnSpPr>
        <p:spPr>
          <a:xfrm flipV="1">
            <a:off x="867103" y="2695903"/>
            <a:ext cx="7330966" cy="1576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7362496" y="2565098"/>
            <a:ext cx="468398" cy="261610"/>
          </a:xfrm>
          <a:prstGeom prst="rect">
            <a:avLst/>
          </a:prstGeom>
          <a:solidFill>
            <a:schemeClr val="bg1"/>
          </a:solidFill>
        </p:spPr>
        <p:txBody>
          <a:bodyPr wrap="none" rtlCol="0">
            <a:spAutoFit/>
          </a:bodyPr>
          <a:lstStyle/>
          <a:p>
            <a:r>
              <a:rPr lang="sv-SE" sz="1050" dirty="0" smtClean="0">
                <a:latin typeface="+mj-lt"/>
              </a:rPr>
              <a:t>Riket</a:t>
            </a:r>
            <a:endParaRPr lang="sv-SE" sz="1050" dirty="0">
              <a:latin typeface="+mj-lt"/>
            </a:endParaRPr>
          </a:p>
        </p:txBody>
      </p:sp>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18703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0768" y="289667"/>
            <a:ext cx="10515600" cy="606391"/>
          </a:xfrm>
        </p:spPr>
        <p:txBody>
          <a:bodyPr>
            <a:noAutofit/>
          </a:bodyPr>
          <a:lstStyle/>
          <a:p>
            <a:r>
              <a:rPr lang="sv-SE" sz="2000" dirty="0">
                <a:solidFill>
                  <a:srgbClr val="FF0000"/>
                </a:solidFill>
                <a:hlinkClick r:id="rId3"/>
              </a:rPr>
              <a:t>Antibiotika i rätt tid vid knäproteskirurgi, VIS</a:t>
            </a:r>
            <a:r>
              <a:rPr lang="sv-SE" sz="2000" dirty="0">
                <a:solidFill>
                  <a:srgbClr val="FF0000"/>
                </a:solidFill>
              </a:rPr>
              <a:t> </a:t>
            </a:r>
            <a:r>
              <a:rPr lang="sv-SE" sz="2000" dirty="0" smtClean="0">
                <a:solidFill>
                  <a:srgbClr val="FF0000"/>
                </a:solidFill>
              </a:rPr>
              <a:t/>
            </a:r>
            <a:br>
              <a:rPr lang="sv-SE" sz="2000" dirty="0" smtClean="0">
                <a:solidFill>
                  <a:srgbClr val="FF0000"/>
                </a:solidFill>
              </a:rPr>
            </a:br>
            <a:r>
              <a:rPr lang="sv-SE" sz="1200" dirty="0" smtClean="0"/>
              <a:t>Andel </a:t>
            </a:r>
            <a:r>
              <a:rPr lang="sv-SE" sz="1200" dirty="0"/>
              <a:t>patienter som fick förebyggande antibiotika i rätt tid inför </a:t>
            </a:r>
            <a:r>
              <a:rPr lang="sv-SE" sz="1200" dirty="0" smtClean="0"/>
              <a:t>knäprotesoperation</a:t>
            </a:r>
            <a:endParaRPr lang="sv-SE" sz="2000" dirty="0"/>
          </a:p>
        </p:txBody>
      </p:sp>
      <p:sp>
        <p:nvSpPr>
          <p:cNvPr id="4" name="Rektangel 3"/>
          <p:cNvSpPr/>
          <p:nvPr/>
        </p:nvSpPr>
        <p:spPr>
          <a:xfrm>
            <a:off x="628083" y="5318776"/>
            <a:ext cx="8556860" cy="954107"/>
          </a:xfrm>
          <a:prstGeom prst="rect">
            <a:avLst/>
          </a:prstGeom>
        </p:spPr>
        <p:txBody>
          <a:bodyPr wrap="square">
            <a:spAutoFit/>
          </a:bodyPr>
          <a:lstStyle/>
          <a:p>
            <a:r>
              <a:rPr lang="sv-SE" sz="800" dirty="0">
                <a:latin typeface="+mj-lt"/>
              </a:rPr>
              <a:t>Indikatorn visar andelen knäprotesopererade patienter som fick förebyggande antibiotika inom rätt tidsintervall innan operationen, 30–45 minuter innan operationsstart. Enbart primära (förstagångsoperationer) knäprotesoperationer ingår. </a:t>
            </a:r>
          </a:p>
          <a:p>
            <a:endParaRPr lang="sv-SE" sz="800" dirty="0">
              <a:latin typeface="+mj-lt"/>
            </a:endParaRPr>
          </a:p>
          <a:p>
            <a:r>
              <a:rPr lang="sv-SE" sz="800" dirty="0">
                <a:latin typeface="+mj-lt"/>
              </a:rPr>
              <a:t>Antibiotika ges förebyggande syfte för att minska risken för infektion i samband med protesoperationen. För att ha avsedd effekt måste koncentrationen av antibiotika i vävnaden vara hög under hela operationstiden och timmarna därefter. Indikatorn baserar sig på rekommendationerna från PRISS-projektet (ProtesRelaterade Infektioner Ska Stoppas), som anger att den första dosen skall ges 30-45 minuter före </a:t>
            </a:r>
            <a:r>
              <a:rPr lang="sv-SE" sz="800" dirty="0" err="1">
                <a:latin typeface="+mj-lt"/>
              </a:rPr>
              <a:t>op</a:t>
            </a:r>
            <a:r>
              <a:rPr lang="sv-SE" sz="800" dirty="0">
                <a:latin typeface="+mj-lt"/>
              </a:rPr>
              <a:t>-start eller anläggning av blodtomt fält, den andra dosen två timmar efter den första, och den tredje dosen ges efter ytterligare fyra timmar. Indikatorn visar således enbart om rekommendationen om tidpunkten för den första dosen efterlevs. I enskilda fall kan det vara motiverat att avvika från rekommendationen.</a:t>
            </a:r>
          </a:p>
        </p:txBody>
      </p:sp>
      <p:sp>
        <p:nvSpPr>
          <p:cNvPr id="7" name="Text Box 8"/>
          <p:cNvSpPr txBox="1">
            <a:spLocks noChangeArrowheads="1"/>
          </p:cNvSpPr>
          <p:nvPr/>
        </p:nvSpPr>
        <p:spPr bwMode="auto">
          <a:xfrm>
            <a:off x="9643386" y="3604564"/>
            <a:ext cx="2223341" cy="2431435"/>
          </a:xfrm>
          <a:prstGeom prst="rect">
            <a:avLst/>
          </a:prstGeom>
          <a:noFill/>
          <a:ln w="3175" cap="rnd">
            <a:noFill/>
            <a:miter lim="800000"/>
            <a:headEnd/>
            <a:tailEnd/>
          </a:ln>
          <a:effectLst/>
          <a:extLst/>
        </p:spPr>
        <p:txBody>
          <a:bodyPr wrap="square">
            <a:spAutoFit/>
          </a:bodyPr>
          <a:lstStyle/>
          <a:p>
            <a:r>
              <a:rPr lang="sv-SE" sz="1100" b="1" i="1" dirty="0" smtClean="0">
                <a:solidFill>
                  <a:srgbClr val="0000CC"/>
                </a:solidFill>
                <a:latin typeface="+mj-lt"/>
              </a:rPr>
              <a:t>Kommentar</a:t>
            </a:r>
            <a:r>
              <a:rPr lang="sv-SE" sz="1100" b="1" i="1" dirty="0" smtClean="0">
                <a:latin typeface="+mj-lt"/>
              </a:rPr>
              <a:t>: </a:t>
            </a:r>
          </a:p>
          <a:p>
            <a:r>
              <a:rPr lang="sv-SE" sz="1100" i="1" dirty="0" smtClean="0">
                <a:latin typeface="+mj-lt"/>
              </a:rPr>
              <a:t>Ett förtydligande är att första injektionen/infusionen skall </a:t>
            </a:r>
            <a:r>
              <a:rPr lang="sv-SE" sz="1100" i="1" u="sng" dirty="0" smtClean="0">
                <a:latin typeface="+mj-lt"/>
              </a:rPr>
              <a:t>starta</a:t>
            </a:r>
            <a:r>
              <a:rPr lang="sv-SE" sz="1100" i="1" dirty="0" smtClean="0">
                <a:latin typeface="+mj-lt"/>
              </a:rPr>
              <a:t> 45-30 innan operationsstart/BTF. </a:t>
            </a:r>
          </a:p>
          <a:p>
            <a:r>
              <a:rPr lang="sv-SE" sz="1100" i="1" dirty="0" smtClean="0">
                <a:latin typeface="+mj-lt"/>
              </a:rPr>
              <a:t>Dåliga resultat generellt med tyngdpunkt på Oskarshamn, Motala o Kalmar? Vissa kliniker har svårt med registreringen. Målet bör vara 100%.</a:t>
            </a:r>
          </a:p>
          <a:p>
            <a:r>
              <a:rPr lang="sv-SE" sz="1100" i="1" dirty="0" smtClean="0">
                <a:latin typeface="+mj-lt"/>
              </a:rPr>
              <a:t>Klindamucin har en högre risk för revision på grund av infektion varför fördjupad allergianamnes är viktigt. Se PRISS expertgrupp 2</a:t>
            </a:r>
            <a:endParaRPr lang="sv-SE" sz="1100" dirty="0">
              <a:latin typeface="+mj-lt"/>
            </a:endParaRPr>
          </a:p>
          <a:p>
            <a:endParaRPr lang="sv-SE" sz="900" i="1" dirty="0">
              <a:solidFill>
                <a:srgbClr val="FF0000"/>
              </a:solidFill>
              <a:latin typeface="+mj-lt"/>
            </a:endParaRPr>
          </a:p>
        </p:txBody>
      </p:sp>
      <p:pic>
        <p:nvPicPr>
          <p:cNvPr id="5" name="Bildobjekt 4"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68" y="1052349"/>
            <a:ext cx="8748427" cy="4110136"/>
          </a:xfrm>
          <a:prstGeom prst="rect">
            <a:avLst/>
          </a:prstGeom>
        </p:spPr>
      </p:pic>
      <p:sp>
        <p:nvSpPr>
          <p:cNvPr id="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676846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352561" y="1133215"/>
            <a:ext cx="3080377" cy="235474"/>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Funktionella resultat - PROM</a:t>
            </a:r>
          </a:p>
        </p:txBody>
      </p:sp>
      <p:sp>
        <p:nvSpPr>
          <p:cNvPr id="16387" name="Rectangle 4"/>
          <p:cNvSpPr>
            <a:spLocks noChangeArrowheads="1"/>
          </p:cNvSpPr>
          <p:nvPr/>
        </p:nvSpPr>
        <p:spPr bwMode="auto">
          <a:xfrm>
            <a:off x="8319199" y="1763442"/>
            <a:ext cx="2383233" cy="344281"/>
          </a:xfrm>
          <a:prstGeom prst="rect">
            <a:avLst/>
          </a:prstGeom>
          <a:solidFill>
            <a:schemeClr val="bg1"/>
          </a:solidFill>
          <a:ln w="9525">
            <a:noFill/>
            <a:miter lim="800000"/>
            <a:headEnd/>
            <a:tailEnd/>
          </a:ln>
        </p:spPr>
        <p:txBody>
          <a:bodyPr wrap="none" anchor="ctr"/>
          <a:lstStyle/>
          <a:p>
            <a:pPr fontAlgn="base">
              <a:spcBef>
                <a:spcPct val="0"/>
              </a:spcBef>
              <a:spcAft>
                <a:spcPct val="0"/>
              </a:spcAft>
            </a:pPr>
            <a:r>
              <a:rPr lang="sv-SE" sz="1600" b="1" dirty="0">
                <a:latin typeface="+mj-lt"/>
                <a:cs typeface="Arial" charset="0"/>
              </a:rPr>
              <a:t>Patienterfarenheter - PREM</a:t>
            </a:r>
          </a:p>
        </p:txBody>
      </p:sp>
      <p:sp>
        <p:nvSpPr>
          <p:cNvPr id="16388" name="Rectangle 5"/>
          <p:cNvSpPr>
            <a:spLocks noChangeArrowheads="1"/>
          </p:cNvSpPr>
          <p:nvPr/>
        </p:nvSpPr>
        <p:spPr bwMode="auto">
          <a:xfrm>
            <a:off x="4344066" y="3789687"/>
            <a:ext cx="3217977" cy="352425"/>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Resurser/kostnader</a:t>
            </a:r>
          </a:p>
        </p:txBody>
      </p:sp>
      <p:sp>
        <p:nvSpPr>
          <p:cNvPr id="16391" name="Text Box 8"/>
          <p:cNvSpPr txBox="1">
            <a:spLocks noChangeArrowheads="1"/>
          </p:cNvSpPr>
          <p:nvPr/>
        </p:nvSpPr>
        <p:spPr bwMode="auto">
          <a:xfrm>
            <a:off x="1428444" y="71002"/>
            <a:ext cx="9135937" cy="846386"/>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lang="sv-SE" sz="2800" dirty="0">
                <a:solidFill>
                  <a:srgbClr val="0000CC"/>
                </a:solidFill>
                <a:latin typeface="+mj-lt"/>
                <a:cs typeface="Arial" charset="0"/>
              </a:rPr>
              <a:t>Regional </a:t>
            </a:r>
            <a:r>
              <a:rPr lang="sv-SE" sz="2800" dirty="0" smtClean="0">
                <a:solidFill>
                  <a:srgbClr val="0000CC"/>
                </a:solidFill>
                <a:latin typeface="+mj-lt"/>
                <a:cs typeface="Arial" charset="0"/>
              </a:rPr>
              <a:t>medicinskt programområde </a:t>
            </a:r>
            <a:r>
              <a:rPr lang="sv-SE" sz="2800" dirty="0">
                <a:solidFill>
                  <a:srgbClr val="0000CC"/>
                </a:solidFill>
                <a:latin typeface="+mj-lt"/>
                <a:cs typeface="Arial" charset="0"/>
              </a:rPr>
              <a:t>ortopedi</a:t>
            </a:r>
            <a:r>
              <a:rPr lang="sv-SE" sz="2800" dirty="0">
                <a:latin typeface="+mj-lt"/>
                <a:cs typeface="Arial" charset="0"/>
              </a:rPr>
              <a:t/>
            </a:r>
            <a:br>
              <a:rPr lang="sv-SE" sz="2800" dirty="0">
                <a:latin typeface="+mj-lt"/>
                <a:cs typeface="Arial" charset="0"/>
              </a:rPr>
            </a:br>
            <a:r>
              <a:rPr lang="sv-SE" sz="1050" dirty="0">
                <a:latin typeface="+mj-lt"/>
                <a:cs typeface="Arial" charset="0"/>
              </a:rPr>
              <a:t>Resultatrapport utifrån Värdekompass</a:t>
            </a:r>
            <a:br>
              <a:rPr lang="sv-SE" sz="1050" dirty="0">
                <a:latin typeface="+mj-lt"/>
                <a:cs typeface="Arial" charset="0"/>
              </a:rPr>
            </a:br>
            <a:r>
              <a:rPr lang="sv-SE" sz="1050" dirty="0">
                <a:latin typeface="+mj-lt"/>
                <a:cs typeface="Arial" charset="0"/>
              </a:rPr>
              <a:t> Sydöstra sjukvårdsregionen</a:t>
            </a:r>
          </a:p>
        </p:txBody>
      </p:sp>
      <p:sp>
        <p:nvSpPr>
          <p:cNvPr id="10249" name="Text Box 9"/>
          <p:cNvSpPr txBox="1">
            <a:spLocks noChangeArrowheads="1"/>
          </p:cNvSpPr>
          <p:nvPr/>
        </p:nvSpPr>
        <p:spPr bwMode="auto">
          <a:xfrm>
            <a:off x="4264995" y="1452558"/>
            <a:ext cx="3788383" cy="1569660"/>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Höftfraktur</a:t>
            </a:r>
          </a:p>
          <a:p>
            <a:pPr eaLnBrk="1" hangingPunct="1">
              <a:lnSpc>
                <a:spcPct val="150000"/>
              </a:lnSpc>
              <a:defRPr/>
            </a:pPr>
            <a:r>
              <a:rPr lang="sv-SE" sz="800" dirty="0">
                <a:latin typeface="+mj-lt"/>
              </a:rPr>
              <a:t>        </a:t>
            </a:r>
            <a:r>
              <a:rPr lang="sv-SE" sz="800" dirty="0" smtClean="0">
                <a:latin typeface="+mj-lt"/>
              </a:rPr>
              <a:t>- </a:t>
            </a:r>
            <a:r>
              <a:rPr lang="sv-SE" sz="800" dirty="0">
                <a:latin typeface="+mj-lt"/>
                <a:hlinkClick r:id="rId3"/>
              </a:rPr>
              <a:t>Åter till boende efter höftfraktur</a:t>
            </a:r>
            <a:endParaRPr lang="sv-SE" sz="800" b="1" i="1" dirty="0" smtClean="0">
              <a:solidFill>
                <a:srgbClr val="FF0000"/>
              </a:solidFill>
              <a:latin typeface="+mj-lt"/>
            </a:endParaRPr>
          </a:p>
          <a:p>
            <a:pPr marL="171450" indent="-171450" eaLnBrk="1" fontAlgn="base" hangingPunct="1">
              <a:spcBef>
                <a:spcPct val="0"/>
              </a:spcBef>
              <a:spcAft>
                <a:spcPct val="0"/>
              </a:spcAft>
              <a:buFont typeface="Arial" panose="020B0604020202020204" pitchFamily="34" charset="0"/>
              <a:buChar char="•"/>
              <a:defRPr/>
            </a:pPr>
            <a:r>
              <a:rPr lang="sv-SE" sz="1000" b="1" i="1" dirty="0" smtClean="0">
                <a:latin typeface="+mj-lt"/>
              </a:rPr>
              <a:t>Höftproteskirurgi</a:t>
            </a:r>
            <a:endParaRPr lang="sv-SE" sz="1000" b="1" i="1" dirty="0">
              <a:latin typeface="+mj-lt"/>
            </a:endParaRPr>
          </a:p>
          <a:p>
            <a:pPr eaLnBrk="1" fontAlgn="base" hangingPunct="1">
              <a:spcBef>
                <a:spcPct val="0"/>
              </a:spcBef>
              <a:spcAft>
                <a:spcPct val="0"/>
              </a:spcAft>
              <a:defRPr/>
            </a:pPr>
            <a:r>
              <a:rPr lang="sv-SE" sz="800" dirty="0">
                <a:latin typeface="+mj-lt"/>
              </a:rPr>
              <a:t>     - Funktionella resultat EQ5D i samband med höftledsplastikkirurgi</a:t>
            </a:r>
          </a:p>
          <a:p>
            <a:pPr eaLnBrk="1" fontAlgn="base" hangingPunct="1">
              <a:spcBef>
                <a:spcPct val="0"/>
              </a:spcBef>
              <a:spcAft>
                <a:spcPct val="0"/>
              </a:spcAft>
              <a:defRPr/>
            </a:pPr>
            <a:endParaRPr lang="sv-SE" sz="600" dirty="0">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cs typeface="Arial" charset="0"/>
              </a:rPr>
              <a:t>Knäproteskirurgi</a:t>
            </a:r>
            <a:endParaRPr lang="sv-SE" sz="600" b="1" i="1" dirty="0">
              <a:latin typeface="+mj-lt"/>
              <a:cs typeface="Arial" charset="0"/>
            </a:endParaRPr>
          </a:p>
          <a:p>
            <a:pPr eaLnBrk="1" fontAlgn="base" hangingPunct="1">
              <a:lnSpc>
                <a:spcPct val="150000"/>
              </a:lnSpc>
              <a:spcBef>
                <a:spcPct val="0"/>
              </a:spcBef>
              <a:spcAft>
                <a:spcPct val="0"/>
              </a:spcAft>
              <a:defRPr/>
            </a:pPr>
            <a:r>
              <a:rPr lang="sv-SE" sz="800" dirty="0">
                <a:latin typeface="+mj-lt"/>
                <a:cs typeface="Arial" charset="0"/>
              </a:rPr>
              <a:t>     - </a:t>
            </a:r>
            <a:r>
              <a:rPr lang="sv-SE" sz="800" dirty="0">
                <a:latin typeface="+mj-lt"/>
              </a:rPr>
              <a:t>Patientraporterad ADL-förmåga ett år efter planerad knäprotesoperation</a:t>
            </a:r>
            <a:r>
              <a:rPr lang="sv-SE" sz="800" dirty="0">
                <a:solidFill>
                  <a:srgbClr val="FF0000"/>
                </a:solidFill>
                <a:latin typeface="+mj-lt"/>
              </a:rPr>
              <a:t> </a:t>
            </a:r>
          </a:p>
          <a:p>
            <a:pPr marL="171450" indent="-171450" eaLnBrk="1" fontAlgn="base" hangingPunct="1">
              <a:spcBef>
                <a:spcPct val="0"/>
              </a:spcBef>
              <a:spcAft>
                <a:spcPct val="0"/>
              </a:spcAft>
              <a:buFont typeface="Arial" panose="020B0604020202020204" pitchFamily="34" charset="0"/>
              <a:buChar char="•"/>
              <a:defRPr/>
            </a:pPr>
            <a:endParaRPr lang="sv-SE" sz="600" dirty="0">
              <a:solidFill>
                <a:srgbClr val="FF0000"/>
              </a:solidFill>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Ryggkirurgi</a:t>
            </a:r>
          </a:p>
          <a:p>
            <a:pPr eaLnBrk="1" hangingPunct="1">
              <a:lnSpc>
                <a:spcPct val="150000"/>
              </a:lnSpc>
              <a:defRPr/>
            </a:pPr>
            <a:r>
              <a:rPr lang="sv-SE" sz="800" dirty="0" smtClean="0">
                <a:latin typeface="+mj-lt"/>
              </a:rPr>
              <a:t>      - </a:t>
            </a:r>
            <a:r>
              <a:rPr lang="sv-SE" sz="800" dirty="0">
                <a:latin typeface="+mj-lt"/>
              </a:rPr>
              <a:t>Upplevd funktion</a:t>
            </a:r>
          </a:p>
        </p:txBody>
      </p:sp>
      <p:sp>
        <p:nvSpPr>
          <p:cNvPr id="6155" name="Text Box 12"/>
          <p:cNvSpPr txBox="1">
            <a:spLocks noChangeArrowheads="1"/>
          </p:cNvSpPr>
          <p:nvPr/>
        </p:nvSpPr>
        <p:spPr bwMode="auto">
          <a:xfrm>
            <a:off x="8243554" y="2105200"/>
            <a:ext cx="3670744" cy="2019784"/>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Patientnöjdhet</a:t>
            </a:r>
          </a:p>
          <a:p>
            <a:pPr eaLnBrk="1" hangingPunct="1">
              <a:lnSpc>
                <a:spcPct val="150000"/>
              </a:lnSpc>
              <a:defRPr/>
            </a:pPr>
            <a:r>
              <a:rPr lang="sv-SE" sz="800" dirty="0">
                <a:latin typeface="+mj-lt"/>
              </a:rPr>
              <a:t>      - </a:t>
            </a:r>
            <a:r>
              <a:rPr lang="sv-SE" sz="800" dirty="0">
                <a:latin typeface="+mj-lt"/>
                <a:hlinkClick r:id="rId4"/>
              </a:rPr>
              <a:t>Patientnöjdhet ett år efter planerad </a:t>
            </a:r>
            <a:r>
              <a:rPr lang="sv-SE" sz="800" dirty="0" smtClean="0">
                <a:latin typeface="+mj-lt"/>
                <a:hlinkClick r:id="rId4"/>
              </a:rPr>
              <a:t>höftprotesoperation, årsrapport  SHR 2017</a:t>
            </a:r>
            <a:endParaRPr lang="sv-SE" sz="800" dirty="0">
              <a:latin typeface="+mj-lt"/>
            </a:endParaRPr>
          </a:p>
          <a:p>
            <a:pPr eaLnBrk="1" hangingPunct="1">
              <a:lnSpc>
                <a:spcPct val="150000"/>
              </a:lnSpc>
              <a:defRPr/>
            </a:pPr>
            <a:r>
              <a:rPr lang="sv-SE" sz="800" dirty="0">
                <a:latin typeface="+mj-lt"/>
              </a:rPr>
              <a:t>      - Tillfredsställelse ett år efter </a:t>
            </a:r>
            <a:r>
              <a:rPr lang="sv-SE" sz="800" dirty="0" smtClean="0">
                <a:latin typeface="+mj-lt"/>
              </a:rPr>
              <a:t>knäprotesoperation</a:t>
            </a:r>
            <a:endParaRPr lang="sv-SE" sz="800" dirty="0">
              <a:latin typeface="+mj-lt"/>
              <a:cs typeface="Arial" charset="0"/>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5"/>
              </a:rPr>
              <a:t>Patienterfarenheter ur NPE, Nationell </a:t>
            </a:r>
            <a:r>
              <a:rPr lang="sv-SE" sz="800" dirty="0" smtClean="0">
                <a:latin typeface="+mj-lt"/>
                <a:hlinkClick r:id="rId5"/>
              </a:rPr>
              <a:t>patientenkät 2018</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6"/>
              </a:rPr>
              <a:t>Patientnöjdhet ett år efter </a:t>
            </a:r>
            <a:r>
              <a:rPr lang="sv-SE" sz="800" dirty="0" smtClean="0">
                <a:latin typeface="+mj-lt"/>
                <a:hlinkClick r:id="rId6"/>
              </a:rPr>
              <a:t>fotingrepp, Riksfot</a:t>
            </a:r>
            <a:endParaRPr lang="sv-SE" sz="800" dirty="0">
              <a:latin typeface="+mj-lt"/>
            </a:endParaRPr>
          </a:p>
          <a:p>
            <a:pPr eaLnBrk="1" fontAlgn="base" hangingPunct="1">
              <a:spcBef>
                <a:spcPct val="0"/>
              </a:spcBef>
              <a:spcAft>
                <a:spcPct val="0"/>
              </a:spcAft>
              <a:defRPr/>
            </a:pPr>
            <a:endParaRPr lang="sv-SE" sz="700" dirty="0">
              <a:latin typeface="+mj-lt"/>
              <a:cs typeface="Arial" charset="0"/>
            </a:endParaRPr>
          </a:p>
          <a:p>
            <a:pPr marL="171450" indent="-171450" eaLnBrk="1" fontAlgn="base" hangingPunct="1">
              <a:lnSpc>
                <a:spcPct val="150000"/>
              </a:lnSpc>
              <a:spcBef>
                <a:spcPct val="0"/>
              </a:spcBef>
              <a:spcAft>
                <a:spcPct val="0"/>
              </a:spcAft>
              <a:buFont typeface="Arial" panose="020B0604020202020204" pitchFamily="34" charset="0"/>
              <a:buChar char="•"/>
              <a:defRPr/>
            </a:pPr>
            <a:r>
              <a:rPr lang="sv-SE" sz="1050" b="1" i="1" dirty="0" smtClean="0">
                <a:latin typeface="+mj-lt"/>
                <a:cs typeface="Arial" charset="0"/>
              </a:rPr>
              <a:t>Tillgänglighe</a:t>
            </a:r>
            <a:r>
              <a:rPr lang="sv-SE" sz="1050" dirty="0" smtClean="0">
                <a:latin typeface="+mj-lt"/>
                <a:cs typeface="Arial" charset="0"/>
              </a:rPr>
              <a:t>t</a:t>
            </a:r>
            <a:endParaRPr lang="sv-SE" sz="800" dirty="0">
              <a:solidFill>
                <a:srgbClr val="FF0000"/>
              </a:solidFill>
              <a:latin typeface="+mj-lt"/>
            </a:endParaRPr>
          </a:p>
          <a:p>
            <a:pPr eaLnBrk="1" fontAlgn="base" hangingPunct="1">
              <a:spcBef>
                <a:spcPct val="0"/>
              </a:spcBef>
              <a:spcAft>
                <a:spcPct val="0"/>
              </a:spcAft>
              <a:defRPr/>
            </a:pPr>
            <a:r>
              <a:rPr lang="sv-SE" sz="800" dirty="0">
                <a:latin typeface="+mj-lt"/>
              </a:rPr>
              <a:t>       - </a:t>
            </a:r>
            <a:r>
              <a:rPr lang="sv-SE" sz="800" dirty="0" smtClean="0">
                <a:latin typeface="+mj-lt"/>
              </a:rPr>
              <a:t> </a:t>
            </a:r>
            <a:r>
              <a:rPr lang="sv-SE" sz="800" dirty="0" smtClean="0">
                <a:latin typeface="+mj-lt"/>
                <a:hlinkClick r:id="rId7"/>
              </a:rPr>
              <a:t>Genomförda </a:t>
            </a:r>
            <a:r>
              <a:rPr lang="sv-SE" sz="800" dirty="0">
                <a:latin typeface="+mj-lt"/>
                <a:hlinkClick r:id="rId7"/>
              </a:rPr>
              <a:t>första </a:t>
            </a:r>
            <a:r>
              <a:rPr lang="sv-SE" sz="800" dirty="0">
                <a:latin typeface="+mj-lt"/>
                <a:hlinkClick r:id="rId8"/>
              </a:rPr>
              <a:t>besök </a:t>
            </a:r>
            <a:r>
              <a:rPr lang="sv-SE" sz="800" dirty="0">
                <a:latin typeface="+mj-lt"/>
                <a:hlinkClick r:id="rId7"/>
              </a:rPr>
              <a:t>inom 90 dagar i ortopedisk vård</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9"/>
              </a:rPr>
              <a:t>Genomförda operationer/åtgärder inom 90 dagar i ortopedisk vård</a:t>
            </a:r>
            <a:r>
              <a:rPr lang="sv-SE" sz="800" dirty="0">
                <a:latin typeface="+mj-lt"/>
              </a:rPr>
              <a:t>     </a:t>
            </a:r>
            <a:r>
              <a:rPr lang="sv-SE" sz="800" dirty="0" smtClean="0">
                <a:latin typeface="+mj-lt"/>
              </a:rPr>
              <a:t>  </a:t>
            </a: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a:t>
            </a:r>
            <a:r>
              <a:rPr lang="sv-SE" sz="800" dirty="0" smtClean="0">
                <a:latin typeface="+mj-lt"/>
                <a:hlinkClick r:id="rId10"/>
              </a:rPr>
              <a:t>Väntande 90 dagar eller kortare på operation/åtgärd inom ryggkirurgisk vård</a:t>
            </a:r>
            <a:r>
              <a:rPr lang="sv-SE" sz="800" dirty="0" smtClean="0">
                <a:latin typeface="+mj-lt"/>
              </a:rPr>
              <a:t/>
            </a:r>
            <a:br>
              <a:rPr lang="sv-SE" sz="800" dirty="0" smtClean="0">
                <a:latin typeface="+mj-lt"/>
              </a:rPr>
            </a:br>
            <a:endParaRPr lang="sv-SE" sz="800" dirty="0">
              <a:latin typeface="+mj-lt"/>
            </a:endParaRPr>
          </a:p>
        </p:txBody>
      </p:sp>
      <p:sp>
        <p:nvSpPr>
          <p:cNvPr id="16395" name="Rectangle 13"/>
          <p:cNvSpPr>
            <a:spLocks noChangeArrowheads="1"/>
          </p:cNvSpPr>
          <p:nvPr/>
        </p:nvSpPr>
        <p:spPr bwMode="auto">
          <a:xfrm>
            <a:off x="278983" y="1893776"/>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pPr>
            <a:endParaRPr lang="sv-SE" sz="2000">
              <a:solidFill>
                <a:srgbClr val="FF0000"/>
              </a:solidFill>
              <a:latin typeface="+mj-lt"/>
              <a:cs typeface="Arial" charset="0"/>
            </a:endParaRPr>
          </a:p>
        </p:txBody>
      </p:sp>
      <p:sp>
        <p:nvSpPr>
          <p:cNvPr id="6159" name="Text Box 11"/>
          <p:cNvSpPr txBox="1">
            <a:spLocks noChangeArrowheads="1"/>
          </p:cNvSpPr>
          <p:nvPr/>
        </p:nvSpPr>
        <p:spPr bwMode="auto">
          <a:xfrm>
            <a:off x="4189379" y="4142112"/>
            <a:ext cx="5112276" cy="2250616"/>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Vårdtider</a:t>
            </a:r>
          </a:p>
          <a:p>
            <a:pPr eaLnBrk="1" hangingPunct="1">
              <a:lnSpc>
                <a:spcPct val="150000"/>
              </a:lnSpc>
              <a:defRPr/>
            </a:pPr>
            <a:r>
              <a:rPr lang="sv-SE" sz="700" dirty="0">
                <a:latin typeface="+mj-lt"/>
              </a:rPr>
              <a:t>     - </a:t>
            </a:r>
            <a:r>
              <a:rPr lang="sv-SE" sz="800" dirty="0">
                <a:latin typeface="+mj-lt"/>
              </a:rPr>
              <a:t>Medelvårdtid i samband med höft- och </a:t>
            </a:r>
            <a:r>
              <a:rPr lang="sv-SE" sz="800" dirty="0" smtClean="0">
                <a:latin typeface="+mj-lt"/>
              </a:rPr>
              <a:t>knäledsplastikkirurgi</a:t>
            </a:r>
            <a:endParaRPr lang="sv-SE" sz="800" dirty="0">
              <a:solidFill>
                <a:srgbClr val="FF0000"/>
              </a:solidFill>
              <a:latin typeface="+mj-lt"/>
            </a:endParaRPr>
          </a:p>
          <a:p>
            <a:pPr eaLnBrk="1" fontAlgn="base" hangingPunct="1">
              <a:lnSpc>
                <a:spcPct val="150000"/>
              </a:lnSpc>
              <a:spcBef>
                <a:spcPct val="0"/>
              </a:spcBef>
              <a:spcAft>
                <a:spcPct val="0"/>
              </a:spcAft>
              <a:defRPr/>
            </a:pPr>
            <a:r>
              <a:rPr lang="sv-SE" sz="800" dirty="0">
                <a:latin typeface="+mj-lt"/>
              </a:rPr>
              <a:t>     - Medelvårdtid i samband med spinal stenos- och </a:t>
            </a:r>
            <a:r>
              <a:rPr lang="sv-SE" sz="800" dirty="0" smtClean="0">
                <a:latin typeface="+mj-lt"/>
              </a:rPr>
              <a:t>diskbråckskirurgi</a:t>
            </a:r>
            <a:endParaRPr lang="sv-SE" sz="800" dirty="0">
              <a:latin typeface="+mj-lt"/>
            </a:endParaRPr>
          </a:p>
          <a:p>
            <a:pPr eaLnBrk="1" fontAlgn="base" hangingPunct="1">
              <a:lnSpc>
                <a:spcPct val="150000"/>
              </a:lnSpc>
              <a:spcBef>
                <a:spcPct val="0"/>
              </a:spcBef>
              <a:spcAft>
                <a:spcPct val="0"/>
              </a:spcAft>
              <a:defRPr/>
            </a:pPr>
            <a:endParaRPr lang="sv-SE" sz="700" i="1"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rPr>
              <a:t>Kostnad per </a:t>
            </a:r>
            <a:r>
              <a:rPr lang="sv-SE" sz="1050" b="1" i="1" dirty="0" smtClean="0">
                <a:latin typeface="+mj-lt"/>
              </a:rPr>
              <a:t>DRG-poäng</a:t>
            </a:r>
            <a:br>
              <a:rPr lang="sv-SE" sz="1050" b="1" i="1" dirty="0" smtClean="0">
                <a:latin typeface="+mj-lt"/>
              </a:rPr>
            </a:br>
            <a:r>
              <a:rPr lang="sv-SE" sz="800" b="1" i="1" dirty="0" smtClean="0">
                <a:latin typeface="+mj-lt"/>
              </a:rPr>
              <a:t>- </a:t>
            </a:r>
            <a:r>
              <a:rPr lang="sv-SE" sz="800" dirty="0" smtClean="0">
                <a:latin typeface="+mj-lt"/>
                <a:hlinkClick r:id="rId11"/>
              </a:rPr>
              <a:t>Kostnad </a:t>
            </a:r>
            <a:r>
              <a:rPr lang="sv-SE" sz="800" dirty="0">
                <a:latin typeface="+mj-lt"/>
                <a:hlinkClick r:id="rId11"/>
              </a:rPr>
              <a:t>per producerad DRG-poäng – Andra operationer på bäcken</a:t>
            </a:r>
            <a:r>
              <a:rPr lang="sv-SE" sz="800" dirty="0" smtClean="0">
                <a:latin typeface="+mj-lt"/>
                <a:hlinkClick r:id="rId11"/>
              </a:rPr>
              <a:t>, </a:t>
            </a:r>
            <a:r>
              <a:rPr lang="sv-SE" sz="800" dirty="0">
                <a:latin typeface="+mj-lt"/>
                <a:hlinkClick r:id="rId11"/>
              </a:rPr>
              <a:t>höft och </a:t>
            </a:r>
            <a:r>
              <a:rPr lang="sv-SE" sz="800" dirty="0" smtClean="0">
                <a:latin typeface="+mj-lt"/>
              </a:rPr>
              <a:t/>
            </a:r>
            <a:br>
              <a:rPr lang="sv-SE" sz="800" dirty="0" smtClean="0">
                <a:latin typeface="+mj-lt"/>
              </a:rPr>
            </a:br>
            <a:r>
              <a:rPr lang="sv-SE" sz="800" dirty="0" smtClean="0">
                <a:latin typeface="+mj-lt"/>
                <a:hlinkClick r:id="rId12"/>
              </a:rPr>
              <a:t>lårben </a:t>
            </a:r>
            <a:r>
              <a:rPr lang="sv-SE" sz="800" dirty="0">
                <a:latin typeface="+mj-lt"/>
                <a:hlinkClick r:id="rId11"/>
              </a:rPr>
              <a:t>utom </a:t>
            </a:r>
            <a:r>
              <a:rPr lang="sv-SE" sz="800" dirty="0" smtClean="0">
                <a:latin typeface="+mj-lt"/>
                <a:hlinkClick r:id="rId11"/>
              </a:rPr>
              <a:t>ledproteser</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3"/>
              </a:rPr>
              <a:t>Kostnad </a:t>
            </a:r>
            <a:r>
              <a:rPr lang="sv-SE" sz="800" dirty="0">
                <a:latin typeface="+mj-lt"/>
                <a:hlinkClick r:id="rId13"/>
              </a:rPr>
              <a:t>per producerad DRG-poäng – Primära ledproteser i </a:t>
            </a:r>
            <a:r>
              <a:rPr lang="sv-SE" sz="800" dirty="0" smtClean="0">
                <a:latin typeface="+mj-lt"/>
                <a:hlinkClick r:id="rId13"/>
              </a:rPr>
              <a:t>knä/fotled</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4"/>
              </a:rPr>
              <a:t>Kostnad </a:t>
            </a:r>
            <a:r>
              <a:rPr lang="sv-SE" sz="800" dirty="0">
                <a:latin typeface="+mj-lt"/>
                <a:hlinkClick r:id="rId14"/>
              </a:rPr>
              <a:t>per producerad DRG-poäng – Primära ledproteser i höft</a:t>
            </a:r>
            <a:endParaRPr lang="sv-SE" sz="800" dirty="0">
              <a:latin typeface="+mj-lt"/>
            </a:endParaRPr>
          </a:p>
          <a:p>
            <a:pPr marL="171450" indent="-171450" eaLnBrk="1" hangingPunct="1">
              <a:lnSpc>
                <a:spcPct val="150000"/>
              </a:lnSpc>
              <a:buFont typeface="Arial" panose="020B0604020202020204" pitchFamily="34" charset="0"/>
              <a:buChar char="•"/>
              <a:defRPr/>
            </a:pPr>
            <a:r>
              <a:rPr lang="sv-SE" sz="1050" b="1" i="1" dirty="0" smtClean="0">
                <a:solidFill>
                  <a:schemeClr val="bg1">
                    <a:lumMod val="75000"/>
                  </a:schemeClr>
                </a:solidFill>
                <a:latin typeface="+mj-lt"/>
              </a:rPr>
              <a:t>Kompetens</a:t>
            </a:r>
            <a:endParaRPr lang="sv-SE" sz="1050" b="1" i="1" dirty="0">
              <a:solidFill>
                <a:schemeClr val="bg1">
                  <a:lumMod val="75000"/>
                </a:schemeClr>
              </a:solidFill>
              <a:latin typeface="+mj-lt"/>
            </a:endParaRPr>
          </a:p>
          <a:p>
            <a:pPr marL="171450" indent="-171450" eaLnBrk="1" hangingPunct="1">
              <a:lnSpc>
                <a:spcPct val="150000"/>
              </a:lnSpc>
              <a:buFont typeface="Arial" panose="020B0604020202020204" pitchFamily="34" charset="0"/>
              <a:buChar char="•"/>
              <a:defRPr/>
            </a:pPr>
            <a:r>
              <a:rPr lang="sv-SE" sz="1050" b="1" i="1" dirty="0">
                <a:solidFill>
                  <a:schemeClr val="bg1">
                    <a:lumMod val="75000"/>
                  </a:schemeClr>
                </a:solidFill>
                <a:latin typeface="+mj-lt"/>
              </a:rPr>
              <a:t>Rätt vårdnivå</a:t>
            </a:r>
          </a:p>
        </p:txBody>
      </p:sp>
      <p:pic>
        <p:nvPicPr>
          <p:cNvPr id="5" name="Bildobjekt 4"/>
          <p:cNvPicPr>
            <a:picLocks noChangeAspect="1"/>
          </p:cNvPicPr>
          <p:nvPr/>
        </p:nvPicPr>
        <p:blipFill>
          <a:blip r:embed="rId15"/>
          <a:stretch>
            <a:fillRect/>
          </a:stretch>
        </p:blipFill>
        <p:spPr>
          <a:xfrm>
            <a:off x="5509460" y="3149368"/>
            <a:ext cx="645850" cy="456108"/>
          </a:xfrm>
          <a:prstGeom prst="rect">
            <a:avLst/>
          </a:prstGeom>
          <a:effectLst>
            <a:outerShdw blurRad="50800" dist="38100" dir="2700000" algn="tl" rotWithShape="0">
              <a:prstClr val="black">
                <a:alpha val="40000"/>
              </a:prstClr>
            </a:outerShdw>
          </a:effectLst>
        </p:spPr>
      </p:pic>
      <p:sp>
        <p:nvSpPr>
          <p:cNvPr id="14" name="Rectangle 3"/>
          <p:cNvSpPr>
            <a:spLocks noChangeArrowheads="1"/>
          </p:cNvSpPr>
          <p:nvPr/>
        </p:nvSpPr>
        <p:spPr bwMode="auto">
          <a:xfrm>
            <a:off x="463714" y="1763442"/>
            <a:ext cx="2481200" cy="296268"/>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Kliniska resultat</a:t>
            </a:r>
          </a:p>
        </p:txBody>
      </p:sp>
      <p:sp>
        <p:nvSpPr>
          <p:cNvPr id="16" name="Text Box 10"/>
          <p:cNvSpPr txBox="1">
            <a:spLocks noChangeArrowheads="1"/>
          </p:cNvSpPr>
          <p:nvPr/>
        </p:nvSpPr>
        <p:spPr bwMode="auto">
          <a:xfrm>
            <a:off x="463714" y="2122328"/>
            <a:ext cx="3801281" cy="3442481"/>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smtClean="0">
                <a:latin typeface="+mj-lt"/>
                <a:cs typeface="Arial" charset="0"/>
              </a:rPr>
              <a:t>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Kvalitetsindikatorer </a:t>
            </a:r>
            <a:r>
              <a:rPr lang="sv-SE" sz="800" dirty="0">
                <a:latin typeface="+mj-lt"/>
              </a:rPr>
              <a:t>för den "vanliga patienten</a:t>
            </a:r>
            <a:r>
              <a:rPr lang="sv-SE" sz="800" dirty="0" smtClean="0">
                <a:latin typeface="+mj-lt"/>
              </a:rPr>
              <a:t>"</a:t>
            </a:r>
            <a:endParaRPr lang="sv-SE" sz="800" b="1" i="1" dirty="0">
              <a:latin typeface="+mj-lt"/>
              <a:cs typeface="Arial" charset="0"/>
            </a:endParaRPr>
          </a:p>
          <a:p>
            <a:pPr eaLnBrk="1" fontAlgn="base" hangingPunct="1">
              <a:lnSpc>
                <a:spcPct val="150000"/>
              </a:lnSpc>
              <a:spcBef>
                <a:spcPct val="0"/>
              </a:spcBef>
              <a:spcAft>
                <a:spcPct val="0"/>
              </a:spcAft>
              <a:defRPr/>
            </a:pPr>
            <a:r>
              <a:rPr lang="sv-SE" sz="800" dirty="0" smtClean="0">
                <a:latin typeface="+mj-lt"/>
                <a:cs typeface="Arial" charset="0"/>
              </a:rPr>
              <a:t>     </a:t>
            </a:r>
            <a:r>
              <a:rPr lang="sv-SE" sz="800" dirty="0" smtClean="0">
                <a:latin typeface="+mj-lt"/>
              </a:rPr>
              <a:t>- </a:t>
            </a:r>
            <a:r>
              <a:rPr lang="sv-SE" sz="800" dirty="0" smtClean="0">
                <a:latin typeface="+mj-lt"/>
                <a:hlinkClick r:id="rId16"/>
              </a:rPr>
              <a:t>Oönskade händelser inom 90 dagar efter 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smtClean="0">
                <a:latin typeface="+mj-lt"/>
              </a:rPr>
              <a:t>     </a:t>
            </a:r>
            <a:r>
              <a:rPr lang="sv-SE" sz="800" dirty="0">
                <a:latin typeface="+mj-lt"/>
              </a:rPr>
              <a:t>- Reoperationer inom 2 år efter primär  </a:t>
            </a:r>
            <a:r>
              <a:rPr lang="sv-SE" sz="800" dirty="0" smtClean="0">
                <a:latin typeface="+mj-lt"/>
              </a:rPr>
              <a:t>höftprotesoperation samt orsaker</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Sjukgymnast under höftledsbesvärstiden</a:t>
            </a:r>
          </a:p>
          <a:p>
            <a:pPr marL="171450" indent="-171450" eaLnBrk="1" fontAlgn="base" hangingPunct="1">
              <a:spcBef>
                <a:spcPct val="0"/>
              </a:spcBef>
              <a:spcAft>
                <a:spcPct val="0"/>
              </a:spcAft>
              <a:buFont typeface="Arial" panose="020B0604020202020204" pitchFamily="34" charset="0"/>
              <a:buChar char="•"/>
              <a:defRPr/>
            </a:pPr>
            <a:endParaRPr lang="sv-SE" sz="700"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cs typeface="Arial" charset="0"/>
              </a:rPr>
              <a:t>Höftfraktur</a:t>
            </a:r>
            <a:r>
              <a:rPr lang="sv-SE" sz="1050" dirty="0">
                <a:latin typeface="+mj-lt"/>
                <a:cs typeface="Arial" charset="0"/>
              </a:rPr>
              <a:t/>
            </a:r>
            <a:br>
              <a:rPr lang="sv-SE" sz="1050" dirty="0">
                <a:latin typeface="+mj-lt"/>
                <a:cs typeface="Arial" charset="0"/>
              </a:rPr>
            </a:br>
            <a:r>
              <a:rPr lang="sv-SE" sz="800" dirty="0">
                <a:latin typeface="+mj-lt"/>
              </a:rPr>
              <a:t>- Kvalitetsindikatorer för frakturpatienter</a:t>
            </a:r>
          </a:p>
          <a:p>
            <a:pPr eaLnBrk="1" hangingPunct="1">
              <a:lnSpc>
                <a:spcPct val="150000"/>
              </a:lnSpc>
              <a:defRPr/>
            </a:pPr>
            <a:r>
              <a:rPr lang="sv-SE" sz="800" dirty="0" smtClean="0">
                <a:latin typeface="+mj-lt"/>
              </a:rPr>
              <a:t>        - </a:t>
            </a:r>
            <a:r>
              <a:rPr lang="sv-SE" sz="800" dirty="0">
                <a:latin typeface="+mj-lt"/>
                <a:hlinkClick r:id="rId17"/>
              </a:rPr>
              <a:t>Tid till operation vid höftfraktur</a:t>
            </a:r>
            <a:endParaRPr lang="sv-SE" sz="800" dirty="0">
              <a:latin typeface="+mj-lt"/>
            </a:endParaRPr>
          </a:p>
          <a:p>
            <a:pPr eaLnBrk="1" hangingPunct="1">
              <a:lnSpc>
                <a:spcPct val="150000"/>
              </a:lnSpc>
              <a:defRPr/>
            </a:pPr>
            <a:r>
              <a:rPr lang="sv-SE" sz="800" dirty="0" smtClean="0">
                <a:solidFill>
                  <a:srgbClr val="FF0000"/>
                </a:solidFill>
                <a:latin typeface="+mj-lt"/>
              </a:rPr>
              <a:t>        - </a:t>
            </a:r>
            <a:r>
              <a:rPr lang="sv-SE" sz="800" dirty="0" smtClean="0">
                <a:solidFill>
                  <a:srgbClr val="FF0000"/>
                </a:solidFill>
                <a:latin typeface="+mj-lt"/>
                <a:hlinkClick r:id="rId18"/>
              </a:rPr>
              <a:t>Andel protesopererade höftfraktur</a:t>
            </a:r>
            <a:r>
              <a:rPr lang="sv-SE" sz="800" dirty="0" smtClean="0">
                <a:solidFill>
                  <a:srgbClr val="FF0000"/>
                </a:solidFill>
                <a:latin typeface="+mj-lt"/>
              </a:rPr>
              <a:t> </a:t>
            </a:r>
            <a:endParaRPr lang="sv-SE" sz="800" dirty="0">
              <a:solidFill>
                <a:srgbClr val="FF0000"/>
              </a:solidFill>
              <a:latin typeface="+mj-lt"/>
            </a:endParaRPr>
          </a:p>
          <a:p>
            <a:pPr eaLnBrk="1" hangingPunct="1">
              <a:defRPr/>
            </a:pPr>
            <a:r>
              <a:rPr lang="sv-SE" sz="700" dirty="0">
                <a:solidFill>
                  <a:srgbClr val="FF0000"/>
                </a:solidFill>
                <a:latin typeface="+mj-lt"/>
              </a:rPr>
              <a:t>        </a:t>
            </a:r>
          </a:p>
          <a:p>
            <a:pPr marL="171450" indent="-171450" eaLnBrk="1" fontAlgn="base" hangingPunct="1">
              <a:spcBef>
                <a:spcPct val="20000"/>
              </a:spcBef>
              <a:spcAft>
                <a:spcPct val="0"/>
              </a:spcAft>
              <a:buFont typeface="Arial" panose="020B0604020202020204" pitchFamily="34" charset="0"/>
              <a:buChar char="•"/>
              <a:defRPr/>
            </a:pPr>
            <a:r>
              <a:rPr lang="sv-SE" sz="1050" b="1" i="1" dirty="0">
                <a:latin typeface="+mj-lt"/>
                <a:cs typeface="Arial" charset="0"/>
              </a:rPr>
              <a:t>Knäproteskirurgi</a:t>
            </a:r>
            <a:endParaRPr lang="sv-SE" sz="700" b="1" i="1" dirty="0">
              <a:latin typeface="+mj-lt"/>
              <a:cs typeface="Arial" charset="0"/>
            </a:endParaRPr>
          </a:p>
          <a:p>
            <a:pPr eaLnBrk="1" hangingPunct="1">
              <a:lnSpc>
                <a:spcPct val="150000"/>
              </a:lnSpc>
              <a:defRPr/>
            </a:pPr>
            <a:r>
              <a:rPr lang="sv-SE" sz="800" dirty="0">
                <a:latin typeface="+mj-lt"/>
              </a:rPr>
              <a:t>        - Oönskade händelser inom 90 </a:t>
            </a:r>
            <a:r>
              <a:rPr lang="sv-SE" sz="800" dirty="0" smtClean="0">
                <a:latin typeface="+mj-lt"/>
              </a:rPr>
              <a:t>dagar</a:t>
            </a:r>
          </a:p>
          <a:p>
            <a:pPr eaLnBrk="1" hangingPunct="1">
              <a:lnSpc>
                <a:spcPct val="150000"/>
              </a:lnSpc>
              <a:defRPr/>
            </a:pPr>
            <a:r>
              <a:rPr lang="sv-SE" sz="800" dirty="0">
                <a:latin typeface="+mj-lt"/>
              </a:rPr>
              <a:t> </a:t>
            </a:r>
            <a:r>
              <a:rPr lang="sv-SE" sz="800" dirty="0" smtClean="0">
                <a:latin typeface="+mj-lt"/>
              </a:rPr>
              <a:t>       - Relativ revisionsrisk</a:t>
            </a:r>
            <a:br>
              <a:rPr lang="sv-SE" sz="800" dirty="0" smtClean="0">
                <a:latin typeface="+mj-lt"/>
              </a:rPr>
            </a:br>
            <a:r>
              <a:rPr lang="sv-SE" sz="800" dirty="0" smtClean="0">
                <a:latin typeface="+mj-lt"/>
              </a:rPr>
              <a:t>        - </a:t>
            </a:r>
            <a:r>
              <a:rPr lang="sv-SE" sz="800" dirty="0" smtClean="0">
                <a:solidFill>
                  <a:srgbClr val="FF0000"/>
                </a:solidFill>
                <a:latin typeface="+mj-lt"/>
                <a:hlinkClick r:id="rId19"/>
              </a:rPr>
              <a:t>Antibiotika </a:t>
            </a:r>
            <a:r>
              <a:rPr lang="sv-SE" sz="800" dirty="0">
                <a:solidFill>
                  <a:srgbClr val="FF0000"/>
                </a:solidFill>
                <a:latin typeface="+mj-lt"/>
                <a:hlinkClick r:id="rId19"/>
              </a:rPr>
              <a:t>i rätt tid vid knäproteskirurgi, VIS</a:t>
            </a:r>
            <a:r>
              <a:rPr lang="sv-SE" sz="800" dirty="0">
                <a:solidFill>
                  <a:srgbClr val="FF0000"/>
                </a:solidFill>
                <a:latin typeface="+mj-lt"/>
              </a:rPr>
              <a:t> </a:t>
            </a:r>
            <a:endParaRPr lang="sv-SE" sz="800" dirty="0" smtClean="0">
              <a:solidFill>
                <a:srgbClr val="FF0000"/>
              </a:solidFill>
              <a:latin typeface="+mj-lt"/>
            </a:endParaRPr>
          </a:p>
          <a:p>
            <a:pPr eaLnBrk="1" hangingPunct="1">
              <a:lnSpc>
                <a:spcPct val="150000"/>
              </a:lnSpc>
              <a:defRPr/>
            </a:pPr>
            <a:endParaRPr lang="sv-SE" sz="1050" dirty="0">
              <a:solidFill>
                <a:srgbClr val="FF0000"/>
              </a:solidFill>
              <a:latin typeface="+mj-lt"/>
            </a:endParaRPr>
          </a:p>
          <a:p>
            <a:pPr marL="171450" indent="-171450" eaLnBrk="1" hangingPunct="1">
              <a:spcBef>
                <a:spcPct val="20000"/>
              </a:spcBef>
              <a:buFont typeface="Arial" panose="020B0604020202020204" pitchFamily="34" charset="0"/>
              <a:buChar char="•"/>
              <a:defRPr/>
            </a:pPr>
            <a:r>
              <a:rPr lang="sv-SE" sz="1050" b="1" i="1" dirty="0">
                <a:solidFill>
                  <a:schemeClr val="bg1">
                    <a:lumMod val="75000"/>
                  </a:schemeClr>
                </a:solidFill>
                <a:latin typeface="+mj-lt"/>
              </a:rPr>
              <a:t>Ryggkirurgi - komplikationer? </a:t>
            </a:r>
            <a:r>
              <a:rPr lang="sv-SE" sz="800" i="1" dirty="0">
                <a:solidFill>
                  <a:srgbClr val="FF0000"/>
                </a:solidFill>
                <a:latin typeface="+mj-lt"/>
              </a:rPr>
              <a:t>Förfrågan till Swespine </a:t>
            </a:r>
            <a:r>
              <a:rPr lang="sv-SE" sz="800" i="1" dirty="0" smtClean="0">
                <a:solidFill>
                  <a:srgbClr val="FF0000"/>
                </a:solidFill>
                <a:latin typeface="+mj-lt"/>
              </a:rPr>
              <a:t>skickad</a:t>
            </a:r>
            <a:br>
              <a:rPr lang="sv-SE" sz="800" i="1" dirty="0" smtClean="0">
                <a:solidFill>
                  <a:srgbClr val="FF0000"/>
                </a:solidFill>
                <a:latin typeface="+mj-lt"/>
              </a:rPr>
            </a:br>
            <a:endParaRPr lang="sv-SE" sz="1050" i="1" dirty="0">
              <a:solidFill>
                <a:srgbClr val="FF0000"/>
              </a:solidFill>
              <a:latin typeface="+mj-lt"/>
            </a:endParaRPr>
          </a:p>
        </p:txBody>
      </p:sp>
      <p:sp>
        <p:nvSpPr>
          <p:cNvPr id="15" name="Rektangel med rundade hörn 14"/>
          <p:cNvSpPr/>
          <p:nvPr/>
        </p:nvSpPr>
        <p:spPr>
          <a:xfrm>
            <a:off x="4099033" y="3732626"/>
            <a:ext cx="4028091" cy="2660102"/>
          </a:xfrm>
          <a:prstGeom prst="round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928066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20401" y="580751"/>
            <a:ext cx="9142765" cy="5559626"/>
          </a:xfrm>
          <a:prstGeom prst="rect">
            <a:avLst/>
          </a:prstGeom>
        </p:spPr>
      </p:pic>
      <p:sp>
        <p:nvSpPr>
          <p:cNvPr id="10" name="Rektangel 9"/>
          <p:cNvSpPr/>
          <p:nvPr/>
        </p:nvSpPr>
        <p:spPr>
          <a:xfrm>
            <a:off x="220401" y="157234"/>
            <a:ext cx="1922642" cy="338554"/>
          </a:xfrm>
          <a:prstGeom prst="rect">
            <a:avLst/>
          </a:prstGeom>
        </p:spPr>
        <p:txBody>
          <a:bodyPr wrap="none">
            <a:spAutoFit/>
          </a:bodyPr>
          <a:lstStyle/>
          <a:p>
            <a:r>
              <a:rPr lang="sv-SE" sz="1600" dirty="0">
                <a:solidFill>
                  <a:srgbClr val="0000CC"/>
                </a:solidFill>
                <a:latin typeface="+mj-lt"/>
              </a:rPr>
              <a:t>Resurser - höftprotes</a:t>
            </a:r>
          </a:p>
        </p:txBody>
      </p:sp>
      <p:sp>
        <p:nvSpPr>
          <p:cNvPr id="6" name="Rektangel 5"/>
          <p:cNvSpPr/>
          <p:nvPr/>
        </p:nvSpPr>
        <p:spPr>
          <a:xfrm>
            <a:off x="804240" y="5251379"/>
            <a:ext cx="4160108" cy="430887"/>
          </a:xfrm>
          <a:prstGeom prst="rect">
            <a:avLst/>
          </a:prstGeom>
        </p:spPr>
        <p:txBody>
          <a:bodyPr wrap="square">
            <a:spAutoFit/>
          </a:bodyPr>
          <a:lstStyle/>
          <a:p>
            <a:r>
              <a:rPr lang="sv-SE" sz="1100" dirty="0"/>
              <a:t>Planerad primär höftledsplastik : NFB29, NFB39, NFB49 som åtgärd. </a:t>
            </a:r>
            <a:endParaRPr lang="sv-SE" sz="1100" dirty="0" smtClean="0"/>
          </a:p>
          <a:p>
            <a:r>
              <a:rPr lang="sv-SE" sz="1100" dirty="0" smtClean="0"/>
              <a:t>Diagnos </a:t>
            </a:r>
            <a:r>
              <a:rPr lang="sv-SE" sz="1100" dirty="0"/>
              <a:t>M16.x </a:t>
            </a:r>
          </a:p>
        </p:txBody>
      </p:sp>
      <p:sp>
        <p:nvSpPr>
          <p:cNvPr id="7" name="Text Box 8"/>
          <p:cNvSpPr txBox="1">
            <a:spLocks noChangeArrowheads="1"/>
          </p:cNvSpPr>
          <p:nvPr/>
        </p:nvSpPr>
        <p:spPr bwMode="auto">
          <a:xfrm>
            <a:off x="9947005" y="3703572"/>
            <a:ext cx="2015488" cy="1923604"/>
          </a:xfrm>
          <a:prstGeom prst="rect">
            <a:avLst/>
          </a:prstGeom>
          <a:noFill/>
          <a:ln w="3175" cap="rnd">
            <a:noFill/>
            <a:miter lim="800000"/>
            <a:headEnd/>
            <a:tailEnd/>
          </a:ln>
          <a:effectLst/>
          <a:extLst/>
        </p:spPr>
        <p:txBody>
          <a:bodyPr wrap="square">
            <a:spAutoFit/>
          </a:bodyPr>
          <a:lstStyle/>
          <a:p>
            <a:r>
              <a:rPr lang="sv-SE" sz="1100" b="1" i="1" dirty="0" smtClean="0">
                <a:solidFill>
                  <a:srgbClr val="0000CC"/>
                </a:solidFill>
                <a:latin typeface="+mj-lt"/>
              </a:rPr>
              <a:t>Kommentar</a:t>
            </a:r>
            <a:r>
              <a:rPr lang="sv-SE" sz="1100" b="1" i="1" dirty="0" smtClean="0">
                <a:latin typeface="+mj-lt"/>
              </a:rPr>
              <a:t>: </a:t>
            </a:r>
          </a:p>
          <a:p>
            <a:r>
              <a:rPr lang="sv-SE" sz="1100" i="1" dirty="0" smtClean="0">
                <a:latin typeface="+mj-lt"/>
              </a:rPr>
              <a:t>Fantastisk utveckling i regionen. Många är nere på 1-dygnsvård eller i vissa fall poliklinisering.</a:t>
            </a:r>
          </a:p>
          <a:p>
            <a:r>
              <a:rPr lang="sv-SE" sz="1100" i="1" dirty="0" smtClean="0">
                <a:latin typeface="+mj-lt"/>
              </a:rPr>
              <a:t>Man vet att detta inte ger ökat antal återinläggningar och inte påverkar patientnöjdheten. Linköping har sannolik en annan case mix. Eksjö och Värnamo har de kortaste vårdtiderna.</a:t>
            </a:r>
            <a:endParaRPr lang="sv-SE" sz="1100" dirty="0">
              <a:latin typeface="+mj-lt"/>
            </a:endParaRPr>
          </a:p>
          <a:p>
            <a:endParaRPr lang="sv-SE" sz="900" i="1" dirty="0">
              <a:solidFill>
                <a:srgbClr val="FF0000"/>
              </a:solidFill>
              <a:latin typeface="+mj-lt"/>
            </a:endParaRPr>
          </a:p>
        </p:txBody>
      </p:sp>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728316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18073" y="597594"/>
            <a:ext cx="9116695" cy="5543773"/>
          </a:xfrm>
          <a:prstGeom prst="rect">
            <a:avLst/>
          </a:prstGeom>
        </p:spPr>
      </p:pic>
      <p:sp>
        <p:nvSpPr>
          <p:cNvPr id="9" name="Rektangel 8"/>
          <p:cNvSpPr/>
          <p:nvPr/>
        </p:nvSpPr>
        <p:spPr>
          <a:xfrm>
            <a:off x="134344" y="186744"/>
            <a:ext cx="1931041" cy="338554"/>
          </a:xfrm>
          <a:prstGeom prst="rect">
            <a:avLst/>
          </a:prstGeom>
        </p:spPr>
        <p:txBody>
          <a:bodyPr wrap="none">
            <a:spAutoFit/>
          </a:bodyPr>
          <a:lstStyle/>
          <a:p>
            <a:r>
              <a:rPr lang="sv-SE" sz="1600" dirty="0">
                <a:solidFill>
                  <a:srgbClr val="0000CC"/>
                </a:solidFill>
                <a:latin typeface="+mj-lt"/>
              </a:rPr>
              <a:t>Resurser - knäprotes</a:t>
            </a:r>
          </a:p>
        </p:txBody>
      </p:sp>
      <p:sp>
        <p:nvSpPr>
          <p:cNvPr id="4" name="Rektangel 3"/>
          <p:cNvSpPr/>
          <p:nvPr/>
        </p:nvSpPr>
        <p:spPr>
          <a:xfrm>
            <a:off x="762393" y="5296313"/>
            <a:ext cx="5099221" cy="430887"/>
          </a:xfrm>
          <a:prstGeom prst="rect">
            <a:avLst/>
          </a:prstGeom>
        </p:spPr>
        <p:txBody>
          <a:bodyPr wrap="square">
            <a:spAutoFit/>
          </a:bodyPr>
          <a:lstStyle/>
          <a:p>
            <a:r>
              <a:rPr lang="sv-SE" sz="1100" dirty="0"/>
              <a:t>Planerad primär knäledsplastik:  NGB09, NGB19, NGB29, NGB39, NGB49 som åtgärd. Diagnos  M17.x</a:t>
            </a:r>
          </a:p>
        </p:txBody>
      </p:sp>
      <p:sp>
        <p:nvSpPr>
          <p:cNvPr id="7" name="Text Box 8"/>
          <p:cNvSpPr txBox="1">
            <a:spLocks noChangeArrowheads="1"/>
          </p:cNvSpPr>
          <p:nvPr/>
        </p:nvSpPr>
        <p:spPr bwMode="auto">
          <a:xfrm>
            <a:off x="9957953" y="3971579"/>
            <a:ext cx="1909822" cy="1077218"/>
          </a:xfrm>
          <a:prstGeom prst="rect">
            <a:avLst/>
          </a:prstGeom>
          <a:noFill/>
          <a:ln w="3175" cap="rnd">
            <a:noFill/>
            <a:miter lim="800000"/>
            <a:headEnd/>
            <a:tailEnd/>
          </a:ln>
          <a:effectLst/>
          <a:extLst/>
        </p:spPr>
        <p:txBody>
          <a:bodyPr wrap="square">
            <a:spAutoFit/>
          </a:bodyPr>
          <a:lstStyle/>
          <a:p>
            <a:r>
              <a:rPr lang="sv-SE" sz="1100" b="1" i="1" dirty="0" smtClean="0">
                <a:solidFill>
                  <a:srgbClr val="0000CC"/>
                </a:solidFill>
                <a:latin typeface="+mj-lt"/>
              </a:rPr>
              <a:t>Kommentar</a:t>
            </a:r>
            <a:r>
              <a:rPr lang="sv-SE" sz="1100" b="1" i="1" dirty="0" smtClean="0">
                <a:latin typeface="+mj-lt"/>
              </a:rPr>
              <a:t>: </a:t>
            </a:r>
          </a:p>
          <a:p>
            <a:r>
              <a:rPr lang="sv-SE" sz="1100" i="1" dirty="0" smtClean="0">
                <a:latin typeface="+mj-lt"/>
              </a:rPr>
              <a:t>Se kommentaren kring höftpatienter och vårdtid. Inga knäproteser i Linköping och Jönköping.</a:t>
            </a:r>
            <a:endParaRPr lang="sv-SE" sz="1100" dirty="0">
              <a:latin typeface="+mj-lt"/>
            </a:endParaRPr>
          </a:p>
          <a:p>
            <a:endParaRPr lang="sv-SE" sz="900" i="1" dirty="0">
              <a:solidFill>
                <a:srgbClr val="FF0000"/>
              </a:solidFill>
              <a:latin typeface="+mj-lt"/>
            </a:endParaRPr>
          </a:p>
        </p:txBody>
      </p:sp>
      <p:sp>
        <p:nvSpPr>
          <p:cNvPr id="10"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71460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419570" y="692799"/>
            <a:ext cx="3591698" cy="2554545"/>
          </a:xfrm>
          <a:prstGeom prst="rect">
            <a:avLst/>
          </a:prstGeom>
          <a:no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sv-SE" sz="2800" b="1" dirty="0">
                <a:latin typeface="+mj-lt"/>
              </a:rPr>
              <a:t>Medelvårdtid - spinal stenos kirurgi och diskbråckkirurgi</a:t>
            </a:r>
          </a:p>
          <a:p>
            <a:pPr>
              <a:defRPr sz="1800" b="1" i="0" u="none" strike="noStrike" kern="1200" baseline="0">
                <a:solidFill>
                  <a:sysClr val="windowText" lastClr="000000"/>
                </a:solidFill>
                <a:latin typeface="+mn-lt"/>
                <a:ea typeface="+mn-ea"/>
                <a:cs typeface="+mn-cs"/>
              </a:defRPr>
            </a:pPr>
            <a:r>
              <a:rPr lang="sv-SE" sz="2000" b="1" dirty="0">
                <a:latin typeface="+mj-lt"/>
              </a:rPr>
              <a:t> </a:t>
            </a:r>
          </a:p>
          <a:p>
            <a:pPr>
              <a:defRPr sz="1800" b="1" i="0" u="none" strike="noStrike" kern="1200" baseline="0">
                <a:solidFill>
                  <a:sysClr val="windowText" lastClr="000000"/>
                </a:solidFill>
                <a:latin typeface="+mn-lt"/>
                <a:ea typeface="+mn-ea"/>
                <a:cs typeface="+mn-cs"/>
              </a:defRPr>
            </a:pPr>
            <a:endParaRPr lang="sv-SE" sz="2000" dirty="0">
              <a:latin typeface="+mj-lt"/>
            </a:endParaRPr>
          </a:p>
          <a:p>
            <a:r>
              <a:rPr lang="sv-SE" dirty="0">
                <a:latin typeface="+mj-lt"/>
              </a:rPr>
              <a:t>ur </a:t>
            </a:r>
            <a:r>
              <a:rPr lang="sv-SE" dirty="0" err="1">
                <a:latin typeface="+mj-lt"/>
              </a:rPr>
              <a:t>Swespine</a:t>
            </a:r>
            <a:r>
              <a:rPr lang="sv-SE" dirty="0">
                <a:latin typeface="+mj-lt"/>
              </a:rPr>
              <a:t>, </a:t>
            </a:r>
            <a:r>
              <a:rPr lang="sv-SE" dirty="0" err="1">
                <a:latin typeface="+mj-lt"/>
              </a:rPr>
              <a:t>operationsår</a:t>
            </a:r>
            <a:r>
              <a:rPr lang="sv-SE" dirty="0">
                <a:latin typeface="+mj-lt"/>
              </a:rPr>
              <a:t> 2010-2016</a:t>
            </a:r>
          </a:p>
        </p:txBody>
      </p:sp>
      <p:sp>
        <p:nvSpPr>
          <p:cNvPr id="7" name="Rektangel 6"/>
          <p:cNvSpPr/>
          <p:nvPr/>
        </p:nvSpPr>
        <p:spPr>
          <a:xfrm>
            <a:off x="233147" y="211679"/>
            <a:ext cx="1995162" cy="338554"/>
          </a:xfrm>
          <a:prstGeom prst="rect">
            <a:avLst/>
          </a:prstGeom>
        </p:spPr>
        <p:txBody>
          <a:bodyPr wrap="none">
            <a:spAutoFit/>
          </a:bodyPr>
          <a:lstStyle/>
          <a:p>
            <a:r>
              <a:rPr lang="sv-SE" sz="1600" dirty="0">
                <a:solidFill>
                  <a:srgbClr val="0000CC"/>
                </a:solidFill>
                <a:latin typeface="+mj-lt"/>
              </a:rPr>
              <a:t>Resurser - ryggkirurgi</a:t>
            </a:r>
          </a:p>
        </p:txBody>
      </p:sp>
      <p:pic>
        <p:nvPicPr>
          <p:cNvPr id="3" name="Bildobjekt 2"/>
          <p:cNvPicPr>
            <a:picLocks noChangeAspect="1"/>
          </p:cNvPicPr>
          <p:nvPr/>
        </p:nvPicPr>
        <p:blipFill>
          <a:blip r:embed="rId3"/>
          <a:stretch>
            <a:fillRect/>
          </a:stretch>
        </p:blipFill>
        <p:spPr>
          <a:xfrm>
            <a:off x="5794226" y="84034"/>
            <a:ext cx="4682586" cy="3049054"/>
          </a:xfrm>
          <a:prstGeom prst="rect">
            <a:avLst/>
          </a:prstGeom>
        </p:spPr>
      </p:pic>
      <p:pic>
        <p:nvPicPr>
          <p:cNvPr id="4" name="Bildobjekt 3"/>
          <p:cNvPicPr>
            <a:picLocks noChangeAspect="1"/>
          </p:cNvPicPr>
          <p:nvPr/>
        </p:nvPicPr>
        <p:blipFill>
          <a:blip r:embed="rId4"/>
          <a:stretch>
            <a:fillRect/>
          </a:stretch>
        </p:blipFill>
        <p:spPr>
          <a:xfrm>
            <a:off x="5794226" y="3232570"/>
            <a:ext cx="4682586" cy="3047982"/>
          </a:xfrm>
          <a:prstGeom prst="rect">
            <a:avLst/>
          </a:prstGeom>
        </p:spPr>
      </p:pic>
      <p:sp>
        <p:nvSpPr>
          <p:cNvPr id="2" name="Rektangel 1"/>
          <p:cNvSpPr/>
          <p:nvPr/>
        </p:nvSpPr>
        <p:spPr>
          <a:xfrm>
            <a:off x="419571" y="4198147"/>
            <a:ext cx="4838229" cy="861774"/>
          </a:xfrm>
          <a:prstGeom prst="rect">
            <a:avLst/>
          </a:prstGeom>
        </p:spPr>
        <p:txBody>
          <a:bodyPr wrap="square">
            <a:spAutoFit/>
          </a:bodyPr>
          <a:lstStyle/>
          <a:p>
            <a:r>
              <a:rPr lang="sv-SE" sz="1600" i="1" dirty="0" smtClean="0">
                <a:solidFill>
                  <a:srgbClr val="FF0000"/>
                </a:solidFill>
                <a:latin typeface="+mj-lt"/>
              </a:rPr>
              <a:t>Försök via maila och telefon att få in uppgifter från Swespine men ej fått svar</a:t>
            </a:r>
          </a:p>
          <a:p>
            <a:r>
              <a:rPr lang="sv-SE" sz="1600" i="1" dirty="0" smtClean="0">
                <a:solidFill>
                  <a:srgbClr val="FF0000"/>
                </a:solidFill>
                <a:latin typeface="+mj-lt"/>
              </a:rPr>
              <a:t>Mari</a:t>
            </a:r>
            <a:endParaRPr lang="sv-SE" sz="1600" i="1" dirty="0">
              <a:solidFill>
                <a:srgbClr val="FF0000"/>
              </a:solidFill>
              <a:latin typeface="+mj-lt"/>
            </a:endParaRPr>
          </a:p>
        </p:txBody>
      </p:sp>
      <p:sp>
        <p:nvSpPr>
          <p:cNvPr id="10" name="Text Box 8"/>
          <p:cNvSpPr txBox="1">
            <a:spLocks noChangeArrowheads="1"/>
          </p:cNvSpPr>
          <p:nvPr/>
        </p:nvSpPr>
        <p:spPr bwMode="auto">
          <a:xfrm>
            <a:off x="419571" y="5259017"/>
            <a:ext cx="3326739" cy="600164"/>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Förra värdekompassens bilder. Har vi någon bra kontakt på Swedspine?</a:t>
            </a:r>
            <a:endParaRPr lang="sv-SE" sz="1100" i="1" dirty="0">
              <a:latin typeface="+mj-lt"/>
            </a:endParaRPr>
          </a:p>
        </p:txBody>
      </p:sp>
      <p:sp>
        <p:nvSpPr>
          <p:cNvPr id="11"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4110002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sz="2400" dirty="0"/>
          </a:p>
          <a:p>
            <a:endParaRPr lang="sv-SE" sz="2400" dirty="0"/>
          </a:p>
        </p:txBody>
      </p:sp>
      <p:sp>
        <p:nvSpPr>
          <p:cNvPr id="4" name="Rektangel 3"/>
          <p:cNvSpPr/>
          <p:nvPr/>
        </p:nvSpPr>
        <p:spPr>
          <a:xfrm>
            <a:off x="356106" y="219813"/>
            <a:ext cx="8229600" cy="584775"/>
          </a:xfrm>
          <a:prstGeom prst="rect">
            <a:avLst/>
          </a:prstGeom>
        </p:spPr>
        <p:txBody>
          <a:bodyPr wrap="square">
            <a:spAutoFit/>
          </a:bodyPr>
          <a:lstStyle/>
          <a:p>
            <a:r>
              <a:rPr lang="sv-SE" sz="2000" dirty="0">
                <a:latin typeface="+mj-lt"/>
                <a:hlinkClick r:id="rId3"/>
              </a:rPr>
              <a:t>Kostnad per producerad </a:t>
            </a:r>
            <a:r>
              <a:rPr lang="sv-SE" sz="2000" dirty="0" smtClean="0">
                <a:latin typeface="+mj-lt"/>
                <a:hlinkClick r:id="rId3"/>
              </a:rPr>
              <a:t>DRG-poäng </a:t>
            </a:r>
            <a:r>
              <a:rPr lang="sv-SE" sz="2000" dirty="0">
                <a:latin typeface="+mj-lt"/>
                <a:hlinkClick r:id="rId3"/>
              </a:rPr>
              <a:t>– Primära ledproteser i </a:t>
            </a:r>
            <a:r>
              <a:rPr lang="sv-SE" sz="2000" dirty="0" smtClean="0">
                <a:latin typeface="+mj-lt"/>
                <a:hlinkClick r:id="rId3"/>
              </a:rPr>
              <a:t>höft</a:t>
            </a:r>
            <a:r>
              <a:rPr lang="sv-SE" sz="2000" dirty="0" smtClean="0">
                <a:latin typeface="+mj-lt"/>
              </a:rPr>
              <a:t>*</a:t>
            </a:r>
            <a:endParaRPr lang="sv-SE" sz="2000" dirty="0">
              <a:latin typeface="+mj-lt"/>
            </a:endParaRPr>
          </a:p>
          <a:p>
            <a:r>
              <a:rPr lang="sv-SE" sz="1100" dirty="0">
                <a:latin typeface="+mj-lt"/>
              </a:rPr>
              <a:t>Kostnad per DRG-poäng för DRG H02 Primära ledproteser i höft inom den specialiserade somatiska slutenvården</a:t>
            </a:r>
          </a:p>
        </p:txBody>
      </p:sp>
      <p:sp>
        <p:nvSpPr>
          <p:cNvPr id="9" name="Rektangel 8"/>
          <p:cNvSpPr/>
          <p:nvPr/>
        </p:nvSpPr>
        <p:spPr>
          <a:xfrm>
            <a:off x="484496" y="5144411"/>
            <a:ext cx="9150823" cy="1338828"/>
          </a:xfrm>
          <a:prstGeom prst="rect">
            <a:avLst/>
          </a:prstGeom>
        </p:spPr>
        <p:txBody>
          <a:bodyPr wrap="square">
            <a:spAutoFit/>
          </a:bodyPr>
          <a:lstStyle/>
          <a:p>
            <a:r>
              <a:rPr lang="sv-SE" sz="900" dirty="0" smtClean="0">
                <a:latin typeface="+mj-lt"/>
              </a:rPr>
              <a:t>*Enbart </a:t>
            </a:r>
            <a:r>
              <a:rPr lang="sv-SE" sz="900" dirty="0">
                <a:latin typeface="+mj-lt"/>
              </a:rPr>
              <a:t>kostnader i sluten vård och för så kallade innerfall ingår. </a:t>
            </a:r>
            <a:r>
              <a:rPr lang="sv-SE" sz="900" dirty="0" smtClean="0">
                <a:latin typeface="+mj-lt"/>
              </a:rPr>
              <a:t> Retrospektiva </a:t>
            </a:r>
            <a:r>
              <a:rPr lang="sv-SE" sz="900" dirty="0">
                <a:latin typeface="+mj-lt"/>
              </a:rPr>
              <a:t>DRG-vikter har beräknats efter sjukhusvårdtillfällen</a:t>
            </a:r>
            <a:r>
              <a:rPr lang="sv-SE" sz="900" dirty="0" smtClean="0">
                <a:latin typeface="+mj-lt"/>
              </a:rPr>
              <a:t>. Måttet </a:t>
            </a:r>
            <a:r>
              <a:rPr lang="sv-SE" sz="900" dirty="0">
                <a:latin typeface="+mj-lt"/>
              </a:rPr>
              <a:t>syftar till att beskriva hälso- och sjukvårdens produktivitet, men säger ensamt inget om effektiviteten, eftersom uppgifter om kvalitet inte ingår. Om fortsatt slutenvård bedrivs på annat sjukhus efter akutfasen ingår heller inte kostnaderna för denna vård</a:t>
            </a:r>
            <a:r>
              <a:rPr lang="sv-SE" sz="900" dirty="0" smtClean="0">
                <a:latin typeface="+mj-lt"/>
              </a:rPr>
              <a:t>.</a:t>
            </a:r>
          </a:p>
          <a:p>
            <a:endParaRPr lang="sv-SE" sz="900" dirty="0">
              <a:latin typeface="+mj-lt"/>
            </a:endParaRPr>
          </a:p>
          <a:p>
            <a:r>
              <a:rPr lang="sv-SE" sz="900" dirty="0">
                <a:latin typeface="+mj-lt"/>
              </a:rPr>
              <a:t>Måttet kostnad per DRG-poäng relaterar kostnader till prestationer med en metod som innebär att hänsyn tas till den förväntade resursinsatsen. Det alternativa måttet, kostnad per vårdtillfälle, tar ingen hänsyn till olikheter i patientsammansättningen, till att enskilda vårdtillfällen kan kräva olika resursinsats trots att grundsjukdomen är densamma</a:t>
            </a:r>
            <a:r>
              <a:rPr lang="sv-SE" sz="900" dirty="0" smtClean="0">
                <a:latin typeface="+mj-lt"/>
              </a:rPr>
              <a:t>. Syftet </a:t>
            </a:r>
            <a:r>
              <a:rPr lang="sv-SE" sz="900" dirty="0">
                <a:latin typeface="+mj-lt"/>
              </a:rPr>
              <a:t>med DiagnosRelateradeGrupper (DRG) är att för både beskrivnings- och ersättningssyften gruppera vårdkontakter så att grupperna dels är resursmässigt homogena, dels kliniskt meningsfulla (homogena). Grupperingen baseras på patientens huvud- och bidiagnoser och de åtgärder som utförs, samt i några grupper även på ålder och utskrivningssätt. Socialstyrelsen ansvarar för sjukvårdens primär- och sekundärklassifikationer. De nordiska länderna har en gemensamt förvaltad DRG-modell, Nord-DRG.</a:t>
            </a:r>
          </a:p>
        </p:txBody>
      </p:sp>
      <p:pic>
        <p:nvPicPr>
          <p:cNvPr id="2" name="Bildobjekt 1"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05" y="905132"/>
            <a:ext cx="8742976" cy="4194450"/>
          </a:xfrm>
          <a:prstGeom prst="rect">
            <a:avLst/>
          </a:prstGeom>
        </p:spPr>
      </p:pic>
      <p:sp>
        <p:nvSpPr>
          <p:cNvPr id="8" name="Text Box 8"/>
          <p:cNvSpPr txBox="1">
            <a:spLocks noChangeArrowheads="1"/>
          </p:cNvSpPr>
          <p:nvPr/>
        </p:nvSpPr>
        <p:spPr bwMode="auto">
          <a:xfrm>
            <a:off x="9677376" y="3208769"/>
            <a:ext cx="2030128" cy="1585049"/>
          </a:xfrm>
          <a:prstGeom prst="rect">
            <a:avLst/>
          </a:prstGeom>
          <a:noFill/>
          <a:ln w="3175" cap="rnd">
            <a:noFill/>
            <a:miter lim="800000"/>
            <a:headEnd/>
            <a:tailEnd/>
          </a:ln>
          <a:effectLst/>
          <a:extLst/>
        </p:spPr>
        <p:txBody>
          <a:bodyPr wrap="square">
            <a:spAutoFit/>
          </a:bodyPr>
          <a:lstStyle/>
          <a:p>
            <a:r>
              <a:rPr lang="sv-SE" sz="1100" b="1" i="1" dirty="0" smtClean="0">
                <a:solidFill>
                  <a:srgbClr val="0000CC"/>
                </a:solidFill>
                <a:latin typeface="+mj-lt"/>
              </a:rPr>
              <a:t>Kommentar</a:t>
            </a:r>
            <a:r>
              <a:rPr lang="sv-SE" sz="1100" b="1" i="1" dirty="0" smtClean="0">
                <a:latin typeface="+mj-lt"/>
              </a:rPr>
              <a:t>: </a:t>
            </a:r>
          </a:p>
          <a:p>
            <a:r>
              <a:rPr lang="sv-SE" sz="1100" i="1" dirty="0" smtClean="0">
                <a:latin typeface="+mj-lt"/>
              </a:rPr>
              <a:t>Det här är svårt och komplext. Kan det vara så att det är dubbelt så dyrt att producera en höftprotes i Linköping jämfört med Motala.</a:t>
            </a:r>
          </a:p>
          <a:p>
            <a:r>
              <a:rPr lang="sv-SE" sz="1100" i="1" dirty="0" smtClean="0">
                <a:latin typeface="+mj-lt"/>
              </a:rPr>
              <a:t>Vi söker dock bra mått som speglar resurser och kostnader.</a:t>
            </a:r>
            <a:endParaRPr lang="sv-SE" sz="1100" dirty="0">
              <a:latin typeface="+mj-lt"/>
            </a:endParaRPr>
          </a:p>
          <a:p>
            <a:endParaRPr lang="sv-SE" sz="900" i="1" dirty="0">
              <a:solidFill>
                <a:srgbClr val="FF0000"/>
              </a:solidFill>
              <a:latin typeface="+mj-lt"/>
            </a:endParaRPr>
          </a:p>
        </p:txBody>
      </p:sp>
      <p:sp>
        <p:nvSpPr>
          <p:cNvPr id="10"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918906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sz="2400" dirty="0"/>
          </a:p>
          <a:p>
            <a:endParaRPr lang="sv-SE" sz="2400" dirty="0"/>
          </a:p>
        </p:txBody>
      </p:sp>
      <p:sp>
        <p:nvSpPr>
          <p:cNvPr id="4" name="Rektangel 3"/>
          <p:cNvSpPr/>
          <p:nvPr/>
        </p:nvSpPr>
        <p:spPr>
          <a:xfrm>
            <a:off x="356106" y="219813"/>
            <a:ext cx="10204802" cy="584775"/>
          </a:xfrm>
          <a:prstGeom prst="rect">
            <a:avLst/>
          </a:prstGeom>
        </p:spPr>
        <p:txBody>
          <a:bodyPr wrap="square">
            <a:spAutoFit/>
          </a:bodyPr>
          <a:lstStyle/>
          <a:p>
            <a:r>
              <a:rPr lang="sv-SE" sz="2000" dirty="0">
                <a:latin typeface="+mj-lt"/>
                <a:hlinkClick r:id="rId3"/>
              </a:rPr>
              <a:t>Kostnad per producerad DRG-poäng – Primära ledproteser i </a:t>
            </a:r>
            <a:r>
              <a:rPr lang="sv-SE" sz="2000" dirty="0" smtClean="0">
                <a:latin typeface="+mj-lt"/>
                <a:hlinkClick r:id="rId3"/>
              </a:rPr>
              <a:t>knä/fotled</a:t>
            </a:r>
            <a:r>
              <a:rPr lang="sv-SE" sz="2000" dirty="0" smtClean="0">
                <a:latin typeface="+mj-lt"/>
              </a:rPr>
              <a:t>*</a:t>
            </a:r>
            <a:endParaRPr lang="sv-SE" sz="2000" dirty="0">
              <a:latin typeface="+mj-lt"/>
            </a:endParaRPr>
          </a:p>
          <a:p>
            <a:r>
              <a:rPr lang="sv-SE" sz="1100" dirty="0">
                <a:latin typeface="+mj-lt"/>
              </a:rPr>
              <a:t>Kostnad per DRG-poäng för DRG H04 Primära ledproteser i knä/fotled inom den specialiserade somatiska slutenvården</a:t>
            </a:r>
          </a:p>
        </p:txBody>
      </p:sp>
      <p:sp>
        <p:nvSpPr>
          <p:cNvPr id="7" name="Rektangel 6"/>
          <p:cNvSpPr/>
          <p:nvPr/>
        </p:nvSpPr>
        <p:spPr>
          <a:xfrm>
            <a:off x="356107" y="5201996"/>
            <a:ext cx="9251918" cy="1338828"/>
          </a:xfrm>
          <a:prstGeom prst="rect">
            <a:avLst/>
          </a:prstGeom>
        </p:spPr>
        <p:txBody>
          <a:bodyPr wrap="square">
            <a:spAutoFit/>
          </a:bodyPr>
          <a:lstStyle/>
          <a:p>
            <a:r>
              <a:rPr lang="sv-SE" sz="900" dirty="0" smtClean="0">
                <a:latin typeface="+mj-lt"/>
              </a:rPr>
              <a:t>*Enbart </a:t>
            </a:r>
            <a:r>
              <a:rPr lang="sv-SE" sz="900" dirty="0">
                <a:latin typeface="+mj-lt"/>
              </a:rPr>
              <a:t>kostnader i sluten vård och för så kallade innerfall ingår. </a:t>
            </a:r>
            <a:r>
              <a:rPr lang="sv-SE" sz="900" dirty="0" smtClean="0">
                <a:latin typeface="+mj-lt"/>
              </a:rPr>
              <a:t> Retrospektiva </a:t>
            </a:r>
            <a:r>
              <a:rPr lang="sv-SE" sz="900" dirty="0">
                <a:latin typeface="+mj-lt"/>
              </a:rPr>
              <a:t>DRG-vikter har beräknats efter sjukhusvårdtillfällen</a:t>
            </a:r>
            <a:r>
              <a:rPr lang="sv-SE" sz="900" dirty="0" smtClean="0">
                <a:latin typeface="+mj-lt"/>
              </a:rPr>
              <a:t>. Måttet </a:t>
            </a:r>
            <a:r>
              <a:rPr lang="sv-SE" sz="900" dirty="0">
                <a:latin typeface="+mj-lt"/>
              </a:rPr>
              <a:t>syftar till att beskriva hälso- och sjukvårdens produktivitet, men säger ensamt inget om effektiviteten, eftersom uppgifter om kvalitet inte ingår. Om fortsatt slutenvård bedrivs på annat sjukhus efter akutfasen ingår heller inte kostnaderna för denna vård</a:t>
            </a:r>
            <a:r>
              <a:rPr lang="sv-SE" sz="900" dirty="0" smtClean="0">
                <a:latin typeface="+mj-lt"/>
              </a:rPr>
              <a:t>.</a:t>
            </a:r>
          </a:p>
          <a:p>
            <a:endParaRPr lang="sv-SE" sz="900" dirty="0">
              <a:latin typeface="+mj-lt"/>
            </a:endParaRPr>
          </a:p>
          <a:p>
            <a:r>
              <a:rPr lang="sv-SE" sz="900" dirty="0">
                <a:latin typeface="+mj-lt"/>
              </a:rPr>
              <a:t>Måttet kostnad per DRG-poäng relaterar kostnader till prestationer med en metod som innebär att hänsyn tas till den förväntade resursinsatsen. Det alternativa måttet, kostnad per vårdtillfälle, tar ingen hänsyn till olikheter i patientsammansättningen, till att enskilda vårdtillfällen kan kräva olika resursinsats trots att grundsjukdomen är densamma</a:t>
            </a:r>
            <a:r>
              <a:rPr lang="sv-SE" sz="900" dirty="0" smtClean="0">
                <a:latin typeface="+mj-lt"/>
              </a:rPr>
              <a:t>. Syftet </a:t>
            </a:r>
            <a:r>
              <a:rPr lang="sv-SE" sz="900" dirty="0">
                <a:latin typeface="+mj-lt"/>
              </a:rPr>
              <a:t>med DiagnosRelateradeGrupper (DRG) är att för både beskrivnings- och ersättningssyften gruppera vårdkontakter så att grupperna dels är resursmässigt homogena, dels kliniskt meningsfulla (homogena). Grupperingen baseras på patientens huvud- och bidiagnoser och de åtgärder som utförs, samt i några grupper även på ålder och utskrivningssätt. Socialstyrelsen ansvarar för sjukvårdens primär- och sekundärklassifikationer. De nordiska länderna har en gemensamt förvaltad DRG-modell, Nord-DRG.</a:t>
            </a:r>
          </a:p>
        </p:txBody>
      </p:sp>
      <p:pic>
        <p:nvPicPr>
          <p:cNvPr id="5" name="Bildobjekt 4"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06" y="804589"/>
            <a:ext cx="8764746" cy="4169770"/>
          </a:xfrm>
          <a:prstGeom prst="rect">
            <a:avLst/>
          </a:prstGeom>
        </p:spPr>
      </p:pic>
      <p:sp>
        <p:nvSpPr>
          <p:cNvPr id="8" name="Text Box 8"/>
          <p:cNvSpPr txBox="1">
            <a:spLocks noChangeArrowheads="1"/>
          </p:cNvSpPr>
          <p:nvPr/>
        </p:nvSpPr>
        <p:spPr bwMode="auto">
          <a:xfrm>
            <a:off x="9828149" y="4066418"/>
            <a:ext cx="1962384" cy="907941"/>
          </a:xfrm>
          <a:prstGeom prst="rect">
            <a:avLst/>
          </a:prstGeom>
          <a:noFill/>
          <a:ln w="3175" cap="rnd">
            <a:noFill/>
            <a:miter lim="800000"/>
            <a:headEnd/>
            <a:tailEnd/>
          </a:ln>
          <a:effectLst/>
          <a:extLst/>
        </p:spPr>
        <p:txBody>
          <a:bodyPr wrap="square">
            <a:spAutoFit/>
          </a:bodyPr>
          <a:lstStyle/>
          <a:p>
            <a:r>
              <a:rPr lang="sv-SE" sz="1100" b="1" i="1" dirty="0" smtClean="0">
                <a:solidFill>
                  <a:srgbClr val="0000CC"/>
                </a:solidFill>
                <a:latin typeface="+mj-lt"/>
              </a:rPr>
              <a:t>Kommentar</a:t>
            </a:r>
            <a:r>
              <a:rPr lang="sv-SE" sz="1100" b="1" i="1" dirty="0" smtClean="0">
                <a:latin typeface="+mj-lt"/>
              </a:rPr>
              <a:t>: </a:t>
            </a:r>
          </a:p>
          <a:p>
            <a:r>
              <a:rPr lang="sv-SE" sz="1100" i="1" dirty="0" smtClean="0">
                <a:latin typeface="+mj-lt"/>
              </a:rPr>
              <a:t>Motala saknas. Tror att de ej kan separera höft och knä.</a:t>
            </a:r>
          </a:p>
          <a:p>
            <a:r>
              <a:rPr lang="sv-SE" sz="1100" i="1" dirty="0" smtClean="0">
                <a:latin typeface="+mj-lt"/>
              </a:rPr>
              <a:t>I övrigt se kommentar höfter</a:t>
            </a:r>
            <a:r>
              <a:rPr lang="sv-SE" sz="1100" b="1" i="1" dirty="0" smtClean="0">
                <a:latin typeface="+mj-lt"/>
              </a:rPr>
              <a:t>.</a:t>
            </a:r>
            <a:endParaRPr lang="sv-SE" sz="1100" dirty="0">
              <a:latin typeface="+mj-lt"/>
            </a:endParaRPr>
          </a:p>
          <a:p>
            <a:endParaRPr lang="sv-SE" sz="900" i="1" dirty="0">
              <a:solidFill>
                <a:srgbClr val="FF0000"/>
              </a:solidFill>
              <a:latin typeface="+mj-lt"/>
            </a:endParaRPr>
          </a:p>
        </p:txBody>
      </p:sp>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565334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01313"/>
            <a:ext cx="10515600" cy="860560"/>
          </a:xfrm>
        </p:spPr>
        <p:txBody>
          <a:bodyPr>
            <a:normAutofit/>
          </a:bodyPr>
          <a:lstStyle/>
          <a:p>
            <a:pPr algn="l"/>
            <a:r>
              <a:rPr lang="sv-SE" sz="2800" b="1" dirty="0" smtClean="0">
                <a:solidFill>
                  <a:srgbClr val="0000CC"/>
                </a:solidFill>
              </a:rPr>
              <a:t>Resurser</a:t>
            </a:r>
            <a:endParaRPr lang="sv-SE" sz="2800" b="1" dirty="0">
              <a:solidFill>
                <a:srgbClr val="0000CC"/>
              </a:solidFill>
            </a:endParaRPr>
          </a:p>
        </p:txBody>
      </p:sp>
      <p:sp>
        <p:nvSpPr>
          <p:cNvPr id="3" name="Platshållare för innehåll 2"/>
          <p:cNvSpPr>
            <a:spLocks noGrp="1"/>
          </p:cNvSpPr>
          <p:nvPr>
            <p:ph idx="1"/>
          </p:nvPr>
        </p:nvSpPr>
        <p:spPr>
          <a:xfrm>
            <a:off x="838200" y="1559735"/>
            <a:ext cx="10515600" cy="4351338"/>
          </a:xfrm>
        </p:spPr>
        <p:txBody>
          <a:bodyPr/>
          <a:lstStyle/>
          <a:p>
            <a:r>
              <a:rPr lang="sv-SE" sz="2000" dirty="0" smtClean="0">
                <a:latin typeface="+mj-lt"/>
              </a:rPr>
              <a:t>Kompetens – som möter behov</a:t>
            </a:r>
            <a:br>
              <a:rPr lang="sv-SE" sz="2000" dirty="0" smtClean="0">
                <a:latin typeface="+mj-lt"/>
              </a:rPr>
            </a:br>
            <a:r>
              <a:rPr lang="sv-SE" sz="1400" dirty="0" smtClean="0">
                <a:latin typeface="+mj-lt"/>
              </a:rPr>
              <a:t>Bild </a:t>
            </a:r>
            <a:r>
              <a:rPr lang="sv-SE" sz="1400" dirty="0">
                <a:latin typeface="+mj-lt"/>
              </a:rPr>
              <a:t>över nuläget kring kompetens för specifika områden t ex axelkirurg, höft, Skatta nuläget, Gardering för svängningar, Pensionsavgångar? ST på de nivåer vi behöver? Specialistkompetensnivå för de professioner som behövs inom ortopedi (sjukhus? primärvård</a:t>
            </a:r>
            <a:r>
              <a:rPr lang="sv-SE" sz="1400" dirty="0" smtClean="0">
                <a:latin typeface="+mj-lt"/>
              </a:rPr>
              <a:t>?)</a:t>
            </a:r>
          </a:p>
          <a:p>
            <a:pPr lvl="1"/>
            <a:endParaRPr lang="sv-SE" sz="1400" dirty="0" smtClean="0">
              <a:latin typeface="+mj-lt"/>
            </a:endParaRPr>
          </a:p>
          <a:p>
            <a:pPr lvl="1"/>
            <a:endParaRPr lang="sv-SE" sz="1400" dirty="0" smtClean="0">
              <a:latin typeface="+mj-lt"/>
            </a:endParaRPr>
          </a:p>
          <a:p>
            <a:r>
              <a:rPr lang="sv-SE" sz="2000" dirty="0" smtClean="0">
                <a:latin typeface="+mj-lt"/>
              </a:rPr>
              <a:t>Operationsutrymme och vårdplatser i förhållande till behov</a:t>
            </a:r>
            <a:br>
              <a:rPr lang="sv-SE" sz="2000" dirty="0" smtClean="0">
                <a:latin typeface="+mj-lt"/>
              </a:rPr>
            </a:br>
            <a:r>
              <a:rPr lang="sv-SE" sz="1400" dirty="0" smtClean="0">
                <a:latin typeface="+mj-lt"/>
              </a:rPr>
              <a:t>Hur ser det ut på våra enheter. Skall vi se oss som en gemensam resurs?</a:t>
            </a:r>
            <a:endParaRPr lang="sv-SE" sz="1400" dirty="0">
              <a:latin typeface="+mj-lt"/>
            </a:endParaRPr>
          </a:p>
          <a:p>
            <a:pPr marL="0" indent="0">
              <a:buNone/>
            </a:pPr>
            <a:endParaRPr lang="sv-SE" sz="2000" dirty="0">
              <a:latin typeface="+mj-lt"/>
            </a:endParaRPr>
          </a:p>
          <a:p>
            <a:pPr marL="0" indent="0">
              <a:buNone/>
            </a:pPr>
            <a:endParaRPr lang="sv-SE" sz="2000" dirty="0">
              <a:latin typeface="+mj-lt"/>
            </a:endParaRPr>
          </a:p>
          <a:p>
            <a:r>
              <a:rPr lang="sv-SE" sz="2000" dirty="0">
                <a:latin typeface="+mj-lt"/>
              </a:rPr>
              <a:t>Rätt </a:t>
            </a:r>
            <a:r>
              <a:rPr lang="sv-SE" sz="2000" dirty="0" smtClean="0">
                <a:latin typeface="+mj-lt"/>
              </a:rPr>
              <a:t>vårdnivå</a:t>
            </a:r>
            <a:br>
              <a:rPr lang="sv-SE" sz="2000" dirty="0" smtClean="0">
                <a:latin typeface="+mj-lt"/>
              </a:rPr>
            </a:br>
            <a:r>
              <a:rPr lang="sv-SE" sz="1400" dirty="0" smtClean="0">
                <a:latin typeface="+mj-lt"/>
              </a:rPr>
              <a:t>egenvård</a:t>
            </a:r>
            <a:r>
              <a:rPr lang="sv-SE" sz="1400" dirty="0">
                <a:latin typeface="+mj-lt"/>
              </a:rPr>
              <a:t>, primärvård, </a:t>
            </a:r>
            <a:r>
              <a:rPr lang="sv-SE" sz="1400" dirty="0" smtClean="0">
                <a:latin typeface="+mj-lt"/>
              </a:rPr>
              <a:t>sjukhus</a:t>
            </a:r>
          </a:p>
          <a:p>
            <a:pPr lvl="1"/>
            <a:r>
              <a:rPr lang="sv-SE" sz="1400" dirty="0" smtClean="0">
                <a:latin typeface="+mj-lt"/>
                <a:hlinkClick r:id="rId3"/>
              </a:rPr>
              <a:t>Nationellt kliniskt kunskapsstöd</a:t>
            </a:r>
            <a:endParaRPr lang="sv-SE" sz="1400" dirty="0">
              <a:latin typeface="+mj-lt"/>
            </a:endParaRPr>
          </a:p>
        </p:txBody>
      </p:sp>
      <p:sp>
        <p:nvSpPr>
          <p:cNvPr id="5"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29354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8319199" y="1763442"/>
            <a:ext cx="2383233" cy="344281"/>
          </a:xfrm>
          <a:prstGeom prst="rect">
            <a:avLst/>
          </a:prstGeom>
          <a:solidFill>
            <a:schemeClr val="bg1"/>
          </a:solidFill>
          <a:ln w="9525">
            <a:noFill/>
            <a:miter lim="800000"/>
            <a:headEnd/>
            <a:tailEnd/>
          </a:ln>
        </p:spPr>
        <p:txBody>
          <a:bodyPr wrap="none" anchor="ctr"/>
          <a:lstStyle/>
          <a:p>
            <a:pPr fontAlgn="base">
              <a:spcBef>
                <a:spcPct val="0"/>
              </a:spcBef>
              <a:spcAft>
                <a:spcPct val="0"/>
              </a:spcAft>
            </a:pPr>
            <a:r>
              <a:rPr lang="sv-SE" sz="1600" b="1" dirty="0">
                <a:latin typeface="+mj-lt"/>
                <a:cs typeface="Arial" charset="0"/>
              </a:rPr>
              <a:t>Patienterfarenheter - PREM</a:t>
            </a:r>
          </a:p>
        </p:txBody>
      </p:sp>
      <p:sp>
        <p:nvSpPr>
          <p:cNvPr id="16388" name="Rectangle 5"/>
          <p:cNvSpPr>
            <a:spLocks noChangeArrowheads="1"/>
          </p:cNvSpPr>
          <p:nvPr/>
        </p:nvSpPr>
        <p:spPr bwMode="auto">
          <a:xfrm>
            <a:off x="4344066" y="3789687"/>
            <a:ext cx="3217977" cy="352425"/>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Resurser/kostnader</a:t>
            </a:r>
          </a:p>
        </p:txBody>
      </p:sp>
      <p:sp>
        <p:nvSpPr>
          <p:cNvPr id="16391" name="Text Box 8"/>
          <p:cNvSpPr txBox="1">
            <a:spLocks noChangeArrowheads="1"/>
          </p:cNvSpPr>
          <p:nvPr/>
        </p:nvSpPr>
        <p:spPr bwMode="auto">
          <a:xfrm>
            <a:off x="1428444" y="71002"/>
            <a:ext cx="9135937" cy="846386"/>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lang="sv-SE" sz="2800" dirty="0">
                <a:solidFill>
                  <a:srgbClr val="0000CC"/>
                </a:solidFill>
                <a:latin typeface="+mj-lt"/>
                <a:cs typeface="Arial" charset="0"/>
              </a:rPr>
              <a:t>Regional </a:t>
            </a:r>
            <a:r>
              <a:rPr lang="sv-SE" sz="2800" dirty="0" smtClean="0">
                <a:solidFill>
                  <a:srgbClr val="0000CC"/>
                </a:solidFill>
                <a:latin typeface="+mj-lt"/>
                <a:cs typeface="Arial" charset="0"/>
              </a:rPr>
              <a:t>medicinskt programområde </a:t>
            </a:r>
            <a:r>
              <a:rPr lang="sv-SE" sz="2800" dirty="0">
                <a:solidFill>
                  <a:srgbClr val="0000CC"/>
                </a:solidFill>
                <a:latin typeface="+mj-lt"/>
                <a:cs typeface="Arial" charset="0"/>
              </a:rPr>
              <a:t>ortopedi</a:t>
            </a:r>
            <a:r>
              <a:rPr lang="sv-SE" sz="2800" dirty="0">
                <a:latin typeface="+mj-lt"/>
                <a:cs typeface="Arial" charset="0"/>
              </a:rPr>
              <a:t/>
            </a:r>
            <a:br>
              <a:rPr lang="sv-SE" sz="2800" dirty="0">
                <a:latin typeface="+mj-lt"/>
                <a:cs typeface="Arial" charset="0"/>
              </a:rPr>
            </a:br>
            <a:r>
              <a:rPr lang="sv-SE" sz="1050" dirty="0">
                <a:latin typeface="+mj-lt"/>
                <a:cs typeface="Arial" charset="0"/>
              </a:rPr>
              <a:t>Resultatrapport utifrån Värdekompass</a:t>
            </a:r>
            <a:br>
              <a:rPr lang="sv-SE" sz="1050" dirty="0">
                <a:latin typeface="+mj-lt"/>
                <a:cs typeface="Arial" charset="0"/>
              </a:rPr>
            </a:br>
            <a:r>
              <a:rPr lang="sv-SE" sz="1050" dirty="0">
                <a:latin typeface="+mj-lt"/>
                <a:cs typeface="Arial" charset="0"/>
              </a:rPr>
              <a:t> Sydöstra sjukvårdsregionen</a:t>
            </a:r>
          </a:p>
        </p:txBody>
      </p:sp>
      <p:sp>
        <p:nvSpPr>
          <p:cNvPr id="6155" name="Text Box 12"/>
          <p:cNvSpPr txBox="1">
            <a:spLocks noChangeArrowheads="1"/>
          </p:cNvSpPr>
          <p:nvPr/>
        </p:nvSpPr>
        <p:spPr bwMode="auto">
          <a:xfrm>
            <a:off x="8243554" y="2105200"/>
            <a:ext cx="3670744" cy="2019784"/>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Patientnöjdhet</a:t>
            </a:r>
          </a:p>
          <a:p>
            <a:pPr eaLnBrk="1" hangingPunct="1">
              <a:lnSpc>
                <a:spcPct val="150000"/>
              </a:lnSpc>
              <a:defRPr/>
            </a:pPr>
            <a:r>
              <a:rPr lang="sv-SE" sz="800" dirty="0">
                <a:latin typeface="+mj-lt"/>
              </a:rPr>
              <a:t>      </a:t>
            </a:r>
            <a:r>
              <a:rPr lang="sv-SE" sz="800" dirty="0" smtClean="0">
                <a:latin typeface="+mj-lt"/>
              </a:rPr>
              <a:t>- </a:t>
            </a:r>
            <a:r>
              <a:rPr lang="sv-SE" sz="800" dirty="0" smtClean="0">
                <a:latin typeface="+mj-lt"/>
                <a:hlinkClick r:id="rId3"/>
              </a:rPr>
              <a:t>Patientnöjdhet ett år efter planerad höftprotesoperation, årsrapport  SHR 2017</a:t>
            </a:r>
            <a:endParaRPr lang="sv-SE" sz="800" dirty="0">
              <a:latin typeface="+mj-lt"/>
            </a:endParaRPr>
          </a:p>
          <a:p>
            <a:pPr eaLnBrk="1" hangingPunct="1">
              <a:lnSpc>
                <a:spcPct val="150000"/>
              </a:lnSpc>
              <a:defRPr/>
            </a:pPr>
            <a:r>
              <a:rPr lang="sv-SE" sz="800" dirty="0">
                <a:latin typeface="+mj-lt"/>
              </a:rPr>
              <a:t>      - Tillfredsställelse ett år efter </a:t>
            </a:r>
            <a:r>
              <a:rPr lang="sv-SE" sz="800" dirty="0" smtClean="0">
                <a:latin typeface="+mj-lt"/>
              </a:rPr>
              <a:t>knäprotesoperation</a:t>
            </a:r>
            <a:endParaRPr lang="sv-SE" sz="800" dirty="0">
              <a:latin typeface="+mj-lt"/>
              <a:cs typeface="Arial" charset="0"/>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4"/>
              </a:rPr>
              <a:t>Patienterfarenheter ur NPE, Nationell </a:t>
            </a:r>
            <a:r>
              <a:rPr lang="sv-SE" sz="800" dirty="0" smtClean="0">
                <a:latin typeface="+mj-lt"/>
                <a:hlinkClick r:id="rId4"/>
              </a:rPr>
              <a:t>patientenkät 2018</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5"/>
              </a:rPr>
              <a:t>Patientnöjdhet ett år efter </a:t>
            </a:r>
            <a:r>
              <a:rPr lang="sv-SE" sz="800" dirty="0" smtClean="0">
                <a:latin typeface="+mj-lt"/>
                <a:hlinkClick r:id="rId5"/>
              </a:rPr>
              <a:t>fotingrepp, Riksfot</a:t>
            </a:r>
            <a:endParaRPr lang="sv-SE" sz="800" dirty="0">
              <a:latin typeface="+mj-lt"/>
            </a:endParaRPr>
          </a:p>
          <a:p>
            <a:pPr eaLnBrk="1" fontAlgn="base" hangingPunct="1">
              <a:spcBef>
                <a:spcPct val="0"/>
              </a:spcBef>
              <a:spcAft>
                <a:spcPct val="0"/>
              </a:spcAft>
              <a:defRPr/>
            </a:pPr>
            <a:endParaRPr lang="sv-SE" sz="700" dirty="0">
              <a:latin typeface="+mj-lt"/>
              <a:cs typeface="Arial" charset="0"/>
            </a:endParaRPr>
          </a:p>
          <a:p>
            <a:pPr marL="171450" indent="-171450" eaLnBrk="1" fontAlgn="base" hangingPunct="1">
              <a:lnSpc>
                <a:spcPct val="150000"/>
              </a:lnSpc>
              <a:spcBef>
                <a:spcPct val="0"/>
              </a:spcBef>
              <a:spcAft>
                <a:spcPct val="0"/>
              </a:spcAft>
              <a:buFont typeface="Arial" panose="020B0604020202020204" pitchFamily="34" charset="0"/>
              <a:buChar char="•"/>
              <a:defRPr/>
            </a:pPr>
            <a:r>
              <a:rPr lang="sv-SE" sz="1050" b="1" i="1" dirty="0" smtClean="0">
                <a:latin typeface="+mj-lt"/>
                <a:cs typeface="Arial" charset="0"/>
              </a:rPr>
              <a:t>Tillgänglighe</a:t>
            </a:r>
            <a:r>
              <a:rPr lang="sv-SE" sz="1050" dirty="0" smtClean="0">
                <a:latin typeface="+mj-lt"/>
                <a:cs typeface="Arial" charset="0"/>
              </a:rPr>
              <a:t>t</a:t>
            </a:r>
            <a:endParaRPr lang="sv-SE" sz="800" dirty="0">
              <a:solidFill>
                <a:srgbClr val="FF0000"/>
              </a:solidFill>
              <a:latin typeface="+mj-lt"/>
            </a:endParaRPr>
          </a:p>
          <a:p>
            <a:pPr eaLnBrk="1" fontAlgn="base" hangingPunct="1">
              <a:spcBef>
                <a:spcPct val="0"/>
              </a:spcBef>
              <a:spcAft>
                <a:spcPct val="0"/>
              </a:spcAft>
              <a:defRPr/>
            </a:pPr>
            <a:r>
              <a:rPr lang="sv-SE" sz="800" dirty="0">
                <a:latin typeface="+mj-lt"/>
              </a:rPr>
              <a:t>       - </a:t>
            </a:r>
            <a:r>
              <a:rPr lang="sv-SE" sz="800" dirty="0" smtClean="0">
                <a:latin typeface="+mj-lt"/>
              </a:rPr>
              <a:t> </a:t>
            </a:r>
            <a:r>
              <a:rPr lang="sv-SE" sz="800" dirty="0" smtClean="0">
                <a:latin typeface="+mj-lt"/>
                <a:hlinkClick r:id="rId6"/>
              </a:rPr>
              <a:t>Genomförda </a:t>
            </a:r>
            <a:r>
              <a:rPr lang="sv-SE" sz="800" dirty="0">
                <a:latin typeface="+mj-lt"/>
                <a:hlinkClick r:id="rId6"/>
              </a:rPr>
              <a:t>första </a:t>
            </a:r>
            <a:r>
              <a:rPr lang="sv-SE" sz="800" dirty="0">
                <a:latin typeface="+mj-lt"/>
                <a:hlinkClick r:id="rId7"/>
              </a:rPr>
              <a:t>besök </a:t>
            </a:r>
            <a:r>
              <a:rPr lang="sv-SE" sz="800" dirty="0">
                <a:latin typeface="+mj-lt"/>
                <a:hlinkClick r:id="rId6"/>
              </a:rPr>
              <a:t>inom 90 dagar i ortopedisk vård</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a:t>
            </a:r>
            <a:r>
              <a:rPr lang="sv-SE" sz="800" dirty="0">
                <a:latin typeface="+mj-lt"/>
                <a:hlinkClick r:id="rId8"/>
              </a:rPr>
              <a:t>Genomförda operationer/åtgärder inom 90 dagar i ortopedisk vård</a:t>
            </a:r>
            <a:r>
              <a:rPr lang="sv-SE" sz="800" dirty="0">
                <a:latin typeface="+mj-lt"/>
              </a:rPr>
              <a:t>     </a:t>
            </a:r>
            <a:r>
              <a:rPr lang="sv-SE" sz="800" dirty="0" smtClean="0">
                <a:latin typeface="+mj-lt"/>
              </a:rPr>
              <a:t>  </a:t>
            </a: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a:t>
            </a:r>
            <a:r>
              <a:rPr lang="sv-SE" sz="800" dirty="0" smtClean="0">
                <a:latin typeface="+mj-lt"/>
                <a:hlinkClick r:id="rId9"/>
              </a:rPr>
              <a:t>Väntande 90 dagar eller kortare på operation/åtgärd inom ryggkirurgisk vård</a:t>
            </a:r>
            <a:r>
              <a:rPr lang="sv-SE" sz="800" dirty="0" smtClean="0">
                <a:latin typeface="+mj-lt"/>
              </a:rPr>
              <a:t/>
            </a:r>
            <a:br>
              <a:rPr lang="sv-SE" sz="800" dirty="0" smtClean="0">
                <a:latin typeface="+mj-lt"/>
              </a:rPr>
            </a:br>
            <a:endParaRPr lang="sv-SE" sz="800" dirty="0">
              <a:latin typeface="+mj-lt"/>
            </a:endParaRPr>
          </a:p>
        </p:txBody>
      </p:sp>
      <p:sp>
        <p:nvSpPr>
          <p:cNvPr id="16395" name="Rectangle 13"/>
          <p:cNvSpPr>
            <a:spLocks noChangeArrowheads="1"/>
          </p:cNvSpPr>
          <p:nvPr/>
        </p:nvSpPr>
        <p:spPr bwMode="auto">
          <a:xfrm>
            <a:off x="278983" y="1893776"/>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pPr>
            <a:endParaRPr lang="sv-SE" sz="2000">
              <a:solidFill>
                <a:srgbClr val="FF0000"/>
              </a:solidFill>
              <a:latin typeface="+mj-lt"/>
              <a:cs typeface="Arial" charset="0"/>
            </a:endParaRPr>
          </a:p>
        </p:txBody>
      </p:sp>
      <p:sp>
        <p:nvSpPr>
          <p:cNvPr id="6159" name="Text Box 11"/>
          <p:cNvSpPr txBox="1">
            <a:spLocks noChangeArrowheads="1"/>
          </p:cNvSpPr>
          <p:nvPr/>
        </p:nvSpPr>
        <p:spPr bwMode="auto">
          <a:xfrm>
            <a:off x="4189379" y="4142112"/>
            <a:ext cx="5112276" cy="2065950"/>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a:latin typeface="+mj-lt"/>
                <a:cs typeface="Arial" charset="0"/>
              </a:rPr>
              <a:t>Vårdtider</a:t>
            </a:r>
          </a:p>
          <a:p>
            <a:pPr eaLnBrk="1" hangingPunct="1">
              <a:lnSpc>
                <a:spcPct val="150000"/>
              </a:lnSpc>
              <a:defRPr/>
            </a:pPr>
            <a:r>
              <a:rPr lang="sv-SE" sz="700" dirty="0">
                <a:latin typeface="+mj-lt"/>
              </a:rPr>
              <a:t>     - </a:t>
            </a:r>
            <a:r>
              <a:rPr lang="sv-SE" sz="800" dirty="0">
                <a:latin typeface="+mj-lt"/>
              </a:rPr>
              <a:t>Medelvårdtid i samband med höft- och </a:t>
            </a:r>
            <a:r>
              <a:rPr lang="sv-SE" sz="800" dirty="0" smtClean="0">
                <a:latin typeface="+mj-lt"/>
              </a:rPr>
              <a:t>knäledsplastikkirurgi</a:t>
            </a:r>
            <a:endParaRPr lang="sv-SE" sz="800" dirty="0">
              <a:solidFill>
                <a:srgbClr val="FF0000"/>
              </a:solidFill>
              <a:latin typeface="+mj-lt"/>
            </a:endParaRPr>
          </a:p>
          <a:p>
            <a:pPr eaLnBrk="1" fontAlgn="base" hangingPunct="1">
              <a:lnSpc>
                <a:spcPct val="150000"/>
              </a:lnSpc>
              <a:spcBef>
                <a:spcPct val="0"/>
              </a:spcBef>
              <a:spcAft>
                <a:spcPct val="0"/>
              </a:spcAft>
              <a:defRPr/>
            </a:pPr>
            <a:r>
              <a:rPr lang="sv-SE" sz="800" dirty="0">
                <a:latin typeface="+mj-lt"/>
              </a:rPr>
              <a:t>     - Medelvårdtid i samband med spinal stenos- och </a:t>
            </a:r>
            <a:r>
              <a:rPr lang="sv-SE" sz="800" dirty="0" smtClean="0">
                <a:latin typeface="+mj-lt"/>
              </a:rPr>
              <a:t>diskbråckskirurgi</a:t>
            </a:r>
            <a:endParaRPr lang="sv-SE" sz="800" dirty="0">
              <a:latin typeface="+mj-lt"/>
            </a:endParaRPr>
          </a:p>
          <a:p>
            <a:pPr eaLnBrk="1" fontAlgn="base" hangingPunct="1">
              <a:lnSpc>
                <a:spcPct val="150000"/>
              </a:lnSpc>
              <a:spcBef>
                <a:spcPct val="0"/>
              </a:spcBef>
              <a:spcAft>
                <a:spcPct val="0"/>
              </a:spcAft>
              <a:defRPr/>
            </a:pPr>
            <a:endParaRPr lang="sv-SE" sz="700" i="1"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rPr>
              <a:t>Kostnad per </a:t>
            </a:r>
            <a:r>
              <a:rPr lang="sv-SE" sz="1050" b="1" i="1" dirty="0" smtClean="0">
                <a:latin typeface="+mj-lt"/>
              </a:rPr>
              <a:t>DRG-poäng</a:t>
            </a:r>
            <a:br>
              <a:rPr lang="sv-SE" sz="1050" b="1" i="1" dirty="0" smtClean="0">
                <a:latin typeface="+mj-lt"/>
              </a:rPr>
            </a:br>
            <a:r>
              <a:rPr lang="sv-SE" sz="800" b="1" i="1" dirty="0" smtClean="0">
                <a:latin typeface="+mj-lt"/>
              </a:rPr>
              <a:t>- </a:t>
            </a:r>
            <a:r>
              <a:rPr lang="sv-SE" sz="800" dirty="0" smtClean="0">
                <a:latin typeface="+mj-lt"/>
                <a:hlinkClick r:id="rId10"/>
              </a:rPr>
              <a:t>Kostnad </a:t>
            </a:r>
            <a:r>
              <a:rPr lang="sv-SE" sz="800" dirty="0">
                <a:latin typeface="+mj-lt"/>
                <a:hlinkClick r:id="rId10"/>
              </a:rPr>
              <a:t>per producerad DRG-poäng – Andra operationer på bäcken, höft och </a:t>
            </a:r>
            <a:r>
              <a:rPr lang="sv-SE" sz="800" dirty="0">
                <a:latin typeface="+mj-lt"/>
                <a:hlinkClick r:id="rId11"/>
              </a:rPr>
              <a:t>lårben </a:t>
            </a:r>
            <a:r>
              <a:rPr lang="sv-SE" sz="800" dirty="0">
                <a:latin typeface="+mj-lt"/>
                <a:hlinkClick r:id="rId10"/>
              </a:rPr>
              <a:t>utom </a:t>
            </a:r>
            <a:r>
              <a:rPr lang="sv-SE" sz="800" dirty="0" smtClean="0">
                <a:latin typeface="+mj-lt"/>
                <a:hlinkClick r:id="rId10"/>
              </a:rPr>
              <a:t>ledproteser</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2"/>
              </a:rPr>
              <a:t>Kostnad </a:t>
            </a:r>
            <a:r>
              <a:rPr lang="sv-SE" sz="800" dirty="0">
                <a:latin typeface="+mj-lt"/>
                <a:hlinkClick r:id="rId12"/>
              </a:rPr>
              <a:t>per producerad DRG-poäng – Primära ledproteser i </a:t>
            </a:r>
            <a:r>
              <a:rPr lang="sv-SE" sz="800" dirty="0" smtClean="0">
                <a:latin typeface="+mj-lt"/>
                <a:hlinkClick r:id="rId12"/>
              </a:rPr>
              <a:t>knä/fotled</a:t>
            </a:r>
            <a:r>
              <a:rPr lang="sv-SE" sz="800" dirty="0">
                <a:latin typeface="+mj-lt"/>
              </a:rPr>
              <a:t/>
            </a:r>
            <a:br>
              <a:rPr lang="sv-SE" sz="800" dirty="0">
                <a:latin typeface="+mj-lt"/>
              </a:rPr>
            </a:br>
            <a:r>
              <a:rPr lang="sv-SE" sz="800" dirty="0" smtClean="0">
                <a:latin typeface="+mj-lt"/>
              </a:rPr>
              <a:t>- </a:t>
            </a:r>
            <a:r>
              <a:rPr lang="sv-SE" sz="800" dirty="0" smtClean="0">
                <a:latin typeface="+mj-lt"/>
                <a:hlinkClick r:id="rId13"/>
              </a:rPr>
              <a:t>Kostnad </a:t>
            </a:r>
            <a:r>
              <a:rPr lang="sv-SE" sz="800" dirty="0">
                <a:latin typeface="+mj-lt"/>
                <a:hlinkClick r:id="rId13"/>
              </a:rPr>
              <a:t>per producerad DRG-poäng – Primära ledproteser i höft</a:t>
            </a:r>
            <a:endParaRPr lang="sv-SE" sz="800" dirty="0">
              <a:latin typeface="+mj-lt"/>
            </a:endParaRPr>
          </a:p>
          <a:p>
            <a:pPr marL="171450" indent="-171450" eaLnBrk="1" hangingPunct="1">
              <a:lnSpc>
                <a:spcPct val="150000"/>
              </a:lnSpc>
              <a:buFont typeface="Arial" panose="020B0604020202020204" pitchFamily="34" charset="0"/>
              <a:buChar char="•"/>
              <a:defRPr/>
            </a:pPr>
            <a:r>
              <a:rPr lang="sv-SE" sz="1050" b="1" i="1" dirty="0" smtClean="0">
                <a:solidFill>
                  <a:schemeClr val="bg1">
                    <a:lumMod val="75000"/>
                  </a:schemeClr>
                </a:solidFill>
                <a:latin typeface="+mj-lt"/>
              </a:rPr>
              <a:t>Kompetens</a:t>
            </a:r>
            <a:endParaRPr lang="sv-SE" sz="1050" b="1" i="1" dirty="0">
              <a:solidFill>
                <a:schemeClr val="bg1">
                  <a:lumMod val="75000"/>
                </a:schemeClr>
              </a:solidFill>
              <a:latin typeface="+mj-lt"/>
            </a:endParaRPr>
          </a:p>
          <a:p>
            <a:pPr marL="171450" indent="-171450" eaLnBrk="1" hangingPunct="1">
              <a:lnSpc>
                <a:spcPct val="150000"/>
              </a:lnSpc>
              <a:buFont typeface="Arial" panose="020B0604020202020204" pitchFamily="34" charset="0"/>
              <a:buChar char="•"/>
              <a:defRPr/>
            </a:pPr>
            <a:r>
              <a:rPr lang="sv-SE" sz="1050" b="1" i="1" dirty="0">
                <a:solidFill>
                  <a:schemeClr val="bg1">
                    <a:lumMod val="75000"/>
                  </a:schemeClr>
                </a:solidFill>
                <a:latin typeface="+mj-lt"/>
              </a:rPr>
              <a:t>Rätt vårdnivå</a:t>
            </a:r>
          </a:p>
        </p:txBody>
      </p:sp>
      <p:sp>
        <p:nvSpPr>
          <p:cNvPr id="14" name="Rectangle 3"/>
          <p:cNvSpPr>
            <a:spLocks noChangeArrowheads="1"/>
          </p:cNvSpPr>
          <p:nvPr/>
        </p:nvSpPr>
        <p:spPr bwMode="auto">
          <a:xfrm>
            <a:off x="463714" y="1763442"/>
            <a:ext cx="2481200" cy="296268"/>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Kliniska resultat</a:t>
            </a:r>
          </a:p>
        </p:txBody>
      </p:sp>
      <p:sp>
        <p:nvSpPr>
          <p:cNvPr id="16" name="Text Box 10"/>
          <p:cNvSpPr txBox="1">
            <a:spLocks noChangeArrowheads="1"/>
          </p:cNvSpPr>
          <p:nvPr/>
        </p:nvSpPr>
        <p:spPr bwMode="auto">
          <a:xfrm>
            <a:off x="463714" y="2122328"/>
            <a:ext cx="3801281" cy="3442481"/>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50" b="1" i="1" dirty="0" smtClean="0">
                <a:latin typeface="+mj-lt"/>
                <a:cs typeface="Arial" charset="0"/>
              </a:rPr>
              <a:t>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a:latin typeface="+mj-lt"/>
              </a:rPr>
              <a:t> </a:t>
            </a:r>
            <a:r>
              <a:rPr lang="sv-SE" sz="800" dirty="0" smtClean="0">
                <a:latin typeface="+mj-lt"/>
              </a:rPr>
              <a:t>     - Kvalitetsindikatorer </a:t>
            </a:r>
            <a:r>
              <a:rPr lang="sv-SE" sz="800" dirty="0">
                <a:latin typeface="+mj-lt"/>
              </a:rPr>
              <a:t>för den "vanliga patienten</a:t>
            </a:r>
            <a:r>
              <a:rPr lang="sv-SE" sz="800" dirty="0" smtClean="0">
                <a:latin typeface="+mj-lt"/>
              </a:rPr>
              <a:t>"</a:t>
            </a:r>
            <a:endParaRPr lang="sv-SE" sz="800" b="1" i="1" dirty="0">
              <a:latin typeface="+mj-lt"/>
              <a:cs typeface="Arial" charset="0"/>
            </a:endParaRPr>
          </a:p>
          <a:p>
            <a:pPr eaLnBrk="1" fontAlgn="base" hangingPunct="1">
              <a:lnSpc>
                <a:spcPct val="150000"/>
              </a:lnSpc>
              <a:spcBef>
                <a:spcPct val="0"/>
              </a:spcBef>
              <a:spcAft>
                <a:spcPct val="0"/>
              </a:spcAft>
              <a:defRPr/>
            </a:pPr>
            <a:r>
              <a:rPr lang="sv-SE" sz="800" dirty="0" smtClean="0">
                <a:latin typeface="+mj-lt"/>
                <a:cs typeface="Arial" charset="0"/>
              </a:rPr>
              <a:t>     </a:t>
            </a:r>
            <a:r>
              <a:rPr lang="sv-SE" sz="800" dirty="0" smtClean="0">
                <a:latin typeface="+mj-lt"/>
              </a:rPr>
              <a:t>- </a:t>
            </a:r>
            <a:r>
              <a:rPr lang="sv-SE" sz="800" dirty="0" smtClean="0">
                <a:latin typeface="+mj-lt"/>
                <a:hlinkClick r:id="rId14"/>
              </a:rPr>
              <a:t>Oönskade händelser inom 90 dagar efter höftproteskirurgi</a:t>
            </a:r>
            <a:endParaRPr lang="sv-SE" sz="800" dirty="0" smtClean="0">
              <a:latin typeface="+mj-lt"/>
            </a:endParaRPr>
          </a:p>
          <a:p>
            <a:pPr eaLnBrk="1" fontAlgn="base" hangingPunct="1">
              <a:lnSpc>
                <a:spcPct val="150000"/>
              </a:lnSpc>
              <a:spcBef>
                <a:spcPct val="0"/>
              </a:spcBef>
              <a:spcAft>
                <a:spcPct val="0"/>
              </a:spcAft>
              <a:defRPr/>
            </a:pPr>
            <a:r>
              <a:rPr lang="sv-SE" sz="800" dirty="0" smtClean="0">
                <a:latin typeface="+mj-lt"/>
              </a:rPr>
              <a:t>     </a:t>
            </a:r>
            <a:r>
              <a:rPr lang="sv-SE" sz="800" dirty="0">
                <a:latin typeface="+mj-lt"/>
              </a:rPr>
              <a:t>- Reoperationer inom 2 år efter primär  </a:t>
            </a:r>
            <a:r>
              <a:rPr lang="sv-SE" sz="800" dirty="0" smtClean="0">
                <a:latin typeface="+mj-lt"/>
              </a:rPr>
              <a:t>höftprotesoperation samt orsaker</a:t>
            </a:r>
            <a:endParaRPr lang="sv-SE" sz="800" dirty="0">
              <a:latin typeface="+mj-lt"/>
            </a:endParaRPr>
          </a:p>
          <a:p>
            <a:pPr eaLnBrk="1" fontAlgn="base" hangingPunct="1">
              <a:lnSpc>
                <a:spcPct val="150000"/>
              </a:lnSpc>
              <a:spcBef>
                <a:spcPct val="0"/>
              </a:spcBef>
              <a:spcAft>
                <a:spcPct val="0"/>
              </a:spcAft>
              <a:defRPr/>
            </a:pPr>
            <a:r>
              <a:rPr lang="sv-SE" sz="800" dirty="0">
                <a:latin typeface="+mj-lt"/>
              </a:rPr>
              <a:t>     - Sjukgymnast under höftledsbesvärstiden</a:t>
            </a:r>
          </a:p>
          <a:p>
            <a:pPr marL="171450" indent="-171450" eaLnBrk="1" fontAlgn="base" hangingPunct="1">
              <a:spcBef>
                <a:spcPct val="0"/>
              </a:spcBef>
              <a:spcAft>
                <a:spcPct val="0"/>
              </a:spcAft>
              <a:buFont typeface="Arial" panose="020B0604020202020204" pitchFamily="34" charset="0"/>
              <a:buChar char="•"/>
              <a:defRPr/>
            </a:pPr>
            <a:endParaRPr lang="sv-SE" sz="700" dirty="0">
              <a:solidFill>
                <a:srgbClr val="FF0000"/>
              </a:solidFill>
              <a:latin typeface="+mj-lt"/>
              <a:cs typeface="Arial" charset="0"/>
            </a:endParaRPr>
          </a:p>
          <a:p>
            <a:pPr marL="171450" indent="-171450" eaLnBrk="1" hangingPunct="1">
              <a:lnSpc>
                <a:spcPct val="150000"/>
              </a:lnSpc>
              <a:buFont typeface="Arial" panose="020B0604020202020204" pitchFamily="34" charset="0"/>
              <a:buChar char="•"/>
              <a:defRPr/>
            </a:pPr>
            <a:r>
              <a:rPr lang="sv-SE" sz="1050" b="1" i="1" dirty="0">
                <a:latin typeface="+mj-lt"/>
                <a:cs typeface="Arial" charset="0"/>
              </a:rPr>
              <a:t>Höftfraktur</a:t>
            </a:r>
            <a:r>
              <a:rPr lang="sv-SE" sz="1050" dirty="0">
                <a:latin typeface="+mj-lt"/>
                <a:cs typeface="Arial" charset="0"/>
              </a:rPr>
              <a:t/>
            </a:r>
            <a:br>
              <a:rPr lang="sv-SE" sz="1050" dirty="0">
                <a:latin typeface="+mj-lt"/>
                <a:cs typeface="Arial" charset="0"/>
              </a:rPr>
            </a:br>
            <a:r>
              <a:rPr lang="sv-SE" sz="800" dirty="0">
                <a:latin typeface="+mj-lt"/>
              </a:rPr>
              <a:t>- Kvalitetsindikatorer för frakturpatienter</a:t>
            </a:r>
          </a:p>
          <a:p>
            <a:pPr eaLnBrk="1" hangingPunct="1">
              <a:lnSpc>
                <a:spcPct val="150000"/>
              </a:lnSpc>
              <a:defRPr/>
            </a:pPr>
            <a:r>
              <a:rPr lang="sv-SE" sz="800" dirty="0" smtClean="0">
                <a:latin typeface="+mj-lt"/>
              </a:rPr>
              <a:t>        - </a:t>
            </a:r>
            <a:r>
              <a:rPr lang="sv-SE" sz="800" dirty="0">
                <a:latin typeface="+mj-lt"/>
                <a:hlinkClick r:id="rId15"/>
              </a:rPr>
              <a:t>Tid till operation vid höftfraktur</a:t>
            </a:r>
            <a:endParaRPr lang="sv-SE" sz="800" dirty="0">
              <a:latin typeface="+mj-lt"/>
            </a:endParaRPr>
          </a:p>
          <a:p>
            <a:pPr eaLnBrk="1" hangingPunct="1">
              <a:lnSpc>
                <a:spcPct val="150000"/>
              </a:lnSpc>
              <a:defRPr/>
            </a:pPr>
            <a:r>
              <a:rPr lang="sv-SE" sz="800" dirty="0" smtClean="0">
                <a:solidFill>
                  <a:srgbClr val="FF0000"/>
                </a:solidFill>
                <a:latin typeface="+mj-lt"/>
              </a:rPr>
              <a:t>        - </a:t>
            </a:r>
            <a:r>
              <a:rPr lang="sv-SE" sz="800" dirty="0" smtClean="0">
                <a:solidFill>
                  <a:srgbClr val="FF0000"/>
                </a:solidFill>
                <a:latin typeface="+mj-lt"/>
                <a:hlinkClick r:id="rId16"/>
              </a:rPr>
              <a:t>Andel protesopererade höftfraktur</a:t>
            </a:r>
            <a:r>
              <a:rPr lang="sv-SE" sz="800" dirty="0" smtClean="0">
                <a:solidFill>
                  <a:srgbClr val="FF0000"/>
                </a:solidFill>
                <a:latin typeface="+mj-lt"/>
              </a:rPr>
              <a:t> </a:t>
            </a:r>
            <a:endParaRPr lang="sv-SE" sz="800" dirty="0">
              <a:solidFill>
                <a:srgbClr val="FF0000"/>
              </a:solidFill>
              <a:latin typeface="+mj-lt"/>
            </a:endParaRPr>
          </a:p>
          <a:p>
            <a:pPr eaLnBrk="1" hangingPunct="1">
              <a:defRPr/>
            </a:pPr>
            <a:r>
              <a:rPr lang="sv-SE" sz="700" dirty="0">
                <a:solidFill>
                  <a:srgbClr val="FF0000"/>
                </a:solidFill>
                <a:latin typeface="+mj-lt"/>
              </a:rPr>
              <a:t>        </a:t>
            </a:r>
          </a:p>
          <a:p>
            <a:pPr marL="171450" indent="-171450" eaLnBrk="1" fontAlgn="base" hangingPunct="1">
              <a:spcBef>
                <a:spcPct val="20000"/>
              </a:spcBef>
              <a:spcAft>
                <a:spcPct val="0"/>
              </a:spcAft>
              <a:buFont typeface="Arial" panose="020B0604020202020204" pitchFamily="34" charset="0"/>
              <a:buChar char="•"/>
              <a:defRPr/>
            </a:pPr>
            <a:r>
              <a:rPr lang="sv-SE" sz="1050" b="1" i="1" dirty="0">
                <a:latin typeface="+mj-lt"/>
                <a:cs typeface="Arial" charset="0"/>
              </a:rPr>
              <a:t>Knäproteskirurgi</a:t>
            </a:r>
            <a:endParaRPr lang="sv-SE" sz="700" b="1" i="1" dirty="0">
              <a:latin typeface="+mj-lt"/>
              <a:cs typeface="Arial" charset="0"/>
            </a:endParaRPr>
          </a:p>
          <a:p>
            <a:pPr eaLnBrk="1" hangingPunct="1">
              <a:lnSpc>
                <a:spcPct val="150000"/>
              </a:lnSpc>
              <a:defRPr/>
            </a:pPr>
            <a:r>
              <a:rPr lang="sv-SE" sz="800" dirty="0">
                <a:latin typeface="+mj-lt"/>
              </a:rPr>
              <a:t>        - Oönskade händelser inom 90 </a:t>
            </a:r>
            <a:r>
              <a:rPr lang="sv-SE" sz="800" dirty="0" smtClean="0">
                <a:latin typeface="+mj-lt"/>
              </a:rPr>
              <a:t>dagar</a:t>
            </a:r>
          </a:p>
          <a:p>
            <a:pPr eaLnBrk="1" hangingPunct="1">
              <a:lnSpc>
                <a:spcPct val="150000"/>
              </a:lnSpc>
              <a:defRPr/>
            </a:pPr>
            <a:r>
              <a:rPr lang="sv-SE" sz="800" dirty="0">
                <a:latin typeface="+mj-lt"/>
              </a:rPr>
              <a:t> </a:t>
            </a:r>
            <a:r>
              <a:rPr lang="sv-SE" sz="800" dirty="0" smtClean="0">
                <a:latin typeface="+mj-lt"/>
              </a:rPr>
              <a:t>       - Relativ revisionsrisk</a:t>
            </a:r>
            <a:br>
              <a:rPr lang="sv-SE" sz="800" dirty="0" smtClean="0">
                <a:latin typeface="+mj-lt"/>
              </a:rPr>
            </a:br>
            <a:r>
              <a:rPr lang="sv-SE" sz="800" dirty="0" smtClean="0">
                <a:latin typeface="+mj-lt"/>
              </a:rPr>
              <a:t>        - </a:t>
            </a:r>
            <a:r>
              <a:rPr lang="sv-SE" sz="800" dirty="0" smtClean="0">
                <a:solidFill>
                  <a:srgbClr val="FF0000"/>
                </a:solidFill>
                <a:latin typeface="+mj-lt"/>
                <a:hlinkClick r:id="rId17"/>
              </a:rPr>
              <a:t>Antibiotika </a:t>
            </a:r>
            <a:r>
              <a:rPr lang="sv-SE" sz="800" dirty="0">
                <a:solidFill>
                  <a:srgbClr val="FF0000"/>
                </a:solidFill>
                <a:latin typeface="+mj-lt"/>
                <a:hlinkClick r:id="rId17"/>
              </a:rPr>
              <a:t>i rätt tid vid knäproteskirurgi, VIS</a:t>
            </a:r>
            <a:r>
              <a:rPr lang="sv-SE" sz="800" dirty="0">
                <a:solidFill>
                  <a:srgbClr val="FF0000"/>
                </a:solidFill>
                <a:latin typeface="+mj-lt"/>
              </a:rPr>
              <a:t> </a:t>
            </a:r>
            <a:endParaRPr lang="sv-SE" sz="800" dirty="0" smtClean="0">
              <a:solidFill>
                <a:srgbClr val="FF0000"/>
              </a:solidFill>
              <a:latin typeface="+mj-lt"/>
            </a:endParaRPr>
          </a:p>
          <a:p>
            <a:pPr eaLnBrk="1" hangingPunct="1">
              <a:lnSpc>
                <a:spcPct val="150000"/>
              </a:lnSpc>
              <a:defRPr/>
            </a:pPr>
            <a:endParaRPr lang="sv-SE" sz="1050" dirty="0">
              <a:solidFill>
                <a:srgbClr val="FF0000"/>
              </a:solidFill>
              <a:latin typeface="+mj-lt"/>
            </a:endParaRPr>
          </a:p>
          <a:p>
            <a:pPr marL="171450" indent="-171450" eaLnBrk="1" hangingPunct="1">
              <a:spcBef>
                <a:spcPct val="20000"/>
              </a:spcBef>
              <a:buFont typeface="Arial" panose="020B0604020202020204" pitchFamily="34" charset="0"/>
              <a:buChar char="•"/>
              <a:defRPr/>
            </a:pPr>
            <a:r>
              <a:rPr lang="sv-SE" sz="1050" b="1" i="1" dirty="0">
                <a:solidFill>
                  <a:schemeClr val="bg1">
                    <a:lumMod val="75000"/>
                  </a:schemeClr>
                </a:solidFill>
                <a:latin typeface="+mj-lt"/>
              </a:rPr>
              <a:t>Ryggkirurgi - komplikationer? </a:t>
            </a:r>
            <a:r>
              <a:rPr lang="sv-SE" sz="800" i="1" dirty="0">
                <a:solidFill>
                  <a:srgbClr val="FF0000"/>
                </a:solidFill>
                <a:latin typeface="+mj-lt"/>
              </a:rPr>
              <a:t>Förfrågan till Swespine </a:t>
            </a:r>
            <a:r>
              <a:rPr lang="sv-SE" sz="800" i="1" dirty="0" smtClean="0">
                <a:solidFill>
                  <a:srgbClr val="FF0000"/>
                </a:solidFill>
                <a:latin typeface="+mj-lt"/>
              </a:rPr>
              <a:t>skickad</a:t>
            </a:r>
            <a:br>
              <a:rPr lang="sv-SE" sz="800" i="1" dirty="0" smtClean="0">
                <a:solidFill>
                  <a:srgbClr val="FF0000"/>
                </a:solidFill>
                <a:latin typeface="+mj-lt"/>
              </a:rPr>
            </a:br>
            <a:endParaRPr lang="sv-SE" sz="1050" i="1" dirty="0">
              <a:solidFill>
                <a:srgbClr val="FF0000"/>
              </a:solidFill>
              <a:latin typeface="+mj-lt"/>
            </a:endParaRPr>
          </a:p>
        </p:txBody>
      </p:sp>
      <p:sp>
        <p:nvSpPr>
          <p:cNvPr id="15" name="Rektangel med rundade hörn 14"/>
          <p:cNvSpPr/>
          <p:nvPr/>
        </p:nvSpPr>
        <p:spPr>
          <a:xfrm>
            <a:off x="8243554" y="1650522"/>
            <a:ext cx="3611105" cy="2582519"/>
          </a:xfrm>
          <a:prstGeom prst="round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 Box 9"/>
          <p:cNvSpPr txBox="1">
            <a:spLocks noChangeArrowheads="1"/>
          </p:cNvSpPr>
          <p:nvPr/>
        </p:nvSpPr>
        <p:spPr bwMode="auto">
          <a:xfrm>
            <a:off x="4264995" y="1340415"/>
            <a:ext cx="3788383" cy="193899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Höftfraktur</a:t>
            </a:r>
          </a:p>
          <a:p>
            <a:pPr eaLnBrk="1" hangingPunct="1">
              <a:lnSpc>
                <a:spcPct val="150000"/>
              </a:lnSpc>
              <a:defRPr/>
            </a:pPr>
            <a:r>
              <a:rPr lang="sv-SE" sz="800" dirty="0">
                <a:latin typeface="+mj-lt"/>
              </a:rPr>
              <a:t>        </a:t>
            </a:r>
            <a:r>
              <a:rPr lang="sv-SE" sz="800" dirty="0" smtClean="0">
                <a:latin typeface="+mj-lt"/>
              </a:rPr>
              <a:t>- </a:t>
            </a:r>
            <a:r>
              <a:rPr lang="sv-SE" sz="800" dirty="0">
                <a:latin typeface="+mj-lt"/>
                <a:hlinkClick r:id="rId18"/>
              </a:rPr>
              <a:t>Åter till boende efter höftfraktur</a:t>
            </a:r>
            <a:endParaRPr lang="sv-SE" sz="800" b="1" i="1" dirty="0" smtClean="0">
              <a:solidFill>
                <a:srgbClr val="FF0000"/>
              </a:solidFill>
              <a:latin typeface="+mj-lt"/>
            </a:endParaRPr>
          </a:p>
          <a:p>
            <a:pPr marL="171450" indent="-171450" eaLnBrk="1" fontAlgn="base" hangingPunct="1">
              <a:spcBef>
                <a:spcPct val="0"/>
              </a:spcBef>
              <a:spcAft>
                <a:spcPct val="0"/>
              </a:spcAft>
              <a:buFont typeface="Arial" panose="020B0604020202020204" pitchFamily="34" charset="0"/>
              <a:buChar char="•"/>
              <a:defRPr/>
            </a:pPr>
            <a:r>
              <a:rPr lang="sv-SE" sz="1000" b="1" i="1" dirty="0" smtClean="0">
                <a:latin typeface="+mj-lt"/>
              </a:rPr>
              <a:t>Höftproteskirurgi</a:t>
            </a:r>
            <a:endParaRPr lang="sv-SE" sz="1000" b="1" i="1" dirty="0">
              <a:latin typeface="+mj-lt"/>
            </a:endParaRPr>
          </a:p>
          <a:p>
            <a:pPr eaLnBrk="1" fontAlgn="base" hangingPunct="1">
              <a:spcBef>
                <a:spcPct val="0"/>
              </a:spcBef>
              <a:spcAft>
                <a:spcPct val="0"/>
              </a:spcAft>
              <a:defRPr/>
            </a:pPr>
            <a:r>
              <a:rPr lang="sv-SE" sz="800" dirty="0">
                <a:latin typeface="+mj-lt"/>
              </a:rPr>
              <a:t>     - Funktionella resultat EQ5D i samband med höftledsplastikkirurgi</a:t>
            </a:r>
          </a:p>
          <a:p>
            <a:pPr eaLnBrk="1" fontAlgn="base" hangingPunct="1">
              <a:spcBef>
                <a:spcPct val="0"/>
              </a:spcBef>
              <a:spcAft>
                <a:spcPct val="0"/>
              </a:spcAft>
              <a:defRPr/>
            </a:pPr>
            <a:endParaRPr lang="sv-SE" sz="600" dirty="0">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cs typeface="Arial" charset="0"/>
              </a:rPr>
              <a:t>Knäproteskirurgi</a:t>
            </a:r>
            <a:endParaRPr lang="sv-SE" sz="600" b="1" i="1" dirty="0">
              <a:latin typeface="+mj-lt"/>
              <a:cs typeface="Arial" charset="0"/>
            </a:endParaRPr>
          </a:p>
          <a:p>
            <a:pPr eaLnBrk="1" fontAlgn="base" hangingPunct="1">
              <a:lnSpc>
                <a:spcPct val="150000"/>
              </a:lnSpc>
              <a:spcBef>
                <a:spcPct val="0"/>
              </a:spcBef>
              <a:spcAft>
                <a:spcPct val="0"/>
              </a:spcAft>
              <a:defRPr/>
            </a:pPr>
            <a:r>
              <a:rPr lang="sv-SE" sz="800" dirty="0">
                <a:latin typeface="+mj-lt"/>
                <a:cs typeface="Arial" charset="0"/>
              </a:rPr>
              <a:t>     - </a:t>
            </a:r>
            <a:r>
              <a:rPr lang="sv-SE" sz="800" dirty="0">
                <a:latin typeface="+mj-lt"/>
              </a:rPr>
              <a:t>Patientraporterad ADL-förmåga ett år efter planerad knäprotesoperation</a:t>
            </a:r>
            <a:r>
              <a:rPr lang="sv-SE" sz="800" dirty="0">
                <a:solidFill>
                  <a:srgbClr val="FF0000"/>
                </a:solidFill>
                <a:latin typeface="+mj-lt"/>
              </a:rPr>
              <a:t> </a:t>
            </a:r>
          </a:p>
          <a:p>
            <a:pPr marL="171450" indent="-171450" eaLnBrk="1" fontAlgn="base" hangingPunct="1">
              <a:spcBef>
                <a:spcPct val="0"/>
              </a:spcBef>
              <a:spcAft>
                <a:spcPct val="0"/>
              </a:spcAft>
              <a:buFont typeface="Arial" panose="020B0604020202020204" pitchFamily="34" charset="0"/>
              <a:buChar char="•"/>
              <a:defRPr/>
            </a:pPr>
            <a:endParaRPr lang="sv-SE" sz="600" dirty="0">
              <a:solidFill>
                <a:srgbClr val="FF0000"/>
              </a:solidFill>
              <a:latin typeface="+mj-lt"/>
              <a:cs typeface="Arial" charset="0"/>
            </a:endParaRPr>
          </a:p>
          <a:p>
            <a:pPr marL="171450" indent="-171450" eaLnBrk="1" fontAlgn="base" hangingPunct="1">
              <a:spcBef>
                <a:spcPct val="0"/>
              </a:spcBef>
              <a:spcAft>
                <a:spcPct val="0"/>
              </a:spcAft>
              <a:buFont typeface="Arial" panose="020B0604020202020204" pitchFamily="34" charset="0"/>
              <a:buChar char="•"/>
              <a:defRPr/>
            </a:pPr>
            <a:r>
              <a:rPr lang="sv-SE" sz="1000" b="1" i="1" dirty="0">
                <a:latin typeface="+mj-lt"/>
              </a:rPr>
              <a:t>Ryggkirurgi</a:t>
            </a:r>
          </a:p>
          <a:p>
            <a:pPr eaLnBrk="1" hangingPunct="1">
              <a:lnSpc>
                <a:spcPct val="150000"/>
              </a:lnSpc>
              <a:defRPr/>
            </a:pPr>
            <a:r>
              <a:rPr lang="sv-SE" sz="800" dirty="0" smtClean="0">
                <a:latin typeface="+mj-lt"/>
              </a:rPr>
              <a:t>       -  </a:t>
            </a:r>
            <a:r>
              <a:rPr lang="sv-SE" sz="800" dirty="0" smtClean="0">
                <a:latin typeface="+mj-lt"/>
                <a:hlinkClick r:id="rId19"/>
              </a:rPr>
              <a:t>Minskning </a:t>
            </a:r>
            <a:r>
              <a:rPr lang="sv-SE" sz="800" dirty="0">
                <a:latin typeface="+mj-lt"/>
                <a:hlinkClick r:id="rId19"/>
              </a:rPr>
              <a:t>av bensmärta efter operation för diskbråck – efter </a:t>
            </a:r>
            <a:r>
              <a:rPr lang="sv-SE" sz="800" dirty="0" smtClean="0">
                <a:latin typeface="+mj-lt"/>
                <a:hlinkClick r:id="rId19"/>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hlinkClick r:id="rId20"/>
              </a:rPr>
              <a:t>Minskning av bensmärta efter operation för spinal stenos – efter </a:t>
            </a:r>
            <a:r>
              <a:rPr lang="sv-SE" sz="800" dirty="0" smtClean="0">
                <a:latin typeface="+mj-lt"/>
                <a:hlinkClick r:id="rId20"/>
              </a:rPr>
              <a:t>justering</a:t>
            </a:r>
            <a:endParaRPr lang="sv-SE" sz="800" dirty="0" smtClean="0">
              <a:latin typeface="+mj-lt"/>
            </a:endParaRPr>
          </a:p>
          <a:p>
            <a:pPr eaLnBrk="1" hangingPunct="1">
              <a:lnSpc>
                <a:spcPct val="150000"/>
              </a:lnSpc>
              <a:defRPr/>
            </a:pPr>
            <a:r>
              <a:rPr lang="sv-SE" sz="800" dirty="0">
                <a:latin typeface="+mj-lt"/>
              </a:rPr>
              <a:t> </a:t>
            </a:r>
            <a:r>
              <a:rPr lang="sv-SE" sz="800" dirty="0" smtClean="0">
                <a:latin typeface="+mj-lt"/>
              </a:rPr>
              <a:t>     - </a:t>
            </a:r>
            <a:r>
              <a:rPr lang="sv-SE" sz="800" dirty="0">
                <a:latin typeface="+mj-lt"/>
              </a:rPr>
              <a:t>Upplevd funktion</a:t>
            </a:r>
          </a:p>
        </p:txBody>
      </p:sp>
      <p:sp>
        <p:nvSpPr>
          <p:cNvPr id="19" name="Rectangle 2"/>
          <p:cNvSpPr>
            <a:spLocks noChangeArrowheads="1"/>
          </p:cNvSpPr>
          <p:nvPr/>
        </p:nvSpPr>
        <p:spPr bwMode="auto">
          <a:xfrm>
            <a:off x="4344066" y="1104941"/>
            <a:ext cx="3080377" cy="235474"/>
          </a:xfrm>
          <a:prstGeom prst="rect">
            <a:avLst/>
          </a:prstGeom>
          <a:solidFill>
            <a:schemeClr val="bg1"/>
          </a:solidFill>
          <a:ln w="9525">
            <a:noFill/>
            <a:miter lim="800000"/>
            <a:headEnd/>
            <a:tailEnd/>
          </a:ln>
        </p:spPr>
        <p:txBody>
          <a:bodyPr wrap="none" anchor="ctr"/>
          <a:lstStyle/>
          <a:p>
            <a:pPr eaLnBrk="0" fontAlgn="base" hangingPunct="0">
              <a:spcBef>
                <a:spcPct val="50000"/>
              </a:spcBef>
              <a:spcAft>
                <a:spcPct val="0"/>
              </a:spcAft>
            </a:pPr>
            <a:r>
              <a:rPr lang="sv-SE" sz="1600" b="1" dirty="0">
                <a:latin typeface="+mj-lt"/>
                <a:cs typeface="Arial" charset="0"/>
              </a:rPr>
              <a:t>Funktionella resultat - PROM</a:t>
            </a:r>
          </a:p>
        </p:txBody>
      </p:sp>
      <p:pic>
        <p:nvPicPr>
          <p:cNvPr id="5" name="Bildobjekt 4"/>
          <p:cNvPicPr>
            <a:picLocks noChangeAspect="1"/>
          </p:cNvPicPr>
          <p:nvPr/>
        </p:nvPicPr>
        <p:blipFill>
          <a:blip r:embed="rId21"/>
          <a:stretch>
            <a:fillRect/>
          </a:stretch>
        </p:blipFill>
        <p:spPr>
          <a:xfrm>
            <a:off x="5509460" y="3149368"/>
            <a:ext cx="645850" cy="456108"/>
          </a:xfrm>
          <a:prstGeom prst="rect">
            <a:avLst/>
          </a:prstGeom>
          <a:effectLst>
            <a:outerShdw blurRad="50800" dist="38100" dir="2700000" algn="tl" rotWithShape="0">
              <a:prstClr val="black">
                <a:alpha val="40000"/>
              </a:prstClr>
            </a:outerShdw>
          </a:effectLst>
        </p:spPr>
      </p:pic>
      <p:sp>
        <p:nvSpPr>
          <p:cNvPr id="20"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4137679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ruta 1"/>
          <p:cNvSpPr txBox="1">
            <a:spLocks noChangeArrowheads="1"/>
          </p:cNvSpPr>
          <p:nvPr/>
        </p:nvSpPr>
        <p:spPr bwMode="auto">
          <a:xfrm>
            <a:off x="1026606" y="1234014"/>
            <a:ext cx="9557087" cy="4801314"/>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endParaRPr lang="sv-SE" dirty="0">
              <a:latin typeface="+mj-lt"/>
            </a:endParaRPr>
          </a:p>
          <a:p>
            <a:pPr marL="285750" indent="-285750">
              <a:buFont typeface="Arial" panose="020B0604020202020204" pitchFamily="34" charset="0"/>
              <a:buChar char="•"/>
            </a:pPr>
            <a:r>
              <a:rPr lang="sv-SE" dirty="0">
                <a:latin typeface="+mj-lt"/>
              </a:rPr>
              <a:t>Ger dessa resultat de svar vi behöver för att säkra </a:t>
            </a:r>
            <a:r>
              <a:rPr lang="sv-SE" b="1" dirty="0">
                <a:latin typeface="+mj-lt"/>
              </a:rPr>
              <a:t>God ortopedi </a:t>
            </a:r>
            <a:r>
              <a:rPr lang="sv-SE" dirty="0">
                <a:latin typeface="+mj-lt"/>
              </a:rPr>
              <a:t>i regionen? </a:t>
            </a:r>
            <a:br>
              <a:rPr lang="sv-SE" dirty="0">
                <a:latin typeface="+mj-lt"/>
              </a:rPr>
            </a:br>
            <a:endParaRPr lang="sv-SE" dirty="0">
              <a:latin typeface="+mj-lt"/>
            </a:endParaRPr>
          </a:p>
          <a:p>
            <a:pPr marL="285750" indent="-285750">
              <a:buFont typeface="Arial" panose="020B0604020202020204" pitchFamily="34" charset="0"/>
              <a:buChar char="•"/>
            </a:pPr>
            <a:r>
              <a:rPr lang="sv-SE" dirty="0">
                <a:latin typeface="+mj-lt"/>
              </a:rPr>
              <a:t>Hur </a:t>
            </a:r>
            <a:r>
              <a:rPr lang="sv-SE" b="1" dirty="0">
                <a:latin typeface="+mj-lt"/>
              </a:rPr>
              <a:t>arbetar vi </a:t>
            </a:r>
            <a:r>
              <a:rPr lang="sv-SE" dirty="0">
                <a:latin typeface="+mj-lt"/>
              </a:rPr>
              <a:t>med dessa underlag vid våra respektive verksamheter och för specifika patientgrupper?</a:t>
            </a:r>
            <a:br>
              <a:rPr lang="sv-SE" dirty="0">
                <a:latin typeface="+mj-lt"/>
              </a:rPr>
            </a:br>
            <a:endParaRPr lang="sv-SE" dirty="0">
              <a:latin typeface="+mj-lt"/>
            </a:endParaRPr>
          </a:p>
          <a:p>
            <a:pPr marL="285750" indent="-285750">
              <a:buFont typeface="Arial" panose="020B0604020202020204" pitchFamily="34" charset="0"/>
              <a:buChar char="•"/>
            </a:pPr>
            <a:r>
              <a:rPr lang="sv-SE" b="1" dirty="0">
                <a:latin typeface="+mj-lt"/>
              </a:rPr>
              <a:t>Organisatoriska förutsättningar </a:t>
            </a:r>
          </a:p>
          <a:p>
            <a:pPr marL="285750" indent="-285750">
              <a:buFont typeface="Arial" panose="020B0604020202020204" pitchFamily="34" charset="0"/>
              <a:buChar char="•"/>
            </a:pPr>
            <a:endParaRPr lang="sv-SE" b="1" dirty="0" smtClean="0">
              <a:latin typeface="+mj-lt"/>
            </a:endParaRPr>
          </a:p>
          <a:p>
            <a:pPr marL="285750" indent="-285750">
              <a:buFont typeface="Arial" panose="020B0604020202020204" pitchFamily="34" charset="0"/>
              <a:buChar char="•"/>
            </a:pPr>
            <a:r>
              <a:rPr lang="sv-SE" b="1" dirty="0" smtClean="0">
                <a:latin typeface="+mj-lt"/>
              </a:rPr>
              <a:t>Hur långt bort ligger en gemensam storregion?</a:t>
            </a:r>
            <a:endParaRPr lang="sv-SE" b="1" dirty="0">
              <a:latin typeface="+mj-lt"/>
            </a:endParaRPr>
          </a:p>
          <a:p>
            <a:pPr marL="285750" indent="-285750">
              <a:buFont typeface="Arial" panose="020B0604020202020204" pitchFamily="34" charset="0"/>
              <a:buChar char="•"/>
            </a:pPr>
            <a:endParaRPr lang="sv-SE" b="1" dirty="0">
              <a:latin typeface="+mj-lt"/>
            </a:endParaRPr>
          </a:p>
          <a:p>
            <a:pPr marL="285750" indent="-285750">
              <a:buFont typeface="Arial" panose="020B0604020202020204" pitchFamily="34" charset="0"/>
              <a:buChar char="•"/>
            </a:pPr>
            <a:r>
              <a:rPr lang="sv-SE" b="1" dirty="0">
                <a:latin typeface="+mj-lt"/>
              </a:rPr>
              <a:t>Samverkan inom regionen</a:t>
            </a:r>
          </a:p>
          <a:p>
            <a:pPr marL="285750" indent="-285750">
              <a:buFont typeface="Arial" panose="020B0604020202020204" pitchFamily="34" charset="0"/>
              <a:buChar char="•"/>
            </a:pPr>
            <a:endParaRPr lang="sv-SE" b="1" dirty="0">
              <a:latin typeface="+mj-lt"/>
            </a:endParaRPr>
          </a:p>
          <a:p>
            <a:pPr marL="285750" indent="-285750">
              <a:buFont typeface="Arial" panose="020B0604020202020204" pitchFamily="34" charset="0"/>
              <a:buChar char="•"/>
            </a:pPr>
            <a:endParaRPr lang="sv-SE" dirty="0">
              <a:solidFill>
                <a:srgbClr val="FF0000"/>
              </a:solidFill>
              <a:latin typeface="+mj-lt"/>
            </a:endParaRPr>
          </a:p>
          <a:p>
            <a:pPr marL="285750" indent="-285750">
              <a:buFont typeface="Arial" panose="020B0604020202020204" pitchFamily="34" charset="0"/>
              <a:buChar char="•"/>
            </a:pPr>
            <a:endParaRPr lang="sv-SE" dirty="0">
              <a:solidFill>
                <a:srgbClr val="FF0000"/>
              </a:solidFill>
              <a:latin typeface="+mj-lt"/>
            </a:endParaRPr>
          </a:p>
          <a:p>
            <a:pPr marL="285750" indent="-285750">
              <a:buFont typeface="Arial" panose="020B0604020202020204" pitchFamily="34" charset="0"/>
              <a:buChar char="•"/>
            </a:pPr>
            <a:endParaRPr lang="sv-SE" b="1" dirty="0">
              <a:solidFill>
                <a:srgbClr val="C00000"/>
              </a:solidFill>
              <a:latin typeface="+mj-lt"/>
            </a:endParaRPr>
          </a:p>
          <a:p>
            <a:pPr marL="285750" indent="-285750">
              <a:buFont typeface="Arial" panose="020B0604020202020204" pitchFamily="34" charset="0"/>
              <a:buChar char="•"/>
            </a:pPr>
            <a:endParaRPr lang="sv-SE" i="1" dirty="0">
              <a:latin typeface="+mj-lt"/>
            </a:endParaRPr>
          </a:p>
          <a:p>
            <a:r>
              <a:rPr lang="sv-SE" i="1" dirty="0">
                <a:latin typeface="+mj-lt"/>
              </a:rPr>
              <a:t> </a:t>
            </a:r>
          </a:p>
        </p:txBody>
      </p:sp>
      <p:sp>
        <p:nvSpPr>
          <p:cNvPr id="2" name="Rektangel 1"/>
          <p:cNvSpPr/>
          <p:nvPr/>
        </p:nvSpPr>
        <p:spPr>
          <a:xfrm>
            <a:off x="656957" y="516926"/>
            <a:ext cx="6725419" cy="523220"/>
          </a:xfrm>
          <a:prstGeom prst="rect">
            <a:avLst/>
          </a:prstGeom>
        </p:spPr>
        <p:txBody>
          <a:bodyPr wrap="square">
            <a:spAutoFit/>
          </a:bodyPr>
          <a:lstStyle/>
          <a:p>
            <a:pPr lvl="0"/>
            <a:r>
              <a:rPr lang="sv-SE" sz="2800" b="1" dirty="0" smtClean="0">
                <a:solidFill>
                  <a:srgbClr val="0000CC"/>
                </a:solidFill>
                <a:latin typeface="+mj-lt"/>
              </a:rPr>
              <a:t>Reflektioner </a:t>
            </a:r>
            <a:endParaRPr lang="sv-SE" sz="3200" b="1" dirty="0">
              <a:solidFill>
                <a:srgbClr val="0000CC"/>
              </a:solidFill>
              <a:latin typeface="+mj-lt"/>
            </a:endParaRPr>
          </a:p>
        </p:txBody>
      </p:sp>
      <p:sp>
        <p:nvSpPr>
          <p:cNvPr id="6"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90860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82988" y="448814"/>
            <a:ext cx="5986511" cy="461665"/>
          </a:xfrm>
          <a:prstGeom prst="rect">
            <a:avLst/>
          </a:prstGeom>
          <a:noFill/>
        </p:spPr>
        <p:txBody>
          <a:bodyPr wrap="none" rtlCol="0">
            <a:spAutoFit/>
          </a:bodyPr>
          <a:lstStyle/>
          <a:p>
            <a:r>
              <a:rPr lang="sv-SE" sz="2400" dirty="0" smtClean="0">
                <a:solidFill>
                  <a:srgbClr val="0000CC"/>
                </a:solidFill>
                <a:latin typeface="+mj-lt"/>
              </a:rPr>
              <a:t>PREM – resultat ur Nationell patientenkät 2018</a:t>
            </a:r>
          </a:p>
        </p:txBody>
      </p:sp>
      <p:pic>
        <p:nvPicPr>
          <p:cNvPr id="2" name="Bildobjekt 1"/>
          <p:cNvPicPr>
            <a:picLocks noChangeAspect="1"/>
          </p:cNvPicPr>
          <p:nvPr/>
        </p:nvPicPr>
        <p:blipFill>
          <a:blip r:embed="rId3"/>
          <a:stretch>
            <a:fillRect/>
          </a:stretch>
        </p:blipFill>
        <p:spPr>
          <a:xfrm>
            <a:off x="6089239" y="1293822"/>
            <a:ext cx="5862087" cy="3818247"/>
          </a:xfrm>
          <a:prstGeom prst="rect">
            <a:avLst/>
          </a:prstGeom>
        </p:spPr>
      </p:pic>
      <p:pic>
        <p:nvPicPr>
          <p:cNvPr id="6" name="Bildobjekt 5"/>
          <p:cNvPicPr>
            <a:picLocks noChangeAspect="1"/>
          </p:cNvPicPr>
          <p:nvPr/>
        </p:nvPicPr>
        <p:blipFill>
          <a:blip r:embed="rId4"/>
          <a:stretch>
            <a:fillRect/>
          </a:stretch>
        </p:blipFill>
        <p:spPr>
          <a:xfrm>
            <a:off x="225649" y="1292843"/>
            <a:ext cx="5863590" cy="3819226"/>
          </a:xfrm>
          <a:prstGeom prst="rect">
            <a:avLst/>
          </a:prstGeom>
        </p:spPr>
      </p:pic>
      <p:sp>
        <p:nvSpPr>
          <p:cNvPr id="7" name="Rektangel 6"/>
          <p:cNvSpPr/>
          <p:nvPr/>
        </p:nvSpPr>
        <p:spPr>
          <a:xfrm>
            <a:off x="5475381" y="5270472"/>
            <a:ext cx="1927131" cy="246221"/>
          </a:xfrm>
          <a:prstGeom prst="rect">
            <a:avLst/>
          </a:prstGeom>
        </p:spPr>
        <p:txBody>
          <a:bodyPr wrap="none">
            <a:spAutoFit/>
          </a:bodyPr>
          <a:lstStyle/>
          <a:p>
            <a:r>
              <a:rPr lang="sv-SE" sz="1000" i="1" dirty="0">
                <a:latin typeface="+mj-lt"/>
              </a:rPr>
              <a:t>Riket avser alla oavsett specialitet</a:t>
            </a:r>
          </a:p>
        </p:txBody>
      </p:sp>
      <p:sp>
        <p:nvSpPr>
          <p:cNvPr id="8" name="Text Box 8"/>
          <p:cNvSpPr txBox="1">
            <a:spLocks noChangeArrowheads="1"/>
          </p:cNvSpPr>
          <p:nvPr/>
        </p:nvSpPr>
        <p:spPr bwMode="auto">
          <a:xfrm>
            <a:off x="382988" y="5675096"/>
            <a:ext cx="5185299" cy="600164"/>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a:t>
            </a:r>
          </a:p>
          <a:p>
            <a:r>
              <a:rPr lang="sv-SE" sz="1100" i="1" dirty="0" smtClean="0">
                <a:latin typeface="+mj-lt"/>
              </a:rPr>
              <a:t>Jämförelse mellan alla specialiteter i riket och ortopedin i sydöstra sjukhusregionen. Inom slutenvården står sig ortopedin väl medan i öppenvårdsammanhag något sämre. Varför?</a:t>
            </a:r>
            <a:endParaRPr lang="sv-SE" sz="1100" i="1" dirty="0">
              <a:latin typeface="+mj-lt"/>
            </a:endParaRPr>
          </a:p>
        </p:txBody>
      </p:sp>
      <p:sp>
        <p:nvSpPr>
          <p:cNvPr id="10"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266148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296479" y="390511"/>
            <a:ext cx="5986511" cy="461665"/>
          </a:xfrm>
          <a:prstGeom prst="rect">
            <a:avLst/>
          </a:prstGeom>
          <a:noFill/>
        </p:spPr>
        <p:txBody>
          <a:bodyPr wrap="none" rtlCol="0">
            <a:spAutoFit/>
          </a:bodyPr>
          <a:lstStyle/>
          <a:p>
            <a:r>
              <a:rPr lang="sv-SE" sz="2400" dirty="0" smtClean="0">
                <a:solidFill>
                  <a:srgbClr val="0000CC"/>
                </a:solidFill>
                <a:latin typeface="+mj-lt"/>
              </a:rPr>
              <a:t>PREM – resultat ur Nationell patientenkät 2018</a:t>
            </a:r>
            <a:endParaRPr lang="sv-SE" sz="2400" dirty="0">
              <a:solidFill>
                <a:srgbClr val="0000CC"/>
              </a:solidFill>
              <a:latin typeface="+mj-lt"/>
            </a:endParaRPr>
          </a:p>
        </p:txBody>
      </p:sp>
      <p:pic>
        <p:nvPicPr>
          <p:cNvPr id="10" name="Bildobjekt 9"/>
          <p:cNvPicPr>
            <a:picLocks noChangeAspect="1"/>
          </p:cNvPicPr>
          <p:nvPr/>
        </p:nvPicPr>
        <p:blipFill>
          <a:blip r:embed="rId3"/>
          <a:stretch>
            <a:fillRect/>
          </a:stretch>
        </p:blipFill>
        <p:spPr>
          <a:xfrm>
            <a:off x="136188" y="1078360"/>
            <a:ext cx="5814361" cy="3791146"/>
          </a:xfrm>
          <a:prstGeom prst="rect">
            <a:avLst/>
          </a:prstGeom>
        </p:spPr>
      </p:pic>
      <p:pic>
        <p:nvPicPr>
          <p:cNvPr id="11" name="Bildobjekt 10"/>
          <p:cNvPicPr>
            <a:picLocks noChangeAspect="1"/>
          </p:cNvPicPr>
          <p:nvPr/>
        </p:nvPicPr>
        <p:blipFill>
          <a:blip r:embed="rId4"/>
          <a:stretch>
            <a:fillRect/>
          </a:stretch>
        </p:blipFill>
        <p:spPr>
          <a:xfrm>
            <a:off x="6124721" y="1078360"/>
            <a:ext cx="5814360" cy="3791146"/>
          </a:xfrm>
          <a:prstGeom prst="rect">
            <a:avLst/>
          </a:prstGeom>
        </p:spPr>
      </p:pic>
      <p:sp>
        <p:nvSpPr>
          <p:cNvPr id="7" name="Text Box 8"/>
          <p:cNvSpPr txBox="1">
            <a:spLocks noChangeArrowheads="1"/>
          </p:cNvSpPr>
          <p:nvPr/>
        </p:nvSpPr>
        <p:spPr bwMode="auto">
          <a:xfrm>
            <a:off x="7799695" y="5095690"/>
            <a:ext cx="4221272" cy="1277273"/>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Här jämförs bara ortopedi även på riksnivå. Vid öppen vård presterar Kalmar, Oskarshamn, Eksjö och Motala bäst. Vid slutenvård bäst resultat hos Västervik, Oskarshamn, Värnamo och Motala. Linköping presterar något sämre i både öppenvård och slutenvård. Utgående från bedömningsmallar rekommenderas analys och eventuella åtgärder från nivån 70 och nedåt. </a:t>
            </a:r>
            <a:endParaRPr lang="sv-SE" sz="1100" i="1" dirty="0">
              <a:latin typeface="+mj-lt"/>
            </a:endParaRPr>
          </a:p>
        </p:txBody>
      </p:sp>
      <p:sp>
        <p:nvSpPr>
          <p:cNvPr id="9"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3791700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16999" y="975220"/>
            <a:ext cx="3764922" cy="2800767"/>
          </a:xfrm>
          <a:prstGeom prst="rect">
            <a:avLst/>
          </a:prstGeom>
        </p:spPr>
        <p:txBody>
          <a:bodyPr wrap="square">
            <a:spAutoFit/>
          </a:bodyPr>
          <a:lstStyle/>
          <a:p>
            <a:endParaRPr lang="sv-SE" sz="1600" dirty="0">
              <a:latin typeface="+mj-lt"/>
            </a:endParaRPr>
          </a:p>
          <a:p>
            <a:r>
              <a:rPr lang="sv-SE" sz="1600" dirty="0">
                <a:solidFill>
                  <a:srgbClr val="0070C0"/>
                </a:solidFill>
                <a:latin typeface="+mj-lt"/>
              </a:rPr>
              <a:t>Eksjö</a:t>
            </a:r>
            <a:r>
              <a:rPr lang="sv-SE" sz="1600" dirty="0">
                <a:latin typeface="+mj-lt"/>
              </a:rPr>
              <a:t>, </a:t>
            </a:r>
            <a:r>
              <a:rPr lang="sv-SE" sz="1600" dirty="0" smtClean="0">
                <a:solidFill>
                  <a:srgbClr val="FF6600"/>
                </a:solidFill>
                <a:latin typeface="+mj-lt"/>
              </a:rPr>
              <a:t>Motala</a:t>
            </a:r>
            <a:r>
              <a:rPr lang="sv-SE" sz="1600" dirty="0" smtClean="0">
                <a:latin typeface="+mj-lt"/>
              </a:rPr>
              <a:t>, </a:t>
            </a:r>
            <a:r>
              <a:rPr lang="sv-SE" sz="1600" dirty="0" smtClean="0">
                <a:solidFill>
                  <a:srgbClr val="008000"/>
                </a:solidFill>
                <a:latin typeface="+mj-lt"/>
              </a:rPr>
              <a:t>Kalmar</a:t>
            </a:r>
            <a:r>
              <a:rPr lang="sv-SE" sz="1600" dirty="0" smtClean="0">
                <a:latin typeface="+mj-lt"/>
              </a:rPr>
              <a:t> och </a:t>
            </a:r>
            <a:r>
              <a:rPr lang="sv-SE" sz="1600" dirty="0" smtClean="0">
                <a:solidFill>
                  <a:srgbClr val="FFCC99"/>
                </a:solidFill>
                <a:latin typeface="+mj-lt"/>
              </a:rPr>
              <a:t>Norrköping</a:t>
            </a:r>
            <a:r>
              <a:rPr lang="sv-SE" sz="1600" dirty="0" smtClean="0">
                <a:latin typeface="+mj-lt"/>
              </a:rPr>
              <a:t> registrerar. </a:t>
            </a:r>
            <a:endParaRPr lang="sv-SE" sz="1600" dirty="0">
              <a:latin typeface="+mj-lt"/>
            </a:endParaRPr>
          </a:p>
          <a:p>
            <a:endParaRPr lang="sv-SE" sz="1600" dirty="0">
              <a:latin typeface="+mj-lt"/>
            </a:endParaRPr>
          </a:p>
          <a:p>
            <a:r>
              <a:rPr lang="sv-SE" sz="1600" dirty="0" smtClean="0">
                <a:latin typeface="+mj-lt"/>
              </a:rPr>
              <a:t>Övriga </a:t>
            </a:r>
            <a:r>
              <a:rPr lang="sv-SE" sz="1600" dirty="0">
                <a:latin typeface="+mj-lt"/>
              </a:rPr>
              <a:t>sjukhus registrerar ej trots stora påtryckningar från registrets sida under </a:t>
            </a:r>
            <a:r>
              <a:rPr lang="sv-SE" sz="1600" dirty="0" smtClean="0">
                <a:latin typeface="+mj-lt"/>
              </a:rPr>
              <a:t>2018.</a:t>
            </a:r>
          </a:p>
          <a:p>
            <a:endParaRPr lang="sv-SE" sz="1600" dirty="0">
              <a:latin typeface="+mj-lt"/>
            </a:endParaRPr>
          </a:p>
          <a:p>
            <a:r>
              <a:rPr lang="sv-SE" sz="1600" dirty="0" smtClean="0">
                <a:latin typeface="+mj-lt"/>
              </a:rPr>
              <a:t>Källa: </a:t>
            </a:r>
            <a:r>
              <a:rPr lang="sv-SE" sz="1600" dirty="0" smtClean="0">
                <a:latin typeface="+mj-lt"/>
                <a:hlinkClick r:id="rId3"/>
              </a:rPr>
              <a:t>Riksfot</a:t>
            </a:r>
            <a:endParaRPr lang="sv-SE" sz="1600" dirty="0">
              <a:latin typeface="+mj-lt"/>
            </a:endParaRPr>
          </a:p>
          <a:p>
            <a:endParaRPr lang="sv-SE" sz="1600" dirty="0" smtClean="0">
              <a:latin typeface="+mj-lt"/>
            </a:endParaRPr>
          </a:p>
          <a:p>
            <a:endParaRPr lang="sv-SE" sz="1600" dirty="0">
              <a:latin typeface="+mj-lt"/>
            </a:endParaRPr>
          </a:p>
        </p:txBody>
      </p:sp>
      <p:sp>
        <p:nvSpPr>
          <p:cNvPr id="5" name="textruta 4"/>
          <p:cNvSpPr txBox="1"/>
          <p:nvPr/>
        </p:nvSpPr>
        <p:spPr>
          <a:xfrm>
            <a:off x="293225" y="281080"/>
            <a:ext cx="1655005" cy="338554"/>
          </a:xfrm>
          <a:prstGeom prst="rect">
            <a:avLst/>
          </a:prstGeom>
          <a:noFill/>
        </p:spPr>
        <p:txBody>
          <a:bodyPr wrap="none" rtlCol="0">
            <a:spAutoFit/>
          </a:bodyPr>
          <a:lstStyle/>
          <a:p>
            <a:r>
              <a:rPr lang="sv-SE" sz="1600" dirty="0">
                <a:solidFill>
                  <a:srgbClr val="0000CC"/>
                </a:solidFill>
                <a:latin typeface="+mj-lt"/>
              </a:rPr>
              <a:t>PREM – Fotkirurgi</a:t>
            </a:r>
          </a:p>
        </p:txBody>
      </p:sp>
      <p:sp>
        <p:nvSpPr>
          <p:cNvPr id="9" name="Text Box 8"/>
          <p:cNvSpPr txBox="1">
            <a:spLocks noChangeArrowheads="1"/>
          </p:cNvSpPr>
          <p:nvPr/>
        </p:nvSpPr>
        <p:spPr bwMode="auto">
          <a:xfrm>
            <a:off x="293225" y="4316407"/>
            <a:ext cx="3764922" cy="1954381"/>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15 olika diagnoser kan registreras. </a:t>
            </a:r>
            <a:r>
              <a:rPr lang="sv-SE" sz="1100" i="1" dirty="0">
                <a:latin typeface="+mj-lt"/>
              </a:rPr>
              <a:t> </a:t>
            </a:r>
            <a:r>
              <a:rPr lang="sv-SE" sz="1100" i="1" dirty="0" smtClean="0">
                <a:latin typeface="+mj-lt"/>
              </a:rPr>
              <a:t>Anslutningen har ökat och är nu uppe i knappt 60%. Under 2018 har det förekommit en affekterad debatt om dokumentations/registreringshysterin inom den ortopediska världen. Förespråkare mot skeptiker.</a:t>
            </a:r>
          </a:p>
          <a:p>
            <a:r>
              <a:rPr lang="sv-SE" sz="1100" i="1" dirty="0" smtClean="0">
                <a:latin typeface="+mj-lt"/>
              </a:rPr>
              <a:t>I vår storregion lyckas Kalmar bäst med antal registrering och 1-årsuppföljningar följt av Motala. Eksjö</a:t>
            </a:r>
            <a:r>
              <a:rPr lang="sv-SE" sz="1100" i="1" dirty="0">
                <a:latin typeface="+mj-lt"/>
              </a:rPr>
              <a:t> </a:t>
            </a:r>
            <a:r>
              <a:rPr lang="sv-SE" sz="1100" i="1" dirty="0" smtClean="0">
                <a:latin typeface="+mj-lt"/>
              </a:rPr>
              <a:t>och Norrköping finns med men har inga registreringar ännu. Hur tänker övriga enheter?</a:t>
            </a:r>
          </a:p>
          <a:p>
            <a:endParaRPr lang="sv-SE" sz="1100" i="1" dirty="0" smtClean="0">
              <a:latin typeface="+mj-lt"/>
            </a:endParaRPr>
          </a:p>
          <a:p>
            <a:r>
              <a:rPr lang="sv-SE" sz="1100" i="1" dirty="0" smtClean="0">
                <a:latin typeface="+mj-lt"/>
              </a:rPr>
              <a:t>Förvånansvärt många missnöjda patienter!!</a:t>
            </a:r>
            <a:endParaRPr lang="sv-SE" sz="1100" i="1" dirty="0">
              <a:latin typeface="+mj-lt"/>
            </a:endParaRPr>
          </a:p>
        </p:txBody>
      </p:sp>
      <p:pic>
        <p:nvPicPr>
          <p:cNvPr id="15" name="Bildobjekt 14"/>
          <p:cNvPicPr>
            <a:picLocks noChangeAspect="1"/>
          </p:cNvPicPr>
          <p:nvPr/>
        </p:nvPicPr>
        <p:blipFill>
          <a:blip r:embed="rId4"/>
          <a:stretch>
            <a:fillRect/>
          </a:stretch>
        </p:blipFill>
        <p:spPr>
          <a:xfrm>
            <a:off x="4298294" y="91299"/>
            <a:ext cx="7613619" cy="6397135"/>
          </a:xfrm>
          <a:prstGeom prst="rect">
            <a:avLst/>
          </a:prstGeom>
        </p:spPr>
      </p:pic>
      <p:sp>
        <p:nvSpPr>
          <p:cNvPr id="7"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9918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6925" y="0"/>
            <a:ext cx="10515600" cy="1325563"/>
          </a:xfrm>
        </p:spPr>
        <p:txBody>
          <a:bodyPr>
            <a:normAutofit/>
          </a:bodyPr>
          <a:lstStyle/>
          <a:p>
            <a:pPr lvl="0" fontAlgn="base">
              <a:lnSpc>
                <a:spcPct val="100000"/>
              </a:lnSpc>
              <a:spcAft>
                <a:spcPct val="0"/>
              </a:spcAft>
              <a:defRPr/>
            </a:pPr>
            <a:r>
              <a:rPr lang="sv-SE" sz="2000" dirty="0" smtClean="0">
                <a:solidFill>
                  <a:prstClr val="black"/>
                </a:solidFill>
                <a:ea typeface="+mn-ea"/>
                <a:cs typeface="+mn-cs"/>
                <a:hlinkClick r:id="rId3"/>
              </a:rPr>
              <a:t>Genomförda </a:t>
            </a:r>
            <a:r>
              <a:rPr lang="sv-SE" sz="2000" dirty="0">
                <a:solidFill>
                  <a:prstClr val="black"/>
                </a:solidFill>
                <a:ea typeface="+mn-ea"/>
                <a:cs typeface="+mn-cs"/>
                <a:hlinkClick r:id="rId3"/>
              </a:rPr>
              <a:t>första </a:t>
            </a:r>
            <a:r>
              <a:rPr lang="sv-SE" sz="2000" dirty="0">
                <a:solidFill>
                  <a:prstClr val="black"/>
                </a:solidFill>
                <a:ea typeface="+mn-ea"/>
                <a:cs typeface="+mn-cs"/>
                <a:hlinkClick r:id="rId4"/>
              </a:rPr>
              <a:t>besök </a:t>
            </a:r>
            <a:r>
              <a:rPr lang="sv-SE" sz="2000" dirty="0">
                <a:solidFill>
                  <a:prstClr val="black"/>
                </a:solidFill>
                <a:ea typeface="+mn-ea"/>
                <a:cs typeface="+mn-cs"/>
                <a:hlinkClick r:id="rId3"/>
              </a:rPr>
              <a:t>inom 90 dagar i ortopedisk </a:t>
            </a:r>
            <a:r>
              <a:rPr lang="sv-SE" sz="2000" dirty="0" smtClean="0">
                <a:solidFill>
                  <a:prstClr val="black"/>
                </a:solidFill>
                <a:ea typeface="+mn-ea"/>
                <a:cs typeface="+mn-cs"/>
                <a:hlinkClick r:id="rId3"/>
              </a:rPr>
              <a:t>vård</a:t>
            </a:r>
            <a:r>
              <a:rPr lang="sv-SE" sz="2000" dirty="0"/>
              <a:t/>
            </a:r>
            <a:br>
              <a:rPr lang="sv-SE" sz="2000" dirty="0"/>
            </a:br>
            <a:r>
              <a:rPr lang="sv-SE" sz="1400" dirty="0"/>
              <a:t>Andel första besök som genomförts inom 90 dagar i ortopedisk vård</a:t>
            </a:r>
            <a:r>
              <a:rPr lang="sv-SE" sz="1400" dirty="0" smtClean="0"/>
              <a:t>.</a:t>
            </a:r>
            <a:endParaRPr lang="sv-SE" sz="2000" dirty="0"/>
          </a:p>
        </p:txBody>
      </p:sp>
      <p:sp>
        <p:nvSpPr>
          <p:cNvPr id="5" name="Rektangel 4"/>
          <p:cNvSpPr/>
          <p:nvPr/>
        </p:nvSpPr>
        <p:spPr>
          <a:xfrm>
            <a:off x="516925" y="5331906"/>
            <a:ext cx="8291409" cy="707886"/>
          </a:xfrm>
          <a:prstGeom prst="rect">
            <a:avLst/>
          </a:prstGeom>
        </p:spPr>
        <p:txBody>
          <a:bodyPr wrap="square">
            <a:spAutoFit/>
          </a:bodyPr>
          <a:lstStyle/>
          <a:p>
            <a:r>
              <a:rPr lang="sv-SE" sz="1000" dirty="0">
                <a:latin typeface="+mj-lt"/>
              </a:rPr>
              <a:t>Indikatorn visar andelen första besök i planerad specialiserad vård som genomfördes inom 90 dagar från det att beslut tagits om att vård ska ske. Grund för beslut om vård kan antingen vara en egenremiss där patienten själv kontaktat mottagningen eller en remiss från en vårdgivare. </a:t>
            </a:r>
            <a:endParaRPr lang="sv-SE" sz="1000" dirty="0" smtClean="0">
              <a:latin typeface="+mj-lt"/>
            </a:endParaRPr>
          </a:p>
          <a:p>
            <a:endParaRPr lang="sv-SE" sz="1000" i="1" dirty="0">
              <a:latin typeface="+mj-lt"/>
            </a:endParaRPr>
          </a:p>
          <a:p>
            <a:r>
              <a:rPr lang="sv-SE" sz="1000" i="1" dirty="0" smtClean="0">
                <a:latin typeface="+mj-lt"/>
              </a:rPr>
              <a:t>OBS! avser endast läkarbesök!</a:t>
            </a:r>
            <a:endParaRPr lang="sv-SE" sz="1000" i="1" dirty="0">
              <a:latin typeface="+mj-lt"/>
            </a:endParaRPr>
          </a:p>
        </p:txBody>
      </p:sp>
      <p:sp>
        <p:nvSpPr>
          <p:cNvPr id="7" name="Text Box 8"/>
          <p:cNvSpPr txBox="1">
            <a:spLocks noChangeArrowheads="1"/>
          </p:cNvSpPr>
          <p:nvPr/>
        </p:nvSpPr>
        <p:spPr bwMode="auto">
          <a:xfrm>
            <a:off x="9355540" y="4584186"/>
            <a:ext cx="2680112" cy="1446550"/>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Från VIS  (Vården i  Siffror) Oskarshamn, Västervik, Eksjö, Kalmar och Motala klarar vårdgarantin för besök till  ortopedisk vård. Linköping ligger under riksgenomsnittet.</a:t>
            </a:r>
          </a:p>
          <a:p>
            <a:r>
              <a:rPr lang="sv-SE" sz="1100" i="1" dirty="0" smtClean="0">
                <a:latin typeface="+mj-lt"/>
              </a:rPr>
              <a:t>Generellt har vi en god tillgänglighet i Sydöstra sjukvårdsregionen.</a:t>
            </a:r>
          </a:p>
          <a:p>
            <a:r>
              <a:rPr lang="sv-SE" sz="1100" i="1" dirty="0" smtClean="0">
                <a:latin typeface="+mj-lt"/>
              </a:rPr>
              <a:t>Gemensamt resursutnyttjande gynnar oss.</a:t>
            </a:r>
            <a:endParaRPr lang="sv-SE" sz="1100" i="1" dirty="0">
              <a:latin typeface="+mj-lt"/>
            </a:endParaRPr>
          </a:p>
        </p:txBody>
      </p:sp>
      <p:pic>
        <p:nvPicPr>
          <p:cNvPr id="4" name="Bildobjekt 3" descr="Skärmurklip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925" y="954155"/>
            <a:ext cx="8738809" cy="4266028"/>
          </a:xfrm>
          <a:prstGeom prst="rect">
            <a:avLst/>
          </a:prstGeom>
        </p:spPr>
      </p:pic>
      <p:sp>
        <p:nvSpPr>
          <p:cNvPr id="8"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946561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4892" y="0"/>
            <a:ext cx="10515600" cy="1325563"/>
          </a:xfrm>
        </p:spPr>
        <p:txBody>
          <a:bodyPr>
            <a:normAutofit/>
          </a:bodyPr>
          <a:lstStyle/>
          <a:p>
            <a:r>
              <a:rPr lang="sv-SE" sz="2000" dirty="0">
                <a:hlinkClick r:id="rId3"/>
              </a:rPr>
              <a:t>Genomförda operationer/åtgärder inom 90 dagar i ortopedisk vård</a:t>
            </a:r>
            <a:r>
              <a:rPr lang="sv-SE" sz="2000" dirty="0"/>
              <a:t/>
            </a:r>
            <a:br>
              <a:rPr lang="sv-SE" sz="2000" dirty="0"/>
            </a:br>
            <a:r>
              <a:rPr lang="sv-SE" sz="1400" dirty="0"/>
              <a:t>Andel </a:t>
            </a:r>
            <a:r>
              <a:rPr lang="sv-SE" sz="1400" dirty="0" smtClean="0"/>
              <a:t>operationer/åtgärder som </a:t>
            </a:r>
            <a:r>
              <a:rPr lang="sv-SE" sz="1400" dirty="0"/>
              <a:t>genomförts inom 90 dagar i ortopedisk vård</a:t>
            </a:r>
            <a:r>
              <a:rPr lang="sv-SE" sz="1400" dirty="0" smtClean="0"/>
              <a:t>.</a:t>
            </a:r>
            <a:endParaRPr lang="sv-SE" sz="2000" dirty="0"/>
          </a:p>
        </p:txBody>
      </p:sp>
      <p:sp>
        <p:nvSpPr>
          <p:cNvPr id="7" name="Rektangel 6"/>
          <p:cNvSpPr/>
          <p:nvPr/>
        </p:nvSpPr>
        <p:spPr>
          <a:xfrm>
            <a:off x="584886" y="5400738"/>
            <a:ext cx="8142857" cy="400110"/>
          </a:xfrm>
          <a:prstGeom prst="rect">
            <a:avLst/>
          </a:prstGeom>
        </p:spPr>
        <p:txBody>
          <a:bodyPr wrap="square">
            <a:spAutoFit/>
          </a:bodyPr>
          <a:lstStyle/>
          <a:p>
            <a:r>
              <a:rPr lang="sv-SE" sz="1000" dirty="0">
                <a:latin typeface="+mj-lt"/>
              </a:rPr>
              <a:t>Indikatorn visar andelen operationer eller andra åtgärder i planerad specialiserad vård som genomfördes inom 90 dagar från det att beslut tagits om åtgärd. Indikatorn är ett sätt att mäta tillgänglighet till vård och </a:t>
            </a:r>
            <a:r>
              <a:rPr lang="sv-SE" sz="1000" dirty="0" smtClean="0">
                <a:latin typeface="+mj-lt"/>
              </a:rPr>
              <a:t>behandling.  </a:t>
            </a:r>
            <a:endParaRPr lang="sv-SE" sz="1000" dirty="0">
              <a:latin typeface="+mj-lt"/>
            </a:endParaRPr>
          </a:p>
        </p:txBody>
      </p:sp>
      <p:sp>
        <p:nvSpPr>
          <p:cNvPr id="9" name="Platshållare för innehåll 2"/>
          <p:cNvSpPr>
            <a:spLocks noGrp="1"/>
          </p:cNvSpPr>
          <p:nvPr>
            <p:ph idx="1"/>
          </p:nvPr>
        </p:nvSpPr>
        <p:spPr>
          <a:xfrm>
            <a:off x="9734507" y="292030"/>
            <a:ext cx="2202145" cy="2370233"/>
          </a:xfrm>
          <a:solidFill>
            <a:schemeClr val="bg1"/>
          </a:solidFill>
          <a:ln>
            <a:noFill/>
          </a:ln>
        </p:spPr>
        <p:txBody>
          <a:bodyPr vert="horz" wrap="square" lIns="91440" tIns="45720" rIns="91440" bIns="45720" numCol="1" anchor="t" anchorCtr="0" compatLnSpc="1">
            <a:prstTxWarp prst="textNoShape">
              <a:avLst/>
            </a:prstTxWarp>
            <a:normAutofit fontScale="92500" lnSpcReduction="10000"/>
          </a:bodyPr>
          <a:lstStyle/>
          <a:p>
            <a:pPr marL="0" indent="0" fontAlgn="base">
              <a:spcBef>
                <a:spcPct val="20000"/>
              </a:spcBef>
              <a:spcAft>
                <a:spcPct val="0"/>
              </a:spcAft>
              <a:buNone/>
            </a:pPr>
            <a:r>
              <a:rPr lang="sv-SE" sz="800" dirty="0">
                <a:latin typeface="+mj-lt"/>
                <a:cs typeface="Arial" pitchFamily="34" charset="0"/>
              </a:rPr>
              <a:t>Ingrepp som rapporteras till Väntetider i vården, SKL, </a:t>
            </a:r>
            <a:r>
              <a:rPr lang="sv-SE" sz="800" dirty="0" smtClean="0">
                <a:latin typeface="+mj-lt"/>
                <a:cs typeface="Arial" pitchFamily="34" charset="0"/>
              </a:rPr>
              <a:t>operation/åtgärd</a:t>
            </a:r>
          </a:p>
          <a:p>
            <a:pPr marL="0" indent="0" fontAlgn="base">
              <a:spcBef>
                <a:spcPct val="20000"/>
              </a:spcBef>
              <a:spcAft>
                <a:spcPct val="0"/>
              </a:spcAft>
              <a:buNone/>
            </a:pPr>
            <a:endParaRPr lang="sv-SE" sz="300" dirty="0">
              <a:latin typeface="+mj-lt"/>
              <a:cs typeface="Arial" pitchFamily="34" charset="0"/>
            </a:endParaRPr>
          </a:p>
          <a:p>
            <a:pPr fontAlgn="base">
              <a:spcBef>
                <a:spcPct val="20000"/>
              </a:spcBef>
              <a:spcAft>
                <a:spcPct val="0"/>
              </a:spcAft>
              <a:buFont typeface="Calibri Light" panose="020F0302020204030204" pitchFamily="34" charset="0"/>
              <a:buChar char="‒"/>
            </a:pPr>
            <a:r>
              <a:rPr lang="sv-SE" sz="600" dirty="0" smtClean="0">
                <a:latin typeface="+mj-lt"/>
                <a:cs typeface="Arial" pitchFamily="34" charset="0"/>
              </a:rPr>
              <a:t>Armbåge </a:t>
            </a:r>
            <a:r>
              <a:rPr lang="sv-SE" sz="600" dirty="0">
                <a:latin typeface="+mj-lt"/>
                <a:cs typeface="Arial" pitchFamily="34" charset="0"/>
              </a:rPr>
              <a:t>och underarm, borttag av spik, skruv, platta</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Axelled, borttag av spik, skruv, platta</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Axelled (protes)</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Axelinstabilitet</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Axel eller skuldra, vid smärta</a:t>
            </a:r>
          </a:p>
          <a:p>
            <a:pPr fontAlgn="base">
              <a:spcBef>
                <a:spcPct val="20000"/>
              </a:spcBef>
              <a:spcAft>
                <a:spcPct val="0"/>
              </a:spcAft>
              <a:buFont typeface="Calibri Light" panose="020F0302020204030204" pitchFamily="34" charset="0"/>
              <a:buChar char="‒"/>
            </a:pPr>
            <a:r>
              <a:rPr lang="sv-SE" sz="600" dirty="0" smtClean="0">
                <a:latin typeface="+mj-lt"/>
                <a:cs typeface="Arial" pitchFamily="34" charset="0"/>
              </a:rPr>
              <a:t>Bäcken</a:t>
            </a:r>
            <a:r>
              <a:rPr lang="sv-SE" sz="600" dirty="0">
                <a:latin typeface="+mj-lt"/>
                <a:cs typeface="Arial" pitchFamily="34" charset="0"/>
              </a:rPr>
              <a:t>, borttag av spik, skruv, platta</a:t>
            </a:r>
          </a:p>
          <a:p>
            <a:pPr fontAlgn="base">
              <a:spcBef>
                <a:spcPct val="20000"/>
              </a:spcBef>
              <a:spcAft>
                <a:spcPct val="0"/>
              </a:spcAft>
              <a:buFont typeface="Calibri Light" panose="020F0302020204030204" pitchFamily="34" charset="0"/>
              <a:buChar char="‒"/>
            </a:pPr>
            <a:r>
              <a:rPr lang="sv-SE" sz="600" dirty="0" smtClean="0">
                <a:latin typeface="+mj-lt"/>
                <a:cs typeface="Arial" pitchFamily="34" charset="0"/>
              </a:rPr>
              <a:t>Finger</a:t>
            </a:r>
            <a:r>
              <a:rPr lang="sv-SE" sz="600" dirty="0">
                <a:latin typeface="+mj-lt"/>
                <a:cs typeface="Arial" pitchFamily="34" charset="0"/>
              </a:rPr>
              <a:t>, kroknande (Dupuytrens)</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Fotled och fot, borttag av spik, skruv, platta</a:t>
            </a:r>
          </a:p>
          <a:p>
            <a:pPr fontAlgn="base">
              <a:spcBef>
                <a:spcPct val="20000"/>
              </a:spcBef>
              <a:spcAft>
                <a:spcPct val="0"/>
              </a:spcAft>
              <a:buFont typeface="Calibri Light" panose="020F0302020204030204" pitchFamily="34" charset="0"/>
              <a:buChar char="‒"/>
            </a:pPr>
            <a:r>
              <a:rPr lang="sv-SE" sz="600" dirty="0" smtClean="0">
                <a:latin typeface="+mj-lt"/>
                <a:cs typeface="Arial" pitchFamily="34" charset="0"/>
              </a:rPr>
              <a:t>Hand</a:t>
            </a:r>
            <a:r>
              <a:rPr lang="sv-SE" sz="600" dirty="0">
                <a:latin typeface="+mj-lt"/>
                <a:cs typeface="Arial" pitchFamily="34" charset="0"/>
              </a:rPr>
              <a:t>, nervinklämning (karpaltunnel)</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Hand, sjukdom i ledhinna eller sena</a:t>
            </a:r>
          </a:p>
          <a:p>
            <a:pPr fontAlgn="base">
              <a:spcBef>
                <a:spcPct val="20000"/>
              </a:spcBef>
              <a:spcAft>
                <a:spcPct val="0"/>
              </a:spcAft>
              <a:buFont typeface="Calibri Light" panose="020F0302020204030204" pitchFamily="34" charset="0"/>
              <a:buChar char="‒"/>
            </a:pPr>
            <a:r>
              <a:rPr lang="sv-SE" sz="600" dirty="0" smtClean="0">
                <a:latin typeface="+mj-lt"/>
                <a:cs typeface="Arial" pitchFamily="34" charset="0"/>
              </a:rPr>
              <a:t>Handled </a:t>
            </a:r>
            <a:r>
              <a:rPr lang="sv-SE" sz="600" dirty="0">
                <a:latin typeface="+mj-lt"/>
                <a:cs typeface="Arial" pitchFamily="34" charset="0"/>
              </a:rPr>
              <a:t>och hand, borttag av spik, skruv, platta</a:t>
            </a:r>
          </a:p>
          <a:p>
            <a:pPr fontAlgn="base">
              <a:spcBef>
                <a:spcPct val="20000"/>
              </a:spcBef>
              <a:spcAft>
                <a:spcPct val="0"/>
              </a:spcAft>
              <a:buFont typeface="Calibri Light" panose="020F0302020204030204" pitchFamily="34" charset="0"/>
              <a:buChar char="‒"/>
            </a:pPr>
            <a:r>
              <a:rPr lang="sv-SE" sz="600" dirty="0" smtClean="0">
                <a:latin typeface="+mj-lt"/>
                <a:cs typeface="Arial" pitchFamily="34" charset="0"/>
              </a:rPr>
              <a:t>Höftled </a:t>
            </a:r>
            <a:r>
              <a:rPr lang="sv-SE" sz="600" dirty="0">
                <a:latin typeface="+mj-lt"/>
                <a:cs typeface="Arial" pitchFamily="34" charset="0"/>
              </a:rPr>
              <a:t>(protes)</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Höftled, protesbyte</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Höftled och lår, borttag av spik, skruv, </a:t>
            </a:r>
            <a:r>
              <a:rPr lang="sv-SE" sz="600" dirty="0" smtClean="0">
                <a:latin typeface="+mj-lt"/>
                <a:cs typeface="Arial" pitchFamily="34" charset="0"/>
              </a:rPr>
              <a:t>platta</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Knäled (protes)</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Knäledsartroskopi</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Knäled och underben, borttag av spik, skruv, platta</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Knäled, protesbyte</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Korsband i knä</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Kotpelare och nacke, borttag av spik, skruv, platta</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Tumbasförslitning (artros)</a:t>
            </a:r>
          </a:p>
          <a:p>
            <a:pPr fontAlgn="base">
              <a:spcBef>
                <a:spcPct val="20000"/>
              </a:spcBef>
              <a:spcAft>
                <a:spcPct val="0"/>
              </a:spcAft>
              <a:buFont typeface="Calibri Light" panose="020F0302020204030204" pitchFamily="34" charset="0"/>
              <a:buChar char="‒"/>
            </a:pPr>
            <a:r>
              <a:rPr lang="sv-SE" sz="600" dirty="0">
                <a:latin typeface="+mj-lt"/>
                <a:cs typeface="Arial" pitchFamily="34" charset="0"/>
              </a:rPr>
              <a:t>Tår, Hallus valgus/</a:t>
            </a:r>
            <a:r>
              <a:rPr lang="sv-SE" sz="600" dirty="0" err="1">
                <a:latin typeface="+mj-lt"/>
                <a:cs typeface="Arial" pitchFamily="34" charset="0"/>
              </a:rPr>
              <a:t>rigidis</a:t>
            </a:r>
            <a:r>
              <a:rPr lang="sv-SE" sz="600" dirty="0">
                <a:latin typeface="+mj-lt"/>
                <a:cs typeface="Arial" pitchFamily="34" charset="0"/>
              </a:rPr>
              <a:t>, </a:t>
            </a:r>
            <a:r>
              <a:rPr lang="sv-SE" sz="600" dirty="0" smtClean="0">
                <a:latin typeface="+mj-lt"/>
                <a:cs typeface="Arial" pitchFamily="34" charset="0"/>
              </a:rPr>
              <a:t>hammartå</a:t>
            </a:r>
            <a:endParaRPr lang="sv-SE" sz="800" dirty="0">
              <a:latin typeface="+mj-lt"/>
              <a:cs typeface="Arial" pitchFamily="34" charset="0"/>
            </a:endParaRPr>
          </a:p>
          <a:p>
            <a:pPr marL="342900" indent="-342900" fontAlgn="base">
              <a:spcBef>
                <a:spcPct val="20000"/>
              </a:spcBef>
              <a:spcAft>
                <a:spcPct val="0"/>
              </a:spcAft>
              <a:buFont typeface="Arial" charset="0"/>
            </a:pPr>
            <a:endParaRPr lang="sv-SE" sz="800" dirty="0">
              <a:latin typeface="+mj-lt"/>
              <a:cs typeface="Arial" pitchFamily="34" charset="0"/>
            </a:endParaRPr>
          </a:p>
          <a:p>
            <a:pPr marL="342900" indent="-342900" fontAlgn="base">
              <a:spcBef>
                <a:spcPct val="20000"/>
              </a:spcBef>
              <a:spcAft>
                <a:spcPct val="0"/>
              </a:spcAft>
              <a:buFont typeface="Arial" charset="0"/>
            </a:pPr>
            <a:endParaRPr lang="sv-SE" sz="900" dirty="0">
              <a:latin typeface="+mj-lt"/>
              <a:cs typeface="Arial" pitchFamily="34" charset="0"/>
            </a:endParaRPr>
          </a:p>
        </p:txBody>
      </p:sp>
      <p:pic>
        <p:nvPicPr>
          <p:cNvPr id="4" name="Bildobjekt 3"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86" y="1068706"/>
            <a:ext cx="8663286" cy="4101200"/>
          </a:xfrm>
          <a:prstGeom prst="rect">
            <a:avLst/>
          </a:prstGeom>
        </p:spPr>
      </p:pic>
      <p:sp>
        <p:nvSpPr>
          <p:cNvPr id="8" name="Text Box 8"/>
          <p:cNvSpPr txBox="1">
            <a:spLocks noChangeArrowheads="1"/>
          </p:cNvSpPr>
          <p:nvPr/>
        </p:nvSpPr>
        <p:spPr bwMode="auto">
          <a:xfrm>
            <a:off x="9510816" y="4681975"/>
            <a:ext cx="2480427" cy="1615827"/>
          </a:xfrm>
          <a:prstGeom prst="rect">
            <a:avLst/>
          </a:prstGeom>
          <a:noFill/>
          <a:ln w="3175" cap="rnd">
            <a:noFill/>
            <a:miter lim="800000"/>
            <a:headEnd/>
            <a:tailEnd/>
          </a:ln>
          <a:effectLst/>
          <a:extLst/>
        </p:spPr>
        <p:txBody>
          <a:bodyPr wrap="square">
            <a:spAutoFit/>
          </a:bodyPr>
          <a:lstStyle/>
          <a:p>
            <a:r>
              <a:rPr lang="sv-SE" sz="1100" b="1" i="1" dirty="0">
                <a:solidFill>
                  <a:srgbClr val="0000CC"/>
                </a:solidFill>
                <a:latin typeface="+mj-lt"/>
              </a:rPr>
              <a:t>Kommentar</a:t>
            </a:r>
            <a:r>
              <a:rPr lang="sv-SE" sz="1100" b="1" i="1" dirty="0" smtClean="0">
                <a:latin typeface="+mj-lt"/>
              </a:rPr>
              <a:t>: </a:t>
            </a:r>
          </a:p>
          <a:p>
            <a:r>
              <a:rPr lang="sv-SE" sz="1100" i="1" dirty="0" smtClean="0">
                <a:latin typeface="+mj-lt"/>
              </a:rPr>
              <a:t>Från VIS  (Vården i  Siffror) Relativ god tillgänglighet inom regionen till kirurgi. Vissa svårigheter finns framför allt i Värnamo, Eksjö  och Linköping. </a:t>
            </a:r>
          </a:p>
          <a:p>
            <a:r>
              <a:rPr lang="sv-SE" sz="1100" i="1" dirty="0" smtClean="0">
                <a:latin typeface="+mj-lt"/>
              </a:rPr>
              <a:t>Gemensamt resursutnyttjande gynnar oss. Kan detta utvecklas? Sedan 2019 finns ett nytt ekonomiskt avtal ( 65/35) som styr våra åtaganden och kostnader.</a:t>
            </a:r>
            <a:endParaRPr lang="sv-SE" sz="1100" i="1" dirty="0">
              <a:latin typeface="+mj-lt"/>
            </a:endParaRPr>
          </a:p>
        </p:txBody>
      </p:sp>
      <p:sp>
        <p:nvSpPr>
          <p:cNvPr id="11" name="Text Box 9"/>
          <p:cNvSpPr txBox="1">
            <a:spLocks noChangeArrowheads="1"/>
          </p:cNvSpPr>
          <p:nvPr/>
        </p:nvSpPr>
        <p:spPr bwMode="auto">
          <a:xfrm>
            <a:off x="9594949" y="6704112"/>
            <a:ext cx="2597051" cy="153888"/>
          </a:xfrm>
          <a:prstGeom prst="rect">
            <a:avLst/>
          </a:prstGeom>
          <a:noFill/>
          <a:ln w="9525">
            <a:noFill/>
            <a:miter lim="800000"/>
            <a:headEnd/>
            <a:tailEnd/>
          </a:ln>
        </p:spPr>
        <p:txBody>
          <a:bodyPr wrap="square">
            <a:spAutoFit/>
          </a:bodyPr>
          <a:lstStyle/>
          <a:p>
            <a:pPr algn="r"/>
            <a:r>
              <a:rPr lang="sv-SE" sz="400" b="1" dirty="0">
                <a:latin typeface="+mj-lt"/>
              </a:rPr>
              <a:t>M Bergeling 2019</a:t>
            </a:r>
          </a:p>
        </p:txBody>
      </p:sp>
    </p:spTree>
    <p:extLst>
      <p:ext uri="{BB962C8B-B14F-4D97-AF65-F5344CB8AC3E}">
        <p14:creationId xmlns:p14="http://schemas.microsoft.com/office/powerpoint/2010/main" val="1130953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2921</TotalTime>
  <Words>4900</Words>
  <Application>Microsoft Office PowerPoint</Application>
  <PresentationFormat>Anpassad</PresentationFormat>
  <Paragraphs>635</Paragraphs>
  <Slides>40</Slides>
  <Notes>40</Notes>
  <HiddenSlides>0</HiddenSlides>
  <MMClips>0</MMClips>
  <ScaleCrop>false</ScaleCrop>
  <HeadingPairs>
    <vt:vector size="4" baseType="variant">
      <vt:variant>
        <vt:lpstr>Tema</vt:lpstr>
      </vt:variant>
      <vt:variant>
        <vt:i4>1</vt:i4>
      </vt:variant>
      <vt:variant>
        <vt:lpstr>Bildrubriker</vt:lpstr>
      </vt:variant>
      <vt:variant>
        <vt:i4>40</vt:i4>
      </vt:variant>
    </vt:vector>
  </HeadingPairs>
  <TitlesOfParts>
    <vt:vector size="41" baseType="lpstr">
      <vt:lpstr>Office-tema</vt:lpstr>
      <vt:lpstr>   RMPO* – rörelseorganens sjukdomar  Resultatrapport - Värdekompass   2018   sydöstra sjukvårdsregionen</vt:lpstr>
      <vt:lpstr>Principer för urval av data</vt:lpstr>
      <vt:lpstr>PowerPoint-presentation</vt:lpstr>
      <vt:lpstr>PowerPoint-presentation</vt:lpstr>
      <vt:lpstr>PowerPoint-presentation</vt:lpstr>
      <vt:lpstr>PowerPoint-presentation</vt:lpstr>
      <vt:lpstr>PowerPoint-presentation</vt:lpstr>
      <vt:lpstr>Genomförda första besök inom 90 dagar i ortopedisk vård Andel första besök som genomförts inom 90 dagar i ortopedisk vård.</vt:lpstr>
      <vt:lpstr>Genomförda operationer/åtgärder inom 90 dagar i ortopedisk vård Andel operationer/åtgärder som genomförts inom 90 dagar i ortopedisk vård.</vt:lpstr>
      <vt:lpstr>Väntande 90 dagar eller kortare på operation/åtgärd inom ryggkirurgisk vård Andel som väntat 90 dagar eller kortare på operation/åtgärd inom ryggkirurgisk vård</vt:lpstr>
      <vt:lpstr>PowerPoint-presentation</vt:lpstr>
      <vt:lpstr>PowerPoint-presentation</vt:lpstr>
      <vt:lpstr>PowerPoint-presentation</vt:lpstr>
      <vt:lpstr>PowerPoint-presentation</vt:lpstr>
      <vt:lpstr>PowerPoint-presentation</vt:lpstr>
      <vt:lpstr>PowerPoint-presentation</vt:lpstr>
      <vt:lpstr>Minskning av bensmärta efter operation för diskbråck – efter justering Andel patienter som anger att bensmärtan är helt förvunnen eller mycket bättre ett år efter operation för diskbråck i ländryggen. Indikatorn är justerad på kliniknivå efter patientsammansättning</vt:lpstr>
      <vt:lpstr>Minskning av bensmärta efter operation för spinal stenos – efter justering Andel patienter som anger att bensmärtan är helt förvunnen eller mycket bättre ett år efter operation för spinal stenos i ländryggen. Indikatorn är justerad på kliniknivå efter patientsammansättning</vt:lpstr>
      <vt:lpstr>PowerPoint-presentation</vt:lpstr>
      <vt:lpstr>PowerPoint-presentation</vt:lpstr>
      <vt:lpstr>PowerPoint-presentation</vt:lpstr>
      <vt:lpstr>Oönskade händelser inom 90 dagar efter höftproteskirurgi Andel oönskade händelse inom 90 dagar efter total höftprotesoperation. Mätperioden är 3 år. det redovisade årtalet är det sista av dessa</vt:lpstr>
      <vt:lpstr>PowerPoint-presentation</vt:lpstr>
      <vt:lpstr>PowerPoint-presentation</vt:lpstr>
      <vt:lpstr>PowerPoint-presentation</vt:lpstr>
      <vt:lpstr>PowerPoint-presentation</vt:lpstr>
      <vt:lpstr>PowerPoint-presentation</vt:lpstr>
      <vt:lpstr>Tid till operation vid höftfraktur Tid till operation av höftfraktur efter ankomst till sjukhus.</vt:lpstr>
      <vt:lpstr>Protesoperation vid höftfraktur Andel protesopererade patienter vid höftfraktur. Avser patienter 65 år och äldre. Åldersstandardiserade värden. Mätperioden är 2 år. Det redovisade årtalet är det sista av dessa</vt:lpstr>
      <vt:lpstr>PowerPoint-presentation</vt:lpstr>
      <vt:lpstr>PowerPoint-presentation</vt:lpstr>
      <vt:lpstr>Antibiotika i rätt tid vid knäproteskirurgi, VIS  Andel patienter som fick förebyggande antibiotika i rätt tid inför knäprotesoperation</vt:lpstr>
      <vt:lpstr>PowerPoint-presentation</vt:lpstr>
      <vt:lpstr>PowerPoint-presentation</vt:lpstr>
      <vt:lpstr>PowerPoint-presentation</vt:lpstr>
      <vt:lpstr>PowerPoint-presentation</vt:lpstr>
      <vt:lpstr>PowerPoint-presentation</vt:lpstr>
      <vt:lpstr>PowerPoint-presentation</vt:lpstr>
      <vt:lpstr>Resurser</vt:lpstr>
      <vt:lpstr>PowerPoint-presentation</vt:lpstr>
    </vt:vector>
  </TitlesOfParts>
  <Company>Landstinget i Kalmar län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RMPO – ortopedi  Resultatrapport - Värdekompass   2018   sydöstra sjukvårdsregionen</dc:title>
  <dc:creator>Mari Bergeling</dc:creator>
  <cp:lastModifiedBy>Hertzman Ann</cp:lastModifiedBy>
  <cp:revision>281</cp:revision>
  <dcterms:created xsi:type="dcterms:W3CDTF">2019-01-17T14:49:59Z</dcterms:created>
  <dcterms:modified xsi:type="dcterms:W3CDTF">2019-03-27T12:56:27Z</dcterms:modified>
</cp:coreProperties>
</file>