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0" r:id="rId2"/>
    <p:sldId id="346" r:id="rId3"/>
    <p:sldId id="353" r:id="rId4"/>
    <p:sldId id="354" r:id="rId5"/>
    <p:sldId id="355" r:id="rId6"/>
    <p:sldId id="356" r:id="rId7"/>
    <p:sldId id="347" r:id="rId8"/>
    <p:sldId id="351" r:id="rId9"/>
    <p:sldId id="352" r:id="rId10"/>
    <p:sldId id="328" r:id="rId11"/>
    <p:sldId id="343" r:id="rId12"/>
    <p:sldId id="345" r:id="rId13"/>
  </p:sldIdLst>
  <p:sldSz cx="9144000" cy="5143500" type="screen16x9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66B3"/>
    <a:srgbClr val="BC151C"/>
    <a:srgbClr val="EF4044"/>
    <a:srgbClr val="F2CD13"/>
    <a:srgbClr val="B1063A"/>
    <a:srgbClr val="CE114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714" autoAdjust="0"/>
  </p:normalViewPr>
  <p:slideViewPr>
    <p:cSldViewPr>
      <p:cViewPr varScale="1">
        <p:scale>
          <a:sx n="105" d="100"/>
          <a:sy n="105" d="100"/>
        </p:scale>
        <p:origin x="245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406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750" y="0"/>
            <a:ext cx="2945405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CEBC40DF-5CEA-4895-BC76-141D5F0D9CCD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30813"/>
            <a:ext cx="2945406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750" y="9430813"/>
            <a:ext cx="2945405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BB81D6DC-7B3A-4AFF-BE01-20F0D0D0A9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64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3259B960-5E66-4113-B8CC-17A0D5C37366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8" tIns="47784" rIns="95568" bIns="4778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8" tIns="47784" rIns="95568" bIns="47784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E3F3291F-9DCB-46ED-BF32-F247FD2AAA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3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304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83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18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88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29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Sydöstra sjukvårdsregionen är en av sex sjukvårdsregioner i landet.</a:t>
            </a:r>
          </a:p>
          <a:p>
            <a:r>
              <a:rPr lang="sv-SE" dirty="0" smtClean="0"/>
              <a:t>I regionen bor drygt</a:t>
            </a:r>
            <a:r>
              <a:rPr lang="sv-SE" baseline="0" dirty="0" smtClean="0"/>
              <a:t> 1 miljon människor.</a:t>
            </a:r>
          </a:p>
          <a:p>
            <a:r>
              <a:rPr lang="sv-SE" baseline="0" dirty="0" smtClean="0"/>
              <a:t>Våra tre regioner har totalt 20 000 medarbetare.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76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25438" y="665163"/>
            <a:ext cx="5911850" cy="33258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 i Sydöstra sjukvårdsregionen regleras i:</a:t>
            </a:r>
          </a:p>
          <a:p>
            <a:pPr marL="165381" indent="-165381">
              <a:buFont typeface="Arial" panose="020B0604020202020204" pitchFamily="34" charset="0"/>
              <a:buChar char="•"/>
            </a:pPr>
            <a:r>
              <a:rPr lang="sv-SE" dirty="0" smtClean="0"/>
              <a:t>Reglementet</a:t>
            </a:r>
            <a:r>
              <a:rPr lang="sv-SE" baseline="0" dirty="0" smtClean="0"/>
              <a:t> för Samverkansnämnden</a:t>
            </a:r>
          </a:p>
          <a:p>
            <a:pPr marL="165381" indent="-165381">
              <a:buFont typeface="Arial" panose="020B0604020202020204" pitchFamily="34" charset="0"/>
              <a:buChar char="•"/>
            </a:pPr>
            <a:r>
              <a:rPr lang="sv-SE" baseline="0" dirty="0" smtClean="0"/>
              <a:t>Ett långsiktigt regionsamverkansavtal</a:t>
            </a:r>
          </a:p>
          <a:p>
            <a:pPr marL="165381" indent="-165381">
              <a:buFont typeface="Arial" panose="020B0604020202020204" pitchFamily="34" charset="0"/>
              <a:buChar char="•"/>
            </a:pPr>
            <a:r>
              <a:rPr lang="sv-SE" baseline="0" dirty="0" smtClean="0"/>
              <a:t>En årlig överenskommelse om samverkan och vård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08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Samverkan i sjukvårdsregionen fokuserades från början på  regionsjukvård och högspecialiserad vård vid Universitetssjukhuset i Linköping. </a:t>
            </a:r>
          </a:p>
          <a:p>
            <a:r>
              <a:rPr lang="sv-SE" dirty="0"/>
              <a:t>Efter hand har samverkan breddats att omfatta all hälso- och sjukvård, kompetensförsörjning och hållbar utveckling.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04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Vår samverkansorganisation är anpassad till Nationellt system för kunskapsstyrning.</a:t>
            </a:r>
          </a:p>
          <a:p>
            <a:r>
              <a:rPr lang="sv-SE" dirty="0" smtClean="0"/>
              <a:t>Up</a:t>
            </a:r>
            <a:r>
              <a:rPr lang="sv-SE" baseline="0" dirty="0" smtClean="0"/>
              <a:t>pföljningen av de regionala programområdena sker i fyra kunskapsråd, som också utgör ledningsstöd.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4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18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13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32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8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28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5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2574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7837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5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06373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5800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4032448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411511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21677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7655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1841"/>
            <a:ext cx="10324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9825"/>
            <a:ext cx="7768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1841"/>
            <a:ext cx="11357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80975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-180975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436921" y="4773801"/>
            <a:ext cx="1758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000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5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5" r:id="rId5"/>
    <p:sldLayoutId id="2147483650" r:id="rId6"/>
    <p:sldLayoutId id="2147483652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355976" y="1779662"/>
            <a:ext cx="4176464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i="1" dirty="0" smtClean="0"/>
              <a:t>Varmt </a:t>
            </a:r>
            <a:br>
              <a:rPr lang="sv-SE" sz="3600" i="1" dirty="0" smtClean="0"/>
            </a:br>
            <a:r>
              <a:rPr lang="sv-SE" sz="3600" i="1" dirty="0" smtClean="0"/>
              <a:t>välkommen till dialogmöte mellan RAG och RPO MD!</a:t>
            </a:r>
            <a:br>
              <a:rPr lang="sv-SE" sz="3600" i="1" dirty="0" smtClean="0"/>
            </a:br>
            <a:r>
              <a:rPr lang="sv-SE" sz="3600" i="1" dirty="0"/>
              <a:t/>
            </a:r>
            <a:br>
              <a:rPr lang="sv-SE" sz="3600" i="1" dirty="0"/>
            </a:br>
            <a:r>
              <a:rPr lang="sv-SE" sz="3100" i="1" dirty="0" smtClean="0"/>
              <a:t>19 aug 2020</a:t>
            </a:r>
            <a:endParaRPr lang="sv-SE" sz="3100" i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926765"/>
            <a:ext cx="42201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4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l"/>
            <a:r>
              <a:rPr lang="sv-SE" sz="3600" dirty="0" smtClean="0">
                <a:solidFill>
                  <a:schemeClr val="bg1"/>
                </a:solidFill>
              </a:rPr>
              <a:t>RPO Medicinsk Diagnostik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/>
            </a: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Översikt handlingsplan 2020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3106"/>
              </p:ext>
            </p:extLst>
          </p:nvPr>
        </p:nvGraphicFramePr>
        <p:xfrm>
          <a:off x="0" y="-20538"/>
          <a:ext cx="9144000" cy="4376152"/>
        </p:xfrm>
        <a:graphic>
          <a:graphicData uri="http://schemas.openxmlformats.org/drawingml/2006/table">
            <a:tbl>
              <a:tblPr firstRow="1" bandRow="1"/>
              <a:tblGrid>
                <a:gridCol w="286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000" dirty="0" smtClean="0">
                          <a:latin typeface="+mj-lt"/>
                        </a:rPr>
                        <a:t>Förbättringsområde/patientlöfte</a:t>
                      </a:r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01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000" dirty="0" smtClean="0">
                          <a:latin typeface="+mj-lt"/>
                        </a:rPr>
                        <a:t>Aktiviteter</a:t>
                      </a:r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01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000" dirty="0" smtClean="0">
                          <a:latin typeface="+mj-lt"/>
                        </a:rPr>
                        <a:t>Status</a:t>
                      </a:r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dirty="0" smtClean="0">
                          <a:latin typeface="+mj-lt"/>
                        </a:rPr>
                        <a:t>Stöd till</a:t>
                      </a:r>
                      <a:r>
                        <a:rPr lang="sv-SE" sz="1000" b="0" baseline="0" dirty="0" smtClean="0">
                          <a:latin typeface="+mj-lt"/>
                        </a:rPr>
                        <a:t> </a:t>
                      </a:r>
                      <a:r>
                        <a:rPr lang="sv-SE" sz="1000" b="0" dirty="0" smtClean="0">
                          <a:latin typeface="+mj-lt"/>
                        </a:rPr>
                        <a:t>RAG</a:t>
                      </a:r>
                      <a:br>
                        <a:rPr lang="sv-SE" sz="1000" b="0" dirty="0" smtClean="0">
                          <a:latin typeface="+mj-lt"/>
                        </a:rPr>
                      </a:br>
                      <a:r>
                        <a:rPr kumimoji="0" lang="sv-SE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Bryant Regular"/>
                          <a:cs typeface="Bryant Regular"/>
                        </a:rPr>
                        <a:t>- för att uppnå en tillgänglig och jämlik och patientsäker diagnostik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 smtClean="0">
                          <a:latin typeface="+mj-lt"/>
                        </a:rPr>
                        <a:t>Via</a:t>
                      </a:r>
                      <a:r>
                        <a:rPr lang="sv-SE" sz="1000" baseline="0" dirty="0" smtClean="0">
                          <a:latin typeface="+mj-lt"/>
                        </a:rPr>
                        <a:t> RAG e</a:t>
                      </a:r>
                      <a:r>
                        <a:rPr lang="sv-SE" sz="1000" dirty="0" smtClean="0">
                          <a:latin typeface="+mj-lt"/>
                        </a:rPr>
                        <a:t>tablera forum/nätverk för samverkan och samhandling.</a:t>
                      </a:r>
                      <a:r>
                        <a:rPr lang="sv-SE" sz="1000" baseline="0" dirty="0" smtClean="0">
                          <a:latin typeface="+mj-lt"/>
                        </a:rPr>
                        <a:t> RPO följer och stödjer arbetet.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300" baseline="0" dirty="0" smtClean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Bryant Regular"/>
                          <a:cs typeface="Bryant Regular"/>
                        </a:rPr>
                        <a:t>Kommentar: </a:t>
                      </a:r>
                      <a:r>
                        <a:rPr lang="sv-SE" sz="1000" i="1" baseline="0" dirty="0" smtClean="0">
                          <a:latin typeface="+mj-lt"/>
                        </a:rPr>
                        <a:t>Under 2020 planeras gemensamma </a:t>
                      </a:r>
                      <a:r>
                        <a:rPr lang="sv-SE" sz="1000" i="1" baseline="0" dirty="0" err="1" smtClean="0">
                          <a:latin typeface="+mj-lt"/>
                        </a:rPr>
                        <a:t>dialog</a:t>
                      </a:r>
                      <a:r>
                        <a:rPr lang="sv-SE" sz="1000" i="1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forum</a:t>
                      </a:r>
                      <a:r>
                        <a:rPr lang="sv-SE" sz="1000" i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 med samtliga RAG i april och oktober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-”-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Verka för IT-lösningar som stödjer säkrare och snabbare överföring av information och delning av bilder inom SÖSR samt verka för att juridiska hinder i samverkan minimeras.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5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v-SE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Kommentar: </a:t>
                      </a:r>
                      <a:r>
                        <a:rPr kumimoji="0" lang="sv-SE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Via skrivelse från RPO till RSL lyfta fram konkreta exempel på utmaningar och konsekvenser för att visa på behov av ytterligare stöd och samsyn i IT- och juridikfrågor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4618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-”-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Verka för IT-lösningar som stödjer säkrare och snabbare överföring av information och delning av bilder inom SÖSR samt verka för att juridiska hinder i samverkan minimeras. </a:t>
                      </a:r>
                      <a:b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endParaRPr lang="sv-SE" sz="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v-SE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Kommentar: </a:t>
                      </a:r>
                      <a:r>
                        <a:rPr kumimoji="0" lang="sv-SE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Under 2020 inleda samarbete med </a:t>
                      </a:r>
                      <a:r>
                        <a:rPr kumimoji="0" lang="sv-SE" sz="1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eSpir</a:t>
                      </a:r>
                      <a:r>
                        <a:rPr kumimoji="0" lang="sv-SE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och övriga samverkansgrupper i kunskapsstyrningsorganisationen.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93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-”-</a:t>
                      </a:r>
                    </a:p>
                    <a:p>
                      <a:pPr algn="ctr"/>
                      <a:endParaRPr lang="sv-SE" sz="1000" b="0" i="1" baseline="0" dirty="0" smtClean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000" baseline="0" dirty="0" smtClean="0">
                          <a:latin typeface="+mj-lt"/>
                        </a:rPr>
                        <a:t>V</a:t>
                      </a:r>
                      <a:r>
                        <a:rPr lang="sv-SE" sz="1000" dirty="0" smtClean="0">
                          <a:latin typeface="+mj-lt"/>
                        </a:rPr>
                        <a:t>idmakthålla</a:t>
                      </a:r>
                      <a:r>
                        <a:rPr lang="sv-SE" sz="1000" baseline="0" dirty="0" smtClean="0">
                          <a:latin typeface="+mj-lt"/>
                        </a:rPr>
                        <a:t> </a:t>
                      </a:r>
                      <a:r>
                        <a:rPr lang="sv-SE" sz="1000" dirty="0" smtClean="0">
                          <a:latin typeface="+mj-lt"/>
                        </a:rPr>
                        <a:t>och stödja arbetet med att vidareutveckla organnätverken inom radiologi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v-SE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Kommentar: </a:t>
                      </a:r>
                      <a:r>
                        <a:rPr lang="sv-SE" sz="1000" i="1" baseline="0" dirty="0" smtClean="0">
                          <a:latin typeface="+mj-lt"/>
                        </a:rPr>
                        <a:t>Ansökan till RSL från RPO MD gällande kompetensmedel.</a:t>
                      </a:r>
                      <a:endParaRPr lang="sv-SE" sz="1000" i="1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Stöd till RAG</a:t>
                      </a:r>
                      <a:b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sv-SE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för att </a:t>
                      </a:r>
                      <a:r>
                        <a:rPr lang="sv-SE" sz="1000" b="0" i="1" dirty="0" smtClean="0">
                          <a:latin typeface="+mj-lt"/>
                        </a:rPr>
                        <a:t>erbjuda diagnostik, behandling och uppföljning enligt bästa kunskap i varje möte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sz="1000" dirty="0" smtClean="0">
                          <a:latin typeface="+mj-lt"/>
                        </a:rPr>
                        <a:t>Vidmakthålla och stödja samarbetet inom samtliga RAG samt stärka kopplingen till NPO/NAG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r>
                        <a:rPr lang="sv-SE" sz="1000" b="0" dirty="0" smtClean="0">
                          <a:latin typeface="+mj-lt"/>
                        </a:rPr>
                        <a:t>Fortsatt Samverkan inom GMC,</a:t>
                      </a:r>
                      <a:r>
                        <a:rPr lang="sv-SE" sz="1000" b="0" baseline="0" dirty="0" smtClean="0">
                          <a:latin typeface="+mj-lt"/>
                        </a:rPr>
                        <a:t> NGS </a:t>
                      </a:r>
                      <a:r>
                        <a:rPr lang="sv-SE" sz="1000" b="0" dirty="0" smtClean="0">
                          <a:latin typeface="+mj-lt"/>
                        </a:rPr>
                        <a:t>och Molekylärdiagnostik </a:t>
                      </a:r>
                      <a:br>
                        <a:rPr lang="sv-SE" sz="1000" b="0" dirty="0" smtClean="0">
                          <a:latin typeface="+mj-lt"/>
                        </a:rPr>
                      </a:br>
                      <a:r>
                        <a:rPr lang="sv-SE" sz="1000" b="0" dirty="0" smtClean="0">
                          <a:latin typeface="+mj-lt"/>
                        </a:rPr>
                        <a:t>- </a:t>
                      </a:r>
                      <a:r>
                        <a:rPr lang="sv-SE" sz="1000" b="0" i="1" dirty="0" smtClean="0">
                          <a:latin typeface="+mj-lt"/>
                        </a:rPr>
                        <a:t>för att kunna</a:t>
                      </a:r>
                      <a:r>
                        <a:rPr lang="sv-SE" sz="1000" b="0" i="1" baseline="0" dirty="0" smtClean="0">
                          <a:latin typeface="+mj-lt"/>
                        </a:rPr>
                        <a:t> </a:t>
                      </a:r>
                      <a:r>
                        <a:rPr lang="sv-SE" sz="1000" b="0" i="1" dirty="0" smtClean="0">
                          <a:latin typeface="+mj-lt"/>
                        </a:rPr>
                        <a:t>erbjuda</a:t>
                      </a:r>
                      <a:r>
                        <a:rPr lang="sv-SE" sz="1000" b="0" i="1" baseline="0" dirty="0" smtClean="0">
                          <a:latin typeface="+mj-lt"/>
                        </a:rPr>
                        <a:t> en </a:t>
                      </a:r>
                      <a:r>
                        <a:rPr lang="sv-SE" sz="1000" b="0" i="1" dirty="0" smtClean="0">
                          <a:latin typeface="+mj-lt"/>
                        </a:rPr>
                        <a:t>kostnadseffektiv vård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latin typeface="+mj-lt"/>
                        </a:rPr>
                        <a:t>Fortsatt arbete för att Genomiskt medicincentrum Sydöst (GMC SÖ) ska vara en regional partner till det nationella samverkansinitiativet </a:t>
                      </a:r>
                      <a:r>
                        <a:rPr lang="sv-SE" sz="1000" dirty="0" err="1" smtClean="0">
                          <a:latin typeface="+mj-lt"/>
                        </a:rPr>
                        <a:t>Genome</a:t>
                      </a:r>
                      <a:r>
                        <a:rPr lang="sv-SE" sz="1000" dirty="0" smtClean="0">
                          <a:latin typeface="+mj-lt"/>
                        </a:rPr>
                        <a:t> Medicine Sweden (GMS).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" name="Ellips 18"/>
          <p:cNvSpPr/>
          <p:nvPr/>
        </p:nvSpPr>
        <p:spPr>
          <a:xfrm>
            <a:off x="1796084" y="4375611"/>
            <a:ext cx="255636" cy="2528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>
              <a:latin typeface="+mj-lt"/>
            </a:endParaRPr>
          </a:p>
        </p:txBody>
      </p:sp>
      <p:sp>
        <p:nvSpPr>
          <p:cNvPr id="23" name="Ellips 22"/>
          <p:cNvSpPr/>
          <p:nvPr/>
        </p:nvSpPr>
        <p:spPr>
          <a:xfrm>
            <a:off x="179512" y="4368650"/>
            <a:ext cx="249021" cy="2319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>
              <a:latin typeface="+mj-l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229685" y="4371950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900" i="1">
                <a:latin typeface="+mj-lt"/>
              </a:defRPr>
            </a:lvl1pPr>
          </a:lstStyle>
          <a:p>
            <a:r>
              <a:rPr lang="sv-SE" dirty="0"/>
              <a:t>Pågår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55278" y="4365600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i="1" dirty="0" smtClean="0">
                <a:latin typeface="+mj-lt"/>
              </a:rPr>
              <a:t>Ej startat</a:t>
            </a:r>
            <a:endParaRPr lang="sv-SE" sz="900" i="1" dirty="0">
              <a:latin typeface="+mj-lt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989850" y="4382214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900" i="1">
                <a:latin typeface="+mj-lt"/>
              </a:defRPr>
            </a:lvl1pPr>
          </a:lstStyle>
          <a:p>
            <a:r>
              <a:rPr lang="sv-SE" dirty="0"/>
              <a:t>Klart</a:t>
            </a:r>
          </a:p>
        </p:txBody>
      </p:sp>
      <p:sp>
        <p:nvSpPr>
          <p:cNvPr id="9" name="Ellips 8"/>
          <p:cNvSpPr/>
          <p:nvPr/>
        </p:nvSpPr>
        <p:spPr>
          <a:xfrm>
            <a:off x="1043608" y="4381969"/>
            <a:ext cx="241219" cy="2322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>
              <a:latin typeface="+mj-lt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604448" y="561841"/>
            <a:ext cx="294593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00" dirty="0">
              <a:latin typeface="+mj-l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608962" y="1403207"/>
            <a:ext cx="294593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>
              <a:latin typeface="+mj-lt"/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8624942" y="2749328"/>
            <a:ext cx="294593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>
              <a:latin typeface="+mj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249" y="3413163"/>
            <a:ext cx="298730" cy="286537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805" y="3932234"/>
            <a:ext cx="298730" cy="286537"/>
          </a:xfrm>
          <a:prstGeom prst="rect">
            <a:avLst/>
          </a:prstGeom>
        </p:spPr>
      </p:pic>
      <p:sp>
        <p:nvSpPr>
          <p:cNvPr id="17" name="Ellips 16"/>
          <p:cNvSpPr/>
          <p:nvPr/>
        </p:nvSpPr>
        <p:spPr>
          <a:xfrm>
            <a:off x="8604447" y="2120153"/>
            <a:ext cx="294593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8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71600" y="192367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Anna Henningsson 		RAG </a:t>
            </a:r>
            <a:r>
              <a:rPr lang="sv-SE" dirty="0" smtClean="0"/>
              <a:t>Mikrobiologi</a:t>
            </a:r>
            <a:r>
              <a:rPr lang="sv-SE" dirty="0"/>
              <a:t> </a:t>
            </a:r>
          </a:p>
          <a:p>
            <a:r>
              <a:rPr lang="sv-SE" dirty="0"/>
              <a:t>Birgitta Clinchy 		RAG </a:t>
            </a:r>
            <a:r>
              <a:rPr lang="sv-SE" dirty="0" smtClean="0"/>
              <a:t>Transfusionsmedicin</a:t>
            </a:r>
            <a:r>
              <a:rPr lang="sv-SE" dirty="0"/>
              <a:t> </a:t>
            </a:r>
          </a:p>
          <a:p>
            <a:r>
              <a:rPr lang="sv-SE" dirty="0"/>
              <a:t>Sofia Nyström 		RAG </a:t>
            </a:r>
            <a:r>
              <a:rPr lang="sv-SE" dirty="0" smtClean="0"/>
              <a:t>Immunologi</a:t>
            </a:r>
            <a:endParaRPr lang="sv-SE" dirty="0"/>
          </a:p>
          <a:p>
            <a:r>
              <a:rPr lang="sv-SE" dirty="0" smtClean="0"/>
              <a:t>Anna </a:t>
            </a:r>
            <a:r>
              <a:rPr lang="sv-SE" dirty="0"/>
              <a:t>Bodén		RAG Patologi</a:t>
            </a:r>
          </a:p>
          <a:p>
            <a:r>
              <a:rPr lang="sv-SE" dirty="0" smtClean="0"/>
              <a:t>Tobias </a:t>
            </a:r>
            <a:r>
              <a:rPr lang="sv-SE" dirty="0"/>
              <a:t>Strid		RAG Molekylär</a:t>
            </a:r>
          </a:p>
          <a:p>
            <a:r>
              <a:rPr lang="sv-SE" dirty="0" smtClean="0"/>
              <a:t>Elisabeth </a:t>
            </a:r>
            <a:r>
              <a:rPr lang="sv-SE" dirty="0" err="1"/>
              <a:t>Aardahl</a:t>
            </a:r>
            <a:r>
              <a:rPr lang="sv-SE" dirty="0"/>
              <a:t>		RAG Kemi </a:t>
            </a:r>
          </a:p>
          <a:p>
            <a:r>
              <a:rPr lang="sv-SE" dirty="0" smtClean="0"/>
              <a:t>Björn </a:t>
            </a:r>
            <a:r>
              <a:rPr lang="sv-SE" dirty="0"/>
              <a:t>Forsberg		</a:t>
            </a:r>
            <a:r>
              <a:rPr lang="sv-SE" smtClean="0"/>
              <a:t>RAG Radiologi </a:t>
            </a:r>
            <a:endParaRPr lang="sv-SE" dirty="0"/>
          </a:p>
          <a:p>
            <a:r>
              <a:rPr lang="sv-SE" b="1" dirty="0"/>
              <a:t> </a:t>
            </a:r>
            <a:endParaRPr lang="sv-SE" dirty="0"/>
          </a:p>
          <a:p>
            <a:r>
              <a:rPr lang="sv-SE" b="1" dirty="0"/>
              <a:t> </a:t>
            </a:r>
            <a:endParaRPr lang="sv-SE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27584" y="62753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Rapport från </a:t>
            </a:r>
            <a:r>
              <a:rPr lang="sv-SE" sz="2400" dirty="0" err="1" smtClean="0"/>
              <a:t>resp</a:t>
            </a:r>
            <a:r>
              <a:rPr lang="sv-SE" sz="2400" dirty="0" smtClean="0"/>
              <a:t> RAG (10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Kort nulägesbeskrivning </a:t>
            </a:r>
            <a:r>
              <a:rPr lang="sv-SE" dirty="0" err="1"/>
              <a:t>inkl</a:t>
            </a:r>
            <a:r>
              <a:rPr lang="sv-SE" dirty="0"/>
              <a:t> utmaningar </a:t>
            </a:r>
            <a:r>
              <a:rPr lang="sv-SE" dirty="0" smtClean="0"/>
              <a:t>med behov </a:t>
            </a:r>
            <a:r>
              <a:rPr lang="sv-SE" dirty="0"/>
              <a:t>av stöd/vägledning från </a:t>
            </a:r>
            <a:r>
              <a:rPr lang="sv-SE" dirty="0" err="1" smtClean="0"/>
              <a:t>bl</a:t>
            </a:r>
            <a:r>
              <a:rPr lang="sv-SE" dirty="0" smtClean="0"/>
              <a:t> a RPO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1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99592" y="434519"/>
            <a:ext cx="69847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u="sng" dirty="0" smtClean="0"/>
              <a:t>Syfte </a:t>
            </a:r>
            <a:r>
              <a:rPr lang="sv-SE" sz="2000" u="sng" dirty="0"/>
              <a:t>och </a:t>
            </a:r>
            <a:r>
              <a:rPr lang="sv-SE" sz="2000" u="sng" dirty="0" smtClean="0"/>
              <a:t>mål med dagens möte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Stärka </a:t>
            </a:r>
            <a:r>
              <a:rPr lang="sv-SE" sz="2000" dirty="0"/>
              <a:t>nätverket och kontakten såväl mellan RPO och </a:t>
            </a:r>
            <a:r>
              <a:rPr lang="sv-SE" sz="2000" dirty="0" err="1"/>
              <a:t>resp</a:t>
            </a:r>
            <a:r>
              <a:rPr lang="sv-SE" sz="2000" dirty="0"/>
              <a:t> RAG, som mellan </a:t>
            </a:r>
            <a:r>
              <a:rPr lang="sv-SE" sz="2000" dirty="0" err="1"/>
              <a:t>resp</a:t>
            </a:r>
            <a:r>
              <a:rPr lang="sv-SE" sz="2000" dirty="0"/>
              <a:t> RAG. </a:t>
            </a:r>
            <a:endParaRPr lang="sv-S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Kort följa </a:t>
            </a:r>
            <a:r>
              <a:rPr lang="sv-SE" sz="2000" dirty="0"/>
              <a:t>upp vad som har hänt sedan </a:t>
            </a:r>
            <a:r>
              <a:rPr lang="sv-SE" sz="2000" dirty="0" smtClean="0"/>
              <a:t>sist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Synliggöra </a:t>
            </a:r>
            <a:r>
              <a:rPr lang="sv-SE" sz="2000" dirty="0"/>
              <a:t>aktuella frågor och utmaningar där samverkan och ytterligare ledningsstöd kan vara </a:t>
            </a:r>
            <a:r>
              <a:rPr lang="sv-SE" sz="2000" dirty="0" smtClean="0"/>
              <a:t>aktuell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Nytt dialogmöte den 20 okt? </a:t>
            </a:r>
            <a:r>
              <a:rPr lang="sv-SE" sz="2000" dirty="0"/>
              <a:t> </a:t>
            </a:r>
            <a:endParaRPr lang="sv-SE" sz="2000" dirty="0" smtClean="0"/>
          </a:p>
          <a:p>
            <a:pPr lvl="1"/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Vilka </a:t>
            </a:r>
            <a:r>
              <a:rPr lang="sv-SE" sz="2000" dirty="0"/>
              <a:t>är vi ”i rummet” – kort </a:t>
            </a:r>
            <a:r>
              <a:rPr lang="sv-SE" sz="2000" dirty="0" smtClean="0"/>
              <a:t>presentationsrunda! </a:t>
            </a:r>
            <a:r>
              <a:rPr lang="sv-SE" sz="2000" dirty="0">
                <a:sym typeface="Wingdings" panose="05000000000000000000" pitchFamily="2" charset="2"/>
              </a:rPr>
              <a:t></a:t>
            </a:r>
            <a:endParaRPr lang="sv-S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r>
              <a:rPr lang="sv-SE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9575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b="11971"/>
          <a:stretch/>
        </p:blipFill>
        <p:spPr>
          <a:xfrm>
            <a:off x="1353" y="-20538"/>
            <a:ext cx="9144000" cy="4477581"/>
          </a:xfr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0" y="3075806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Samverkan för god </a:t>
            </a:r>
            <a:b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 jämlik hälso- och sjukvård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1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251520" y="2653354"/>
            <a:ext cx="298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+mj-lt"/>
              </a:rPr>
              <a:t>Region Jönköpings län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350 000 invånare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10 000 medarbetare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156175" y="149163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+mj-lt"/>
              </a:rPr>
              <a:t>Region Östergötland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450 000 invånare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13 000 medarbetare</a:t>
            </a:r>
            <a:endParaRPr lang="sv-SE" dirty="0">
              <a:latin typeface="+mj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156175" y="2872556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+mj-lt"/>
              </a:rPr>
              <a:t>Region Kalmar län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243 000 invånare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7 000 medarbetare</a:t>
            </a:r>
          </a:p>
        </p:txBody>
      </p:sp>
      <p:pic>
        <p:nvPicPr>
          <p:cNvPr id="14" name="Platshållare för innehåll 1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7" b="-2"/>
          <a:stretch/>
        </p:blipFill>
        <p:spPr>
          <a:xfrm>
            <a:off x="2915815" y="0"/>
            <a:ext cx="4329619" cy="4624427"/>
          </a:xfrm>
        </p:spPr>
      </p:pic>
    </p:spTree>
    <p:extLst>
      <p:ext uri="{BB962C8B-B14F-4D97-AF65-F5344CB8AC3E}">
        <p14:creationId xmlns:p14="http://schemas.microsoft.com/office/powerpoint/2010/main" val="6680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4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l"/>
            <a:r>
              <a:rPr lang="sv-SE" sz="2800" dirty="0" smtClean="0">
                <a:solidFill>
                  <a:schemeClr val="bg1"/>
                </a:solidFill>
              </a:rPr>
              <a:t>Vi samverkar för att: 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• tillgodose </a:t>
            </a:r>
            <a:r>
              <a:rPr lang="sv-SE" sz="2800" dirty="0">
                <a:solidFill>
                  <a:schemeClr val="bg1"/>
                </a:solidFill>
              </a:rPr>
              <a:t>invånarnas behov </a:t>
            </a:r>
            <a:r>
              <a:rPr lang="sv-SE" sz="2800" dirty="0" smtClean="0">
                <a:solidFill>
                  <a:schemeClr val="bg1"/>
                </a:solidFill>
              </a:rPr>
              <a:t/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 av </a:t>
            </a:r>
            <a:r>
              <a:rPr lang="sv-SE" sz="2800" dirty="0">
                <a:solidFill>
                  <a:schemeClr val="bg1"/>
                </a:solidFill>
              </a:rPr>
              <a:t>hälso- och </a:t>
            </a:r>
            <a:r>
              <a:rPr lang="sv-SE" sz="2800" dirty="0" smtClean="0">
                <a:solidFill>
                  <a:schemeClr val="bg1"/>
                </a:solidFill>
              </a:rPr>
              <a:t>sjukvård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främja </a:t>
            </a:r>
            <a:r>
              <a:rPr lang="sv-SE" sz="2800" dirty="0">
                <a:solidFill>
                  <a:schemeClr val="bg1"/>
                </a:solidFill>
              </a:rPr>
              <a:t>och bidra till invånarnas hälsa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främja </a:t>
            </a:r>
            <a:r>
              <a:rPr lang="sv-SE" sz="2800" dirty="0">
                <a:solidFill>
                  <a:schemeClr val="bg1"/>
                </a:solidFill>
              </a:rPr>
              <a:t>och bidra till utveckling av </a:t>
            </a:r>
            <a:r>
              <a:rPr lang="sv-SE" sz="2800" dirty="0" smtClean="0">
                <a:solidFill>
                  <a:schemeClr val="bg1"/>
                </a:solidFill>
              </a:rPr>
              <a:t>hälso-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  och </a:t>
            </a:r>
            <a:r>
              <a:rPr lang="sv-SE" sz="2800" dirty="0">
                <a:solidFill>
                  <a:schemeClr val="bg1"/>
                </a:solidFill>
              </a:rPr>
              <a:t>sjukvården i sjukvårdsregionen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solidariskt </a:t>
            </a:r>
            <a:r>
              <a:rPr lang="sv-SE" sz="2800" dirty="0">
                <a:solidFill>
                  <a:schemeClr val="bg1"/>
                </a:solidFill>
              </a:rPr>
              <a:t>hjälpa varandra</a:t>
            </a:r>
          </a:p>
        </p:txBody>
      </p:sp>
    </p:spTree>
    <p:extLst>
      <p:ext uri="{BB962C8B-B14F-4D97-AF65-F5344CB8AC3E}">
        <p14:creationId xmlns:p14="http://schemas.microsoft.com/office/powerpoint/2010/main" val="5545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74213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Våra samverkansområden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628800"/>
            <a:ext cx="8229600" cy="2808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 smtClean="0"/>
              <a:t>Samverkan omfattar all hälso- och sjukvård</a:t>
            </a:r>
            <a:r>
              <a:rPr lang="sv-SE" sz="1600" dirty="0"/>
              <a:t> </a:t>
            </a:r>
            <a:r>
              <a:rPr lang="sv-SE" sz="1600" dirty="0" smtClean="0"/>
              <a:t>inklusive exempelvis: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</a:t>
            </a:r>
            <a:r>
              <a:rPr lang="sv-SE" sz="1600" dirty="0" smtClean="0"/>
              <a:t>unskapsstyrning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</a:t>
            </a:r>
            <a:r>
              <a:rPr lang="sv-SE" sz="1600" dirty="0" smtClean="0"/>
              <a:t>ompetensförsörjning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</a:t>
            </a:r>
            <a:r>
              <a:rPr lang="sv-SE" sz="1600" dirty="0" smtClean="0"/>
              <a:t>orskning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IT-stöd i vården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</a:t>
            </a:r>
            <a:r>
              <a:rPr lang="sv-SE" sz="1600" dirty="0" smtClean="0"/>
              <a:t>pphandling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</a:t>
            </a:r>
            <a:r>
              <a:rPr lang="sv-SE" sz="1600" dirty="0" smtClean="0"/>
              <a:t>ållbar utveckling</a:t>
            </a:r>
            <a:br>
              <a:rPr lang="sv-SE" sz="1600" dirty="0" smtClean="0"/>
            </a:br>
            <a:endParaRPr lang="sv-SE" sz="1600" dirty="0" smtClean="0"/>
          </a:p>
          <a:p>
            <a:pPr marL="0" indent="0">
              <a:buNone/>
            </a:pPr>
            <a:r>
              <a:rPr lang="sv-SE" sz="1600" dirty="0" smtClean="0"/>
              <a:t>Gemensamma mål fastställs i vår årliga överenskommelse.</a:t>
            </a:r>
          </a:p>
        </p:txBody>
      </p:sp>
    </p:spTree>
    <p:extLst>
      <p:ext uri="{BB962C8B-B14F-4D97-AF65-F5344CB8AC3E}">
        <p14:creationId xmlns:p14="http://schemas.microsoft.com/office/powerpoint/2010/main" val="10708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395536" y="555526"/>
            <a:ext cx="8352928" cy="3600400"/>
            <a:chOff x="179512" y="339502"/>
            <a:chExt cx="8352928" cy="3600400"/>
          </a:xfrm>
        </p:grpSpPr>
        <p:cxnSp>
          <p:nvCxnSpPr>
            <p:cNvPr id="5" name="Rak 4"/>
            <p:cNvCxnSpPr/>
            <p:nvPr/>
          </p:nvCxnSpPr>
          <p:spPr>
            <a:xfrm>
              <a:off x="7382377" y="1492417"/>
              <a:ext cx="0" cy="71929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 5"/>
            <p:cNvGrpSpPr/>
            <p:nvPr/>
          </p:nvGrpSpPr>
          <p:grpSpPr>
            <a:xfrm>
              <a:off x="179512" y="339502"/>
              <a:ext cx="8352928" cy="3600400"/>
              <a:chOff x="251520" y="-2536"/>
              <a:chExt cx="8352928" cy="3600400"/>
            </a:xfrm>
          </p:grpSpPr>
          <p:cxnSp>
            <p:nvCxnSpPr>
              <p:cNvPr id="8" name="Rak 7"/>
              <p:cNvCxnSpPr>
                <a:endCxn id="33" idx="0"/>
              </p:cNvCxnSpPr>
              <p:nvPr/>
            </p:nvCxnSpPr>
            <p:spPr>
              <a:xfrm>
                <a:off x="5537921" y="950752"/>
                <a:ext cx="0" cy="12127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ak 8"/>
              <p:cNvCxnSpPr>
                <a:endCxn id="32" idx="0"/>
              </p:cNvCxnSpPr>
              <p:nvPr/>
            </p:nvCxnSpPr>
            <p:spPr>
              <a:xfrm>
                <a:off x="3986438" y="950753"/>
                <a:ext cx="33637" cy="121270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ak 9"/>
              <p:cNvCxnSpPr>
                <a:endCxn id="30" idx="0"/>
              </p:cNvCxnSpPr>
              <p:nvPr/>
            </p:nvCxnSpPr>
            <p:spPr>
              <a:xfrm>
                <a:off x="941783" y="950753"/>
                <a:ext cx="0" cy="12069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k 10"/>
              <p:cNvCxnSpPr>
                <a:endCxn id="31" idx="0"/>
              </p:cNvCxnSpPr>
              <p:nvPr/>
            </p:nvCxnSpPr>
            <p:spPr>
              <a:xfrm>
                <a:off x="2479707" y="950753"/>
                <a:ext cx="0" cy="12069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ktangel med rundade hörn 11"/>
              <p:cNvSpPr/>
              <p:nvPr/>
            </p:nvSpPr>
            <p:spPr>
              <a:xfrm>
                <a:off x="7094346" y="1906614"/>
                <a:ext cx="720080" cy="540060"/>
              </a:xfrm>
              <a:prstGeom prst="roundRect">
                <a:avLst/>
              </a:prstGeom>
              <a:noFill/>
              <a:ln>
                <a:solidFill>
                  <a:srgbClr val="0066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defTabSz="914400"/>
                <a:r>
                  <a:rPr lang="sv-SE" sz="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Kvalitets-register</a:t>
                </a:r>
                <a:endParaRPr lang="sv-SE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ktangel med rundade hörn 12"/>
              <p:cNvSpPr/>
              <p:nvPr/>
            </p:nvSpPr>
            <p:spPr>
              <a:xfrm>
                <a:off x="6336704" y="1906614"/>
                <a:ext cx="720080" cy="540060"/>
              </a:xfrm>
              <a:prstGeom prst="roundRect">
                <a:avLst/>
              </a:prstGeom>
              <a:noFill/>
              <a:ln>
                <a:solidFill>
                  <a:srgbClr val="0066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defTabSz="914400"/>
                <a:r>
                  <a:rPr lang="sv-SE" sz="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Metoder för kunskaps-stöd</a:t>
                </a:r>
                <a:endParaRPr lang="sv-SE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ktangel med rundade hörn 13"/>
              <p:cNvSpPr/>
              <p:nvPr/>
            </p:nvSpPr>
            <p:spPr>
              <a:xfrm>
                <a:off x="7110752" y="2480821"/>
                <a:ext cx="720080" cy="540060"/>
              </a:xfrm>
              <a:prstGeom prst="roundRect">
                <a:avLst/>
              </a:prstGeom>
              <a:noFill/>
              <a:ln>
                <a:solidFill>
                  <a:srgbClr val="0066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defTabSz="914400"/>
                <a:r>
                  <a:rPr lang="sv-SE" sz="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Läkemedel,</a:t>
                </a:r>
              </a:p>
              <a:p>
                <a:pPr algn="ctr" defTabSz="914400"/>
                <a:r>
                  <a:rPr lang="sv-SE" sz="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sv-SE" sz="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edicinsk teknik</a:t>
                </a:r>
                <a:endParaRPr lang="sv-SE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ktangel med rundade hörn 14"/>
              <p:cNvSpPr/>
              <p:nvPr/>
            </p:nvSpPr>
            <p:spPr>
              <a:xfrm>
                <a:off x="7869753" y="2473962"/>
                <a:ext cx="720080" cy="540060"/>
              </a:xfrm>
              <a:prstGeom prst="roundRect">
                <a:avLst/>
              </a:prstGeom>
              <a:noFill/>
              <a:ln>
                <a:solidFill>
                  <a:srgbClr val="0066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defTabSz="914400"/>
                <a:r>
                  <a:rPr lang="sv-SE" sz="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Patient-säkerhet</a:t>
                </a:r>
                <a:endParaRPr lang="sv-SE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ktangel med rundade hörn 15"/>
              <p:cNvSpPr/>
              <p:nvPr/>
            </p:nvSpPr>
            <p:spPr>
              <a:xfrm>
                <a:off x="6356428" y="2480290"/>
                <a:ext cx="720080" cy="540060"/>
              </a:xfrm>
              <a:prstGeom prst="roundRect">
                <a:avLst/>
              </a:prstGeom>
              <a:noFill/>
              <a:ln>
                <a:solidFill>
                  <a:srgbClr val="0066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defTabSz="914400"/>
                <a:r>
                  <a:rPr lang="sv-SE" sz="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Forskning och Life science</a:t>
                </a:r>
                <a:endParaRPr lang="sv-SE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ktangel med rundade hörn 16"/>
              <p:cNvSpPr/>
              <p:nvPr/>
            </p:nvSpPr>
            <p:spPr>
              <a:xfrm>
                <a:off x="6356436" y="3054229"/>
                <a:ext cx="720080" cy="540060"/>
              </a:xfrm>
              <a:prstGeom prst="roundRect">
                <a:avLst/>
              </a:prstGeom>
              <a:noFill/>
              <a:ln>
                <a:solidFill>
                  <a:srgbClr val="0066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defTabSz="914400"/>
                <a:r>
                  <a:rPr lang="sv-SE" sz="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Hållbar utveckling</a:t>
                </a:r>
                <a:endParaRPr lang="sv-SE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ktangel med rundade hörn 17"/>
              <p:cNvSpPr/>
              <p:nvPr/>
            </p:nvSpPr>
            <p:spPr>
              <a:xfrm>
                <a:off x="7852021" y="1899237"/>
                <a:ext cx="720080" cy="5400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66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defTabSz="914400"/>
                <a:r>
                  <a:rPr lang="sv-SE" sz="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Uppföljning och analys</a:t>
                </a:r>
                <a:endParaRPr lang="sv-SE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ktangel med rundade hörn 18"/>
              <p:cNvSpPr/>
              <p:nvPr/>
            </p:nvSpPr>
            <p:spPr>
              <a:xfrm>
                <a:off x="7117973" y="3057804"/>
                <a:ext cx="720080" cy="54006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defTabSz="914400"/>
                <a:r>
                  <a:rPr lang="sv-SE" sz="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eSpir</a:t>
                </a:r>
                <a:endParaRPr lang="sv-SE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ktangel med rundade hörn 19"/>
              <p:cNvSpPr/>
              <p:nvPr/>
            </p:nvSpPr>
            <p:spPr>
              <a:xfrm>
                <a:off x="7884368" y="3053645"/>
                <a:ext cx="720080" cy="54006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 defTabSz="914400"/>
                <a:r>
                  <a:rPr lang="sv-SE" sz="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Upp-handling</a:t>
                </a:r>
                <a:endParaRPr lang="sv-SE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ktangel med rundade hörn 20"/>
              <p:cNvSpPr/>
              <p:nvPr/>
            </p:nvSpPr>
            <p:spPr>
              <a:xfrm>
                <a:off x="253476" y="-2536"/>
                <a:ext cx="8336358" cy="3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sv-SE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Samverkansnämnden (SVN) </a:t>
                </a:r>
                <a:endParaRPr lang="sv-SE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ktangel med rundade hörn 21"/>
              <p:cNvSpPr/>
              <p:nvPr/>
            </p:nvSpPr>
            <p:spPr>
              <a:xfrm>
                <a:off x="253476" y="393544"/>
                <a:ext cx="8318625" cy="3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sv-SE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Regionsjukvårdsledningen (RSL) med arbetsutskott</a:t>
                </a:r>
                <a:endParaRPr lang="sv-S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ktangel med rundade hörn 22"/>
              <p:cNvSpPr/>
              <p:nvPr/>
            </p:nvSpPr>
            <p:spPr>
              <a:xfrm>
                <a:off x="253108" y="1323417"/>
                <a:ext cx="1440000" cy="3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Hälsa och rehabilitering</a:t>
                </a:r>
                <a:endParaRPr lang="sv-SE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ktangel med rundade hörn 23"/>
              <p:cNvSpPr/>
              <p:nvPr/>
            </p:nvSpPr>
            <p:spPr>
              <a:xfrm>
                <a:off x="4783290" y="1322582"/>
                <a:ext cx="1382400" cy="3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Diagnostik </a:t>
                </a:r>
                <a:b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och sinnen</a:t>
                </a:r>
                <a:endParaRPr lang="sv-SE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ktangel med rundade hörn 24"/>
              <p:cNvSpPr/>
              <p:nvPr/>
            </p:nvSpPr>
            <p:spPr>
              <a:xfrm>
                <a:off x="1763169" y="1322582"/>
                <a:ext cx="1382400" cy="3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Kirurgi </a:t>
                </a:r>
                <a:b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och cancer</a:t>
                </a:r>
                <a:endParaRPr lang="sv-SE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ktangel med rundade hörn 25"/>
              <p:cNvSpPr/>
              <p:nvPr/>
            </p:nvSpPr>
            <p:spPr>
              <a:xfrm>
                <a:off x="3273230" y="1323417"/>
                <a:ext cx="1382400" cy="324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Medicin </a:t>
                </a:r>
                <a:b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sv-SE" sz="1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och akut vård</a:t>
                </a:r>
                <a:endParaRPr lang="sv-SE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ruta 26"/>
              <p:cNvSpPr txBox="1"/>
              <p:nvPr/>
            </p:nvSpPr>
            <p:spPr>
              <a:xfrm>
                <a:off x="253110" y="987578"/>
                <a:ext cx="5970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 defTabSz="914400"/>
                <a:r>
                  <a:rPr lang="sv-SE" dirty="0" smtClean="0">
                    <a:solidFill>
                      <a:prstClr val="black"/>
                    </a:solidFill>
                  </a:rPr>
                  <a:t>Kunskapsråd</a:t>
                </a:r>
                <a:endParaRPr lang="sv-S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Rak 27"/>
              <p:cNvCxnSpPr/>
              <p:nvPr/>
            </p:nvCxnSpPr>
            <p:spPr>
              <a:xfrm>
                <a:off x="3213171" y="735516"/>
                <a:ext cx="1" cy="2152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k 28"/>
              <p:cNvCxnSpPr>
                <a:stCxn id="7" idx="1"/>
              </p:cNvCxnSpPr>
              <p:nvPr/>
            </p:nvCxnSpPr>
            <p:spPr>
              <a:xfrm flipH="1" flipV="1">
                <a:off x="941783" y="950753"/>
                <a:ext cx="5808929" cy="13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ktangel med rundade hörn 29"/>
              <p:cNvSpPr/>
              <p:nvPr/>
            </p:nvSpPr>
            <p:spPr>
              <a:xfrm>
                <a:off x="251520" y="2157704"/>
                <a:ext cx="1380526" cy="1434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F40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Barn </a:t>
                </a: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och </a:t>
                </a: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ungdomars hälsa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Hälsofrämjande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Primärvård</a:t>
                </a: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Psykisk </a:t>
                </a: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hälsa (RCPH)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Rehabilitering, habilitering och försäkringsmedicin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Äldres hälsa</a:t>
                </a:r>
              </a:p>
            </p:txBody>
          </p:sp>
          <p:sp>
            <p:nvSpPr>
              <p:cNvPr id="31" name="Rektangel med rundade hörn 30"/>
              <p:cNvSpPr/>
              <p:nvPr/>
            </p:nvSpPr>
            <p:spPr>
              <a:xfrm>
                <a:off x="1789444" y="2157704"/>
                <a:ext cx="1380526" cy="1434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F40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Cancersjukdomar (RCC)</a:t>
                </a: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Hud- och könssjukdomar</a:t>
                </a: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Kvinnosjukdomar och förlossning</a:t>
                </a: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Mag- och tarmsjukdomar</a:t>
                </a: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Njur- och </a:t>
                </a: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urinvägs-sjukdomar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Rörelseorganens </a:t>
                </a: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sjukdomar</a:t>
                </a:r>
              </a:p>
            </p:txBody>
          </p:sp>
          <p:sp>
            <p:nvSpPr>
              <p:cNvPr id="32" name="Rektangel med rundade hörn 31"/>
              <p:cNvSpPr/>
              <p:nvPr/>
            </p:nvSpPr>
            <p:spPr>
              <a:xfrm>
                <a:off x="3296175" y="2163460"/>
                <a:ext cx="1447800" cy="1434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F40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Akut </a:t>
                </a: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vård</a:t>
                </a: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Endokrina </a:t>
                </a: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sjukdomar</a:t>
                </a: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Hjärt- och kärlsjukdomar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Infektionssjukdomar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Lung- och allergisjukdomar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Nervsystemets sjukdomar</a:t>
                </a:r>
              </a:p>
              <a:p>
                <a:pPr marL="108000" indent="-108000">
                  <a:buFont typeface="Arial" panose="020B0604020202020204" pitchFamily="34" charset="0"/>
                  <a:buChar char="•"/>
                </a:pPr>
                <a:r>
                  <a:rPr lang="sv-SE" sz="7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Perioperativ</a:t>
                </a: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vård, </a:t>
                </a: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intensivvård och transplantation</a:t>
                </a:r>
              </a:p>
              <a:p>
                <a:pPr marL="108000" indent="-1080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Reumatiska sjukdomar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ktangel med rundade hörn 32"/>
              <p:cNvSpPr/>
              <p:nvPr/>
            </p:nvSpPr>
            <p:spPr>
              <a:xfrm>
                <a:off x="4847658" y="2163460"/>
                <a:ext cx="1380526" cy="1434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F40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Medicinsk diagnostik</a:t>
                </a: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Sällsynta sjukdomar (CSD)</a:t>
                </a: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Tandvård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Ögonsjukdomar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000" indent="-108000" defTabSz="914400">
                  <a:buFont typeface="Arial" panose="020B0604020202020204" pitchFamily="34" charset="0"/>
                  <a:buChar char="•"/>
                </a:pPr>
                <a:r>
                  <a:rPr lang="sv-SE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Öron-, näs- och halssjukdomar</a:t>
                </a:r>
                <a:endParaRPr lang="sv-SE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ruta 33"/>
              <p:cNvSpPr txBox="1"/>
              <p:nvPr/>
            </p:nvSpPr>
            <p:spPr>
              <a:xfrm>
                <a:off x="1043608" y="1756006"/>
                <a:ext cx="443088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 defTabSz="914400"/>
                <a:r>
                  <a:rPr lang="sv-SE" dirty="0" smtClean="0">
                    <a:solidFill>
                      <a:prstClr val="black"/>
                    </a:solidFill>
                  </a:rPr>
                  <a:t>Regionala medicinska programområden (RPO)</a:t>
                </a:r>
                <a:endParaRPr lang="sv-S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textruta 34"/>
              <p:cNvSpPr txBox="1"/>
              <p:nvPr/>
            </p:nvSpPr>
            <p:spPr>
              <a:xfrm>
                <a:off x="6336704" y="1293608"/>
                <a:ext cx="223539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sv-SE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Regionala samverkansgrupper (RSG)</a:t>
                </a:r>
                <a:endParaRPr lang="sv-SE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ktangel med rundade hörn 6"/>
            <p:cNvSpPr/>
            <p:nvPr/>
          </p:nvSpPr>
          <p:spPr>
            <a:xfrm>
              <a:off x="6678704" y="1144115"/>
              <a:ext cx="1421688" cy="32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sv-SE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RSL stab</a:t>
              </a:r>
              <a:endParaRPr lang="sv-S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8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39552" y="51470"/>
            <a:ext cx="7772400" cy="576064"/>
          </a:xfrm>
        </p:spPr>
        <p:txBody>
          <a:bodyPr>
            <a:normAutofit/>
          </a:bodyPr>
          <a:lstStyle/>
          <a:p>
            <a:pPr algn="ctr"/>
            <a:r>
              <a:rPr lang="sv-SE" sz="2400" dirty="0" smtClean="0"/>
              <a:t>Vad har hänt sedan sist vi möttes?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323528" y="627534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Möte (”Digitalt forum”) med </a:t>
            </a:r>
            <a:r>
              <a:rPr lang="sv-SE" dirty="0"/>
              <a:t>RAG-</a:t>
            </a:r>
            <a:r>
              <a:rPr lang="sv-SE" dirty="0" err="1"/>
              <a:t>ordf</a:t>
            </a:r>
            <a:r>
              <a:rPr lang="sv-SE" dirty="0"/>
              <a:t> och RPO MD den 30 okt.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Följande gemensamma utvecklingsområden identifierades: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sv-SE" sz="1600" b="1" i="1" dirty="0" smtClean="0"/>
              <a:t>Kommunikation</a:t>
            </a:r>
            <a:r>
              <a:rPr lang="sv-SE" sz="1600" b="1" i="1" dirty="0"/>
              <a:t>, samarbetsyta och </a:t>
            </a:r>
            <a:r>
              <a:rPr lang="sv-SE" sz="1600" b="1" i="1" dirty="0" smtClean="0"/>
              <a:t>stödfunktioner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sv-SE" sz="1600" b="1" i="1" dirty="0" smtClean="0"/>
              <a:t>IT- </a:t>
            </a:r>
            <a:r>
              <a:rPr lang="sv-SE" sz="1600" b="1" i="1" dirty="0"/>
              <a:t>och juridikproblematik vid informations- och </a:t>
            </a:r>
            <a:r>
              <a:rPr lang="sv-SE" sz="1600" b="1" i="1" dirty="0" smtClean="0"/>
              <a:t>bilddelning</a:t>
            </a:r>
          </a:p>
          <a:p>
            <a:pPr marL="1257300" lvl="2" indent="-342900">
              <a:buFont typeface="+mj-lt"/>
              <a:buAutoNum type="alphaLcParenR"/>
            </a:pPr>
            <a:r>
              <a:rPr lang="sv-SE" sz="1600" b="1" i="1" dirty="0" smtClean="0"/>
              <a:t>Ekonomi </a:t>
            </a:r>
            <a:r>
              <a:rPr lang="sv-SE" sz="1600" b="1" i="1" dirty="0"/>
              <a:t>och alternativa </a:t>
            </a:r>
            <a:r>
              <a:rPr lang="sv-SE" sz="1600" b="1" i="1" dirty="0" smtClean="0"/>
              <a:t>ersättningsmodeller</a:t>
            </a:r>
            <a:br>
              <a:rPr lang="sv-SE" sz="1600" b="1" i="1" dirty="0" smtClean="0"/>
            </a:br>
            <a:endParaRPr lang="sv-SE" sz="1600" b="1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Uppföljning </a:t>
            </a:r>
            <a:r>
              <a:rPr lang="sv-SE" dirty="0"/>
              <a:t>RPO MD 11 dec samt återkoppling till RAG den 16 </a:t>
            </a:r>
            <a:r>
              <a:rPr lang="sv-SE" dirty="0" smtClean="0"/>
              <a:t>dec</a:t>
            </a:r>
          </a:p>
          <a:p>
            <a:pPr marL="1257300" lvl="2" indent="-342900">
              <a:buFont typeface="+mj-lt"/>
              <a:buAutoNum type="alphaLcParenR"/>
            </a:pPr>
            <a:r>
              <a:rPr lang="sv-SE" sz="1400" i="1" dirty="0" smtClean="0"/>
              <a:t>- Bokning av ytterligare möten mellan RAG + RPO; 21 april samt 20 okt </a:t>
            </a:r>
            <a:br>
              <a:rPr lang="sv-SE" sz="1400" i="1" dirty="0" smtClean="0"/>
            </a:br>
            <a:r>
              <a:rPr lang="sv-SE" sz="1400" i="1" dirty="0" smtClean="0"/>
              <a:t>- Utveckling av gemensam plattform/samarbetsyta för såväl RAG som RPO MD (pågår)</a:t>
            </a:r>
            <a:br>
              <a:rPr lang="sv-SE" sz="1400" i="1" dirty="0" smtClean="0"/>
            </a:br>
            <a:r>
              <a:rPr lang="sv-SE" sz="1400" i="1" dirty="0" smtClean="0"/>
              <a:t>- En dedikerad kontaktperson från RPO till </a:t>
            </a:r>
            <a:r>
              <a:rPr lang="sv-SE" sz="1400" i="1" dirty="0" err="1" smtClean="0"/>
              <a:t>resp</a:t>
            </a:r>
            <a:r>
              <a:rPr lang="sv-SE" sz="1400" i="1" dirty="0" smtClean="0"/>
              <a:t> RAG samt en sammanhållande stödfunktion/processtöd Liselotte Joelsson (klart)</a:t>
            </a:r>
            <a:br>
              <a:rPr lang="sv-SE" sz="1400" i="1" dirty="0" smtClean="0"/>
            </a:br>
            <a:endParaRPr lang="sv-SE" sz="1400" i="1" dirty="0" smtClean="0"/>
          </a:p>
          <a:p>
            <a:pPr marL="1257300" lvl="2" indent="-342900">
              <a:buFont typeface="+mj-lt"/>
              <a:buAutoNum type="alphaLcParenR"/>
            </a:pPr>
            <a:r>
              <a:rPr lang="sv-SE" sz="1400" i="1" dirty="0" smtClean="0"/>
              <a:t>Förfrågan fr RPO till RAG-</a:t>
            </a:r>
            <a:r>
              <a:rPr lang="sv-SE" sz="1400" i="1" dirty="0" err="1" smtClean="0"/>
              <a:t>ordf</a:t>
            </a:r>
            <a:r>
              <a:rPr lang="sv-SE" sz="1400" i="1" dirty="0" smtClean="0"/>
              <a:t>: </a:t>
            </a:r>
            <a:r>
              <a:rPr lang="sv-SE" sz="1400" i="1" dirty="0"/>
              <a:t>Stöd från </a:t>
            </a:r>
            <a:r>
              <a:rPr lang="sv-SE" sz="1400" i="1" dirty="0" err="1"/>
              <a:t>resp</a:t>
            </a:r>
            <a:r>
              <a:rPr lang="sv-SE" sz="1400" i="1" dirty="0"/>
              <a:t> RAG </a:t>
            </a:r>
            <a:r>
              <a:rPr lang="sv-SE" sz="1400" i="1" dirty="0" smtClean="0"/>
              <a:t>för att </a:t>
            </a:r>
            <a:r>
              <a:rPr lang="sv-SE" sz="1400" i="1" dirty="0"/>
              <a:t>utveckla/konkretisera IT- och juridikproblematiken vid informations- och </a:t>
            </a:r>
            <a:r>
              <a:rPr lang="sv-SE" sz="1400" i="1" dirty="0" smtClean="0"/>
              <a:t>bilddelning (klart)</a:t>
            </a:r>
            <a:br>
              <a:rPr lang="sv-SE" sz="1400" i="1" dirty="0" smtClean="0"/>
            </a:br>
            <a:endParaRPr lang="sv-SE" sz="1400" i="1" dirty="0" smtClean="0"/>
          </a:p>
          <a:p>
            <a:pPr marL="1257300" lvl="2" indent="-342900">
              <a:buFont typeface="+mj-lt"/>
              <a:buAutoNum type="alphaLcParenR"/>
            </a:pPr>
            <a:r>
              <a:rPr lang="sv-SE" sz="1400" i="1" dirty="0" smtClean="0"/>
              <a:t>När det är aktuellt: Behov av samverkan mellan olika RAG samt RPO för att ta fram välgrundade underlag till aktuella beslutsmässiga forum. </a:t>
            </a:r>
            <a:r>
              <a:rPr lang="sv-SE" sz="1400" i="1" dirty="0" smtClean="0">
                <a:solidFill>
                  <a:srgbClr val="FF0000"/>
                </a:solidFill>
              </a:rPr>
              <a:t>Behov av nyckeltal fr </a:t>
            </a:r>
            <a:r>
              <a:rPr lang="sv-SE" sz="1400" i="1" dirty="0" err="1" smtClean="0">
                <a:solidFill>
                  <a:srgbClr val="FF0000"/>
                </a:solidFill>
              </a:rPr>
              <a:t>resp</a:t>
            </a:r>
            <a:r>
              <a:rPr lang="sv-SE" sz="1400" i="1" dirty="0" smtClean="0">
                <a:solidFill>
                  <a:srgbClr val="FF0000"/>
                </a:solidFill>
              </a:rPr>
              <a:t> RAG?  </a:t>
            </a:r>
            <a:endParaRPr lang="sv-S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39552" y="51470"/>
            <a:ext cx="7772400" cy="576064"/>
          </a:xfrm>
        </p:spPr>
        <p:txBody>
          <a:bodyPr>
            <a:normAutofit/>
          </a:bodyPr>
          <a:lstStyle/>
          <a:p>
            <a:pPr algn="ctr"/>
            <a:r>
              <a:rPr lang="sv-SE" sz="2400" i="1" dirty="0"/>
              <a:t>f</a:t>
            </a:r>
            <a:r>
              <a:rPr lang="sv-SE" sz="2400" i="1" dirty="0" smtClean="0"/>
              <a:t>orts.</a:t>
            </a:r>
            <a:r>
              <a:rPr lang="sv-SE" sz="2400" dirty="0" smtClean="0"/>
              <a:t> Vad har hänt sedan sist vi möttes?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395536" y="628416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i="1" dirty="0"/>
              <a:t>IT- och juridikproblematik vid informations- och bilddelning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Under </a:t>
            </a:r>
            <a:r>
              <a:rPr lang="sv-SE" sz="1600" dirty="0"/>
              <a:t>våren inkom mycket bra återkopplingar som har sammanställts och förankrats med såväl Kunskapsråd diagnostik och sinnen, KR (24 </a:t>
            </a:r>
            <a:r>
              <a:rPr lang="sv-SE" sz="1600" dirty="0" err="1"/>
              <a:t>febr</a:t>
            </a:r>
            <a:r>
              <a:rPr lang="sv-SE" sz="1600" dirty="0"/>
              <a:t>) som Regionsjukvårdsledningen, RSL (8 april). </a:t>
            </a:r>
            <a:r>
              <a:rPr lang="sv-SE" sz="1600" dirty="0" smtClean="0"/>
              <a:t/>
            </a:r>
            <a:br>
              <a:rPr lang="sv-SE" sz="1600" dirty="0" smtClean="0"/>
            </a:br>
            <a:endParaRPr lang="sv-SE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u="sng" dirty="0" smtClean="0"/>
              <a:t>Beslut RSL:</a:t>
            </a:r>
          </a:p>
          <a:p>
            <a:pPr marL="1257300" lvl="2" indent="-342900">
              <a:buFont typeface="+mj-lt"/>
              <a:buAutoNum type="arabicPeriod"/>
            </a:pPr>
            <a:r>
              <a:rPr lang="sv-SE" sz="1600" dirty="0" smtClean="0"/>
              <a:t>Tillsättning av en </a:t>
            </a:r>
            <a:r>
              <a:rPr lang="sv-SE" sz="1600" dirty="0"/>
              <a:t>sjukvårdsregional samverkansgrupp för juridik och informationssäkerhet. </a:t>
            </a:r>
            <a:endParaRPr lang="sv-SE" sz="1600" dirty="0" smtClean="0"/>
          </a:p>
          <a:p>
            <a:pPr marL="1257300" lvl="2" indent="-342900">
              <a:buFont typeface="+mj-lt"/>
              <a:buAutoNum type="arabicPeriod"/>
            </a:pPr>
            <a:r>
              <a:rPr lang="sv-SE" sz="1600" dirty="0" smtClean="0"/>
              <a:t>För </a:t>
            </a:r>
            <a:r>
              <a:rPr lang="sv-SE" sz="1600" dirty="0"/>
              <a:t>att förtäta och underlätta samverkan och kommunikation mellan främst RPO, Kunskapsråden och </a:t>
            </a:r>
            <a:r>
              <a:rPr lang="sv-SE" sz="1600" dirty="0" err="1"/>
              <a:t>eSpir</a:t>
            </a:r>
            <a:r>
              <a:rPr lang="sv-SE" sz="1600" dirty="0"/>
              <a:t>, kommer </a:t>
            </a:r>
            <a:r>
              <a:rPr lang="sv-SE" sz="1600" dirty="0" err="1"/>
              <a:t>resp</a:t>
            </a:r>
            <a:r>
              <a:rPr lang="sv-SE" sz="1600" dirty="0"/>
              <a:t> Kunskapsråd att ha minst en årlig dialog och avstämning med </a:t>
            </a:r>
            <a:r>
              <a:rPr lang="sv-SE" sz="1600" dirty="0" err="1"/>
              <a:t>eSpir</a:t>
            </a:r>
            <a:r>
              <a:rPr lang="sv-SE" sz="1600" dirty="0"/>
              <a:t>. Gällande kommunikation mellan </a:t>
            </a:r>
            <a:r>
              <a:rPr lang="sv-SE" sz="1600" dirty="0" err="1"/>
              <a:t>eSpir</a:t>
            </a:r>
            <a:r>
              <a:rPr lang="sv-SE" sz="1600" dirty="0"/>
              <a:t> och olika RPO sker den lämpligen genom Kunskapsråden där sekreteraren är kontaktperson.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Under våren har RPO kontinuerligt återkopplat till RAG via till RAG-</a:t>
            </a:r>
            <a:r>
              <a:rPr lang="sv-SE" sz="1600" dirty="0" err="1" smtClean="0"/>
              <a:t>ordf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RPO MDs handlingsplan har stort fokus på stöd till RAG för att stärka samverkan inom SÖSR (se nästa bild)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0215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</TotalTime>
  <Words>1061</Words>
  <Application>Microsoft Office PowerPoint</Application>
  <PresentationFormat>Bildspel på skärmen (16:9)</PresentationFormat>
  <Paragraphs>157</Paragraphs>
  <Slides>12</Slides>
  <Notes>12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Bryant Regular</vt:lpstr>
      <vt:lpstr>Calibri</vt:lpstr>
      <vt:lpstr>Times New Roman</vt:lpstr>
      <vt:lpstr>Wingdings</vt:lpstr>
      <vt:lpstr>Office-tema</vt:lpstr>
      <vt:lpstr>Varmt  välkommen till dialogmöte mellan RAG och RPO MD!  19 aug 2020</vt:lpstr>
      <vt:lpstr>PowerPoint-presentation</vt:lpstr>
      <vt:lpstr>PowerPoint-presentation</vt:lpstr>
      <vt:lpstr>PowerPoint-presentation</vt:lpstr>
      <vt:lpstr>Vi samverkar för att:  • tillgodose invånarnas behov    av hälso- och sjukvård • främja och bidra till invånarnas hälsa • främja och bidra till utveckling av hälso-   och sjukvården i sjukvårdsregionen • solidariskt hjälpa varandra</vt:lpstr>
      <vt:lpstr>Våra samverkansområden</vt:lpstr>
      <vt:lpstr>PowerPoint-presentation</vt:lpstr>
      <vt:lpstr>Vad har hänt sedan sist vi möttes?</vt:lpstr>
      <vt:lpstr>forts. Vad har hänt sedan sist vi möttes?</vt:lpstr>
      <vt:lpstr>RPO Medicinsk Diagnostik  Översikt handlingsplan 2020</vt:lpstr>
      <vt:lpstr>PowerPoint-presentation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Thålin Conny</dc:creator>
  <cp:lastModifiedBy>Joelsson Liselotte</cp:lastModifiedBy>
  <cp:revision>177</cp:revision>
  <cp:lastPrinted>2020-08-18T14:53:14Z</cp:lastPrinted>
  <dcterms:created xsi:type="dcterms:W3CDTF">2018-10-12T09:18:07Z</dcterms:created>
  <dcterms:modified xsi:type="dcterms:W3CDTF">2020-09-18T05:10:41Z</dcterms:modified>
</cp:coreProperties>
</file>