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9" r:id="rId2"/>
    <p:sldId id="304" r:id="rId3"/>
    <p:sldId id="296" r:id="rId4"/>
    <p:sldId id="297" r:id="rId5"/>
    <p:sldId id="298" r:id="rId6"/>
    <p:sldId id="303" r:id="rId7"/>
  </p:sldIdLst>
  <p:sldSz cx="9144000" cy="6858000" type="screen4x3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58052A-9AC9-4B7A-9DBE-F03A7D5F500C}" type="doc">
      <dgm:prSet loTypeId="urn:microsoft.com/office/officeart/2005/8/layout/cycle6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C5977396-0BE6-460A-86E7-20963F460C43}">
      <dgm:prSet phldrT="[Text]"/>
      <dgm:spPr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sv-SE" dirty="0"/>
            <a:t>Sjukhus 1</a:t>
          </a:r>
        </a:p>
      </dgm:t>
    </dgm:pt>
    <dgm:pt modelId="{9E57D401-235D-4180-97DD-424BD7BC8587}" type="parTrans" cxnId="{577E608C-4AD2-40C9-9B60-EC052D67A398}">
      <dgm:prSet/>
      <dgm:spPr/>
      <dgm:t>
        <a:bodyPr/>
        <a:lstStyle/>
        <a:p>
          <a:endParaRPr lang="sv-SE"/>
        </a:p>
      </dgm:t>
    </dgm:pt>
    <dgm:pt modelId="{5B72A3C7-4C9D-4DC6-B0CF-2FB80EC5DF81}" type="sibTrans" cxnId="{577E608C-4AD2-40C9-9B60-EC052D67A398}">
      <dgm:prSet/>
      <dgm:spPr/>
      <dgm:t>
        <a:bodyPr/>
        <a:lstStyle/>
        <a:p>
          <a:endParaRPr lang="sv-SE"/>
        </a:p>
      </dgm:t>
    </dgm:pt>
    <dgm:pt modelId="{ED7DA22C-609B-42AF-94A1-E90BB18C096E}">
      <dgm:prSet phldrT="[Text]"/>
      <dgm:spPr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sv-SE"/>
            <a:t>Sjukhus 2</a:t>
          </a:r>
          <a:endParaRPr lang="sv-SE" dirty="0"/>
        </a:p>
      </dgm:t>
    </dgm:pt>
    <dgm:pt modelId="{FA4344D8-7C99-4DCD-A9AF-02207853073F}" type="parTrans" cxnId="{95731AA9-E35F-441E-9D2E-83F6E7F13111}">
      <dgm:prSet/>
      <dgm:spPr/>
      <dgm:t>
        <a:bodyPr/>
        <a:lstStyle/>
        <a:p>
          <a:endParaRPr lang="sv-SE"/>
        </a:p>
      </dgm:t>
    </dgm:pt>
    <dgm:pt modelId="{D0E62A2C-47A7-4FAA-BE75-13F8B40CF5BA}" type="sibTrans" cxnId="{95731AA9-E35F-441E-9D2E-83F6E7F13111}">
      <dgm:prSet/>
      <dgm:spPr/>
      <dgm:t>
        <a:bodyPr/>
        <a:lstStyle/>
        <a:p>
          <a:endParaRPr lang="sv-SE"/>
        </a:p>
      </dgm:t>
    </dgm:pt>
    <dgm:pt modelId="{8D1A1863-D291-455E-ADD4-86546B675E69}">
      <dgm:prSet phldrT="[Text]"/>
      <dgm:spPr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sv-SE" dirty="0"/>
            <a:t>Sjukhus 3</a:t>
          </a:r>
        </a:p>
      </dgm:t>
    </dgm:pt>
    <dgm:pt modelId="{F477CF9F-D13F-4B72-86D5-C25C09BA2CFF}" type="parTrans" cxnId="{6F88D7F8-D749-4258-AAAA-6DAD7AC18464}">
      <dgm:prSet/>
      <dgm:spPr/>
      <dgm:t>
        <a:bodyPr/>
        <a:lstStyle/>
        <a:p>
          <a:endParaRPr lang="sv-SE"/>
        </a:p>
      </dgm:t>
    </dgm:pt>
    <dgm:pt modelId="{838BB0CC-BD92-4D1C-A08E-7D4CE7443380}" type="sibTrans" cxnId="{6F88D7F8-D749-4258-AAAA-6DAD7AC18464}">
      <dgm:prSet/>
      <dgm:spPr/>
      <dgm:t>
        <a:bodyPr/>
        <a:lstStyle/>
        <a:p>
          <a:endParaRPr lang="sv-SE"/>
        </a:p>
      </dgm:t>
    </dgm:pt>
    <dgm:pt modelId="{445FFE2D-B39C-4248-B8AD-3109D4E1D129}">
      <dgm:prSet phldrT="[Text]"/>
      <dgm:spPr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sv-SE" dirty="0"/>
            <a:t>Sjukhus 4</a:t>
          </a:r>
        </a:p>
      </dgm:t>
    </dgm:pt>
    <dgm:pt modelId="{5D91EC6C-2268-48CA-A6F9-B0D3B42F97C5}" type="parTrans" cxnId="{C00E516B-2AED-4E88-9F41-C62588B2F22B}">
      <dgm:prSet/>
      <dgm:spPr/>
      <dgm:t>
        <a:bodyPr/>
        <a:lstStyle/>
        <a:p>
          <a:endParaRPr lang="sv-SE"/>
        </a:p>
      </dgm:t>
    </dgm:pt>
    <dgm:pt modelId="{11C22154-DFEC-46FE-B8CC-6A2D1186C31F}" type="sibTrans" cxnId="{C00E516B-2AED-4E88-9F41-C62588B2F22B}">
      <dgm:prSet/>
      <dgm:spPr/>
      <dgm:t>
        <a:bodyPr/>
        <a:lstStyle/>
        <a:p>
          <a:endParaRPr lang="sv-SE"/>
        </a:p>
      </dgm:t>
    </dgm:pt>
    <dgm:pt modelId="{0518AEA4-2483-4A07-9C2B-E9118A3C34C7}">
      <dgm:prSet phldrT="[Text]"/>
      <dgm:spPr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r>
            <a:rPr lang="sv-SE" dirty="0"/>
            <a:t>Sjukhus 5</a:t>
          </a:r>
        </a:p>
      </dgm:t>
    </dgm:pt>
    <dgm:pt modelId="{758DCF2E-5A97-48D0-BE60-A980B0E39486}" type="parTrans" cxnId="{B263A6CF-D539-43F0-BCCD-4BDC9F13173D}">
      <dgm:prSet/>
      <dgm:spPr/>
      <dgm:t>
        <a:bodyPr/>
        <a:lstStyle/>
        <a:p>
          <a:endParaRPr lang="sv-SE"/>
        </a:p>
      </dgm:t>
    </dgm:pt>
    <dgm:pt modelId="{C4FCE935-405D-4C7D-AF68-DF63C5EA2833}" type="sibTrans" cxnId="{B263A6CF-D539-43F0-BCCD-4BDC9F13173D}">
      <dgm:prSet/>
      <dgm:spPr/>
      <dgm:t>
        <a:bodyPr/>
        <a:lstStyle/>
        <a:p>
          <a:endParaRPr lang="sv-SE"/>
        </a:p>
      </dgm:t>
    </dgm:pt>
    <dgm:pt modelId="{997AA5A2-95F2-4927-A476-C853C5A39F1E}" type="pres">
      <dgm:prSet presAssocID="{4C58052A-9AC9-4B7A-9DBE-F03A7D5F500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E39028CB-3CC2-4200-94B6-DC681D40D80F}" type="pres">
      <dgm:prSet presAssocID="{C5977396-0BE6-460A-86E7-20963F460C4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C6DEB127-CBE0-4B20-A81A-0B724846786D}" type="pres">
      <dgm:prSet presAssocID="{C5977396-0BE6-460A-86E7-20963F460C43}" presName="spNode" presStyleCnt="0"/>
      <dgm:spPr/>
    </dgm:pt>
    <dgm:pt modelId="{1304963C-F030-451E-B833-F32BD0BCD6AE}" type="pres">
      <dgm:prSet presAssocID="{5B72A3C7-4C9D-4DC6-B0CF-2FB80EC5DF81}" presName="sibTrans" presStyleLbl="sibTrans1D1" presStyleIdx="0" presStyleCnt="5"/>
      <dgm:spPr/>
      <dgm:t>
        <a:bodyPr/>
        <a:lstStyle/>
        <a:p>
          <a:endParaRPr lang="sv-SE"/>
        </a:p>
      </dgm:t>
    </dgm:pt>
    <dgm:pt modelId="{0C8EA98A-CC5E-40DF-AB2C-4D656DF2C27C}" type="pres">
      <dgm:prSet presAssocID="{ED7DA22C-609B-42AF-94A1-E90BB18C09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21CB1A6-1554-45BC-9FE4-0BD697CC16CA}" type="pres">
      <dgm:prSet presAssocID="{ED7DA22C-609B-42AF-94A1-E90BB18C096E}" presName="spNode" presStyleCnt="0"/>
      <dgm:spPr/>
    </dgm:pt>
    <dgm:pt modelId="{7163FE23-55BC-46D3-B90C-1B96359DC900}" type="pres">
      <dgm:prSet presAssocID="{D0E62A2C-47A7-4FAA-BE75-13F8B40CF5BA}" presName="sibTrans" presStyleLbl="sibTrans1D1" presStyleIdx="1" presStyleCnt="5"/>
      <dgm:spPr/>
      <dgm:t>
        <a:bodyPr/>
        <a:lstStyle/>
        <a:p>
          <a:endParaRPr lang="sv-SE"/>
        </a:p>
      </dgm:t>
    </dgm:pt>
    <dgm:pt modelId="{13598033-0232-40FD-8B74-E1447E4CC7A3}" type="pres">
      <dgm:prSet presAssocID="{8D1A1863-D291-455E-ADD4-86546B675E6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04D5C05-A4CC-49A7-BB13-A51ABE66244E}" type="pres">
      <dgm:prSet presAssocID="{8D1A1863-D291-455E-ADD4-86546B675E69}" presName="spNode" presStyleCnt="0"/>
      <dgm:spPr/>
    </dgm:pt>
    <dgm:pt modelId="{42A306E3-9EB5-4304-9645-2E33365B4839}" type="pres">
      <dgm:prSet presAssocID="{838BB0CC-BD92-4D1C-A08E-7D4CE7443380}" presName="sibTrans" presStyleLbl="sibTrans1D1" presStyleIdx="2" presStyleCnt="5"/>
      <dgm:spPr/>
      <dgm:t>
        <a:bodyPr/>
        <a:lstStyle/>
        <a:p>
          <a:endParaRPr lang="sv-SE"/>
        </a:p>
      </dgm:t>
    </dgm:pt>
    <dgm:pt modelId="{E49EB5DB-F285-4100-9061-B9E6F81168FD}" type="pres">
      <dgm:prSet presAssocID="{445FFE2D-B39C-4248-B8AD-3109D4E1D1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2B1AECA-7A44-4BF7-BDA5-F4751DBECAA6}" type="pres">
      <dgm:prSet presAssocID="{445FFE2D-B39C-4248-B8AD-3109D4E1D129}" presName="spNode" presStyleCnt="0"/>
      <dgm:spPr/>
    </dgm:pt>
    <dgm:pt modelId="{177DE219-9D53-40D2-9A46-3772567C3010}" type="pres">
      <dgm:prSet presAssocID="{11C22154-DFEC-46FE-B8CC-6A2D1186C31F}" presName="sibTrans" presStyleLbl="sibTrans1D1" presStyleIdx="3" presStyleCnt="5"/>
      <dgm:spPr/>
      <dgm:t>
        <a:bodyPr/>
        <a:lstStyle/>
        <a:p>
          <a:endParaRPr lang="sv-SE"/>
        </a:p>
      </dgm:t>
    </dgm:pt>
    <dgm:pt modelId="{239E1A18-610F-4146-8D30-8BFE77D470FA}" type="pres">
      <dgm:prSet presAssocID="{0518AEA4-2483-4A07-9C2B-E9118A3C34C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23DBA8A-9538-4DDF-8D61-6ADCBFF3CA18}" type="pres">
      <dgm:prSet presAssocID="{0518AEA4-2483-4A07-9C2B-E9118A3C34C7}" presName="spNode" presStyleCnt="0"/>
      <dgm:spPr/>
    </dgm:pt>
    <dgm:pt modelId="{9BE1BF97-284E-4172-ABF3-39807D3F1863}" type="pres">
      <dgm:prSet presAssocID="{C4FCE935-405D-4C7D-AF68-DF63C5EA2833}" presName="sibTrans" presStyleLbl="sibTrans1D1" presStyleIdx="4" presStyleCnt="5"/>
      <dgm:spPr/>
      <dgm:t>
        <a:bodyPr/>
        <a:lstStyle/>
        <a:p>
          <a:endParaRPr lang="sv-SE"/>
        </a:p>
      </dgm:t>
    </dgm:pt>
  </dgm:ptLst>
  <dgm:cxnLst>
    <dgm:cxn modelId="{E81489FF-7D28-45D3-91C9-293D13CF3286}" type="presOf" srcId="{838BB0CC-BD92-4D1C-A08E-7D4CE7443380}" destId="{42A306E3-9EB5-4304-9645-2E33365B4839}" srcOrd="0" destOrd="0" presId="urn:microsoft.com/office/officeart/2005/8/layout/cycle6"/>
    <dgm:cxn modelId="{99285AC3-D8E6-431C-AF70-E59338C9A3C7}" type="presOf" srcId="{8D1A1863-D291-455E-ADD4-86546B675E69}" destId="{13598033-0232-40FD-8B74-E1447E4CC7A3}" srcOrd="0" destOrd="0" presId="urn:microsoft.com/office/officeart/2005/8/layout/cycle6"/>
    <dgm:cxn modelId="{95731AA9-E35F-441E-9D2E-83F6E7F13111}" srcId="{4C58052A-9AC9-4B7A-9DBE-F03A7D5F500C}" destId="{ED7DA22C-609B-42AF-94A1-E90BB18C096E}" srcOrd="1" destOrd="0" parTransId="{FA4344D8-7C99-4DCD-A9AF-02207853073F}" sibTransId="{D0E62A2C-47A7-4FAA-BE75-13F8B40CF5BA}"/>
    <dgm:cxn modelId="{BC04AF25-5EBC-4130-984B-EEAEB23FB93C}" type="presOf" srcId="{ED7DA22C-609B-42AF-94A1-E90BB18C096E}" destId="{0C8EA98A-CC5E-40DF-AB2C-4D656DF2C27C}" srcOrd="0" destOrd="0" presId="urn:microsoft.com/office/officeart/2005/8/layout/cycle6"/>
    <dgm:cxn modelId="{6F88D7F8-D749-4258-AAAA-6DAD7AC18464}" srcId="{4C58052A-9AC9-4B7A-9DBE-F03A7D5F500C}" destId="{8D1A1863-D291-455E-ADD4-86546B675E69}" srcOrd="2" destOrd="0" parTransId="{F477CF9F-D13F-4B72-86D5-C25C09BA2CFF}" sibTransId="{838BB0CC-BD92-4D1C-A08E-7D4CE7443380}"/>
    <dgm:cxn modelId="{577E608C-4AD2-40C9-9B60-EC052D67A398}" srcId="{4C58052A-9AC9-4B7A-9DBE-F03A7D5F500C}" destId="{C5977396-0BE6-460A-86E7-20963F460C43}" srcOrd="0" destOrd="0" parTransId="{9E57D401-235D-4180-97DD-424BD7BC8587}" sibTransId="{5B72A3C7-4C9D-4DC6-B0CF-2FB80EC5DF81}"/>
    <dgm:cxn modelId="{F9A9DE56-79DB-418D-A1B1-41EC1F1AB682}" type="presOf" srcId="{5B72A3C7-4C9D-4DC6-B0CF-2FB80EC5DF81}" destId="{1304963C-F030-451E-B833-F32BD0BCD6AE}" srcOrd="0" destOrd="0" presId="urn:microsoft.com/office/officeart/2005/8/layout/cycle6"/>
    <dgm:cxn modelId="{D0E68DC5-C9C0-4B92-B20A-BC56FDFF6E61}" type="presOf" srcId="{D0E62A2C-47A7-4FAA-BE75-13F8B40CF5BA}" destId="{7163FE23-55BC-46D3-B90C-1B96359DC900}" srcOrd="0" destOrd="0" presId="urn:microsoft.com/office/officeart/2005/8/layout/cycle6"/>
    <dgm:cxn modelId="{803A1609-107B-4DEA-86FF-8F16A7E5C4C4}" type="presOf" srcId="{4C58052A-9AC9-4B7A-9DBE-F03A7D5F500C}" destId="{997AA5A2-95F2-4927-A476-C853C5A39F1E}" srcOrd="0" destOrd="0" presId="urn:microsoft.com/office/officeart/2005/8/layout/cycle6"/>
    <dgm:cxn modelId="{0B3DE9DC-BE07-4DF8-BAD4-EBD651CF4298}" type="presOf" srcId="{C4FCE935-405D-4C7D-AF68-DF63C5EA2833}" destId="{9BE1BF97-284E-4172-ABF3-39807D3F1863}" srcOrd="0" destOrd="0" presId="urn:microsoft.com/office/officeart/2005/8/layout/cycle6"/>
    <dgm:cxn modelId="{910EBDFB-6A39-4BFF-8FB3-8202A9394D5C}" type="presOf" srcId="{C5977396-0BE6-460A-86E7-20963F460C43}" destId="{E39028CB-3CC2-4200-94B6-DC681D40D80F}" srcOrd="0" destOrd="0" presId="urn:microsoft.com/office/officeart/2005/8/layout/cycle6"/>
    <dgm:cxn modelId="{4CEEED86-8626-43F3-A457-057F77973642}" type="presOf" srcId="{11C22154-DFEC-46FE-B8CC-6A2D1186C31F}" destId="{177DE219-9D53-40D2-9A46-3772567C3010}" srcOrd="0" destOrd="0" presId="urn:microsoft.com/office/officeart/2005/8/layout/cycle6"/>
    <dgm:cxn modelId="{B263A6CF-D539-43F0-BCCD-4BDC9F13173D}" srcId="{4C58052A-9AC9-4B7A-9DBE-F03A7D5F500C}" destId="{0518AEA4-2483-4A07-9C2B-E9118A3C34C7}" srcOrd="4" destOrd="0" parTransId="{758DCF2E-5A97-48D0-BE60-A980B0E39486}" sibTransId="{C4FCE935-405D-4C7D-AF68-DF63C5EA2833}"/>
    <dgm:cxn modelId="{CA203616-F3D3-416A-AFDE-07B9BA322368}" type="presOf" srcId="{0518AEA4-2483-4A07-9C2B-E9118A3C34C7}" destId="{239E1A18-610F-4146-8D30-8BFE77D470FA}" srcOrd="0" destOrd="0" presId="urn:microsoft.com/office/officeart/2005/8/layout/cycle6"/>
    <dgm:cxn modelId="{C00E516B-2AED-4E88-9F41-C62588B2F22B}" srcId="{4C58052A-9AC9-4B7A-9DBE-F03A7D5F500C}" destId="{445FFE2D-B39C-4248-B8AD-3109D4E1D129}" srcOrd="3" destOrd="0" parTransId="{5D91EC6C-2268-48CA-A6F9-B0D3B42F97C5}" sibTransId="{11C22154-DFEC-46FE-B8CC-6A2D1186C31F}"/>
    <dgm:cxn modelId="{01E88CFF-33EF-4BA0-A5E2-FE3AB4C3626E}" type="presOf" srcId="{445FFE2D-B39C-4248-B8AD-3109D4E1D129}" destId="{E49EB5DB-F285-4100-9061-B9E6F81168FD}" srcOrd="0" destOrd="0" presId="urn:microsoft.com/office/officeart/2005/8/layout/cycle6"/>
    <dgm:cxn modelId="{D5ED7D1F-91AE-40C7-AB25-AB3610CDDB63}" type="presParOf" srcId="{997AA5A2-95F2-4927-A476-C853C5A39F1E}" destId="{E39028CB-3CC2-4200-94B6-DC681D40D80F}" srcOrd="0" destOrd="0" presId="urn:microsoft.com/office/officeart/2005/8/layout/cycle6"/>
    <dgm:cxn modelId="{88A3C028-94A2-4185-A8B5-33F65FDDBE87}" type="presParOf" srcId="{997AA5A2-95F2-4927-A476-C853C5A39F1E}" destId="{C6DEB127-CBE0-4B20-A81A-0B724846786D}" srcOrd="1" destOrd="0" presId="urn:microsoft.com/office/officeart/2005/8/layout/cycle6"/>
    <dgm:cxn modelId="{0A67185F-8513-4040-92BF-876E18C3EC7E}" type="presParOf" srcId="{997AA5A2-95F2-4927-A476-C853C5A39F1E}" destId="{1304963C-F030-451E-B833-F32BD0BCD6AE}" srcOrd="2" destOrd="0" presId="urn:microsoft.com/office/officeart/2005/8/layout/cycle6"/>
    <dgm:cxn modelId="{DC1D20D2-7D3B-4C84-8198-DB71B8941BE7}" type="presParOf" srcId="{997AA5A2-95F2-4927-A476-C853C5A39F1E}" destId="{0C8EA98A-CC5E-40DF-AB2C-4D656DF2C27C}" srcOrd="3" destOrd="0" presId="urn:microsoft.com/office/officeart/2005/8/layout/cycle6"/>
    <dgm:cxn modelId="{180F5821-C4B9-49C6-AE65-1179B6AE7378}" type="presParOf" srcId="{997AA5A2-95F2-4927-A476-C853C5A39F1E}" destId="{E21CB1A6-1554-45BC-9FE4-0BD697CC16CA}" srcOrd="4" destOrd="0" presId="urn:microsoft.com/office/officeart/2005/8/layout/cycle6"/>
    <dgm:cxn modelId="{F3D61726-E0E9-49DC-9B24-A48CC0EC2118}" type="presParOf" srcId="{997AA5A2-95F2-4927-A476-C853C5A39F1E}" destId="{7163FE23-55BC-46D3-B90C-1B96359DC900}" srcOrd="5" destOrd="0" presId="urn:microsoft.com/office/officeart/2005/8/layout/cycle6"/>
    <dgm:cxn modelId="{C2C5467D-5E33-4C23-811A-A7A1E6BA08DF}" type="presParOf" srcId="{997AA5A2-95F2-4927-A476-C853C5A39F1E}" destId="{13598033-0232-40FD-8B74-E1447E4CC7A3}" srcOrd="6" destOrd="0" presId="urn:microsoft.com/office/officeart/2005/8/layout/cycle6"/>
    <dgm:cxn modelId="{D83C859D-F77A-412D-8B35-BE6EB079BBA1}" type="presParOf" srcId="{997AA5A2-95F2-4927-A476-C853C5A39F1E}" destId="{604D5C05-A4CC-49A7-BB13-A51ABE66244E}" srcOrd="7" destOrd="0" presId="urn:microsoft.com/office/officeart/2005/8/layout/cycle6"/>
    <dgm:cxn modelId="{2025C414-250B-487E-AD7D-17927AE34134}" type="presParOf" srcId="{997AA5A2-95F2-4927-A476-C853C5A39F1E}" destId="{42A306E3-9EB5-4304-9645-2E33365B4839}" srcOrd="8" destOrd="0" presId="urn:microsoft.com/office/officeart/2005/8/layout/cycle6"/>
    <dgm:cxn modelId="{6202C4B0-C0F0-476E-95FF-0934D7AFC7FF}" type="presParOf" srcId="{997AA5A2-95F2-4927-A476-C853C5A39F1E}" destId="{E49EB5DB-F285-4100-9061-B9E6F81168FD}" srcOrd="9" destOrd="0" presId="urn:microsoft.com/office/officeart/2005/8/layout/cycle6"/>
    <dgm:cxn modelId="{2FA1CCFB-00CA-4B4E-AFA6-EC28EB17CCFD}" type="presParOf" srcId="{997AA5A2-95F2-4927-A476-C853C5A39F1E}" destId="{72B1AECA-7A44-4BF7-BDA5-F4751DBECAA6}" srcOrd="10" destOrd="0" presId="urn:microsoft.com/office/officeart/2005/8/layout/cycle6"/>
    <dgm:cxn modelId="{2B0EE15F-78C6-4B6D-96ED-3366B2CA043C}" type="presParOf" srcId="{997AA5A2-95F2-4927-A476-C853C5A39F1E}" destId="{177DE219-9D53-40D2-9A46-3772567C3010}" srcOrd="11" destOrd="0" presId="urn:microsoft.com/office/officeart/2005/8/layout/cycle6"/>
    <dgm:cxn modelId="{4F86C741-FDF0-4C06-BC66-086971A48198}" type="presParOf" srcId="{997AA5A2-95F2-4927-A476-C853C5A39F1E}" destId="{239E1A18-610F-4146-8D30-8BFE77D470FA}" srcOrd="12" destOrd="0" presId="urn:microsoft.com/office/officeart/2005/8/layout/cycle6"/>
    <dgm:cxn modelId="{0852C475-9359-4F1A-8109-D893164F6E38}" type="presParOf" srcId="{997AA5A2-95F2-4927-A476-C853C5A39F1E}" destId="{F23DBA8A-9538-4DDF-8D61-6ADCBFF3CA18}" srcOrd="13" destOrd="0" presId="urn:microsoft.com/office/officeart/2005/8/layout/cycle6"/>
    <dgm:cxn modelId="{0A76C9E4-8944-453C-A5F1-9324F4F8B56A}" type="presParOf" srcId="{997AA5A2-95F2-4927-A476-C853C5A39F1E}" destId="{9BE1BF97-284E-4172-ABF3-39807D3F186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028CB-3CC2-4200-94B6-DC681D40D80F}">
      <dsp:nvSpPr>
        <dsp:cNvPr id="0" name=""/>
        <dsp:cNvSpPr/>
      </dsp:nvSpPr>
      <dsp:spPr>
        <a:xfrm>
          <a:off x="2178699" y="596763"/>
          <a:ext cx="1763281" cy="1146133"/>
        </a:xfrm>
        <a:prstGeom prst="roundRect">
          <a:avLst/>
        </a:prstGeom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/>
            <a:t>Sjukhus 1</a:t>
          </a:r>
        </a:p>
      </dsp:txBody>
      <dsp:txXfrm>
        <a:off x="2234649" y="652713"/>
        <a:ext cx="1651381" cy="1034233"/>
      </dsp:txXfrm>
    </dsp:sp>
    <dsp:sp modelId="{1304963C-F030-451E-B833-F32BD0BCD6AE}">
      <dsp:nvSpPr>
        <dsp:cNvPr id="0" name=""/>
        <dsp:cNvSpPr/>
      </dsp:nvSpPr>
      <dsp:spPr>
        <a:xfrm>
          <a:off x="770063" y="1169830"/>
          <a:ext cx="4580553" cy="4580553"/>
        </a:xfrm>
        <a:custGeom>
          <a:avLst/>
          <a:gdLst/>
          <a:ahLst/>
          <a:cxnLst/>
          <a:rect l="0" t="0" r="0" b="0"/>
          <a:pathLst>
            <a:path>
              <a:moveTo>
                <a:pt x="3184036" y="181589"/>
              </a:moveTo>
              <a:arcTo wR="2290276" hR="2290276" stAng="17578169" swAng="1961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EA98A-CC5E-40DF-AB2C-4D656DF2C27C}">
      <dsp:nvSpPr>
        <dsp:cNvPr id="0" name=""/>
        <dsp:cNvSpPr/>
      </dsp:nvSpPr>
      <dsp:spPr>
        <a:xfrm>
          <a:off x="4356881" y="2179306"/>
          <a:ext cx="1763281" cy="1146133"/>
        </a:xfrm>
        <a:prstGeom prst="roundRect">
          <a:avLst/>
        </a:prstGeom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/>
            <a:t>Sjukhus 2</a:t>
          </a:r>
          <a:endParaRPr lang="sv-SE" sz="2900" kern="1200" dirty="0"/>
        </a:p>
      </dsp:txBody>
      <dsp:txXfrm>
        <a:off x="4412831" y="2235256"/>
        <a:ext cx="1651381" cy="1034233"/>
      </dsp:txXfrm>
    </dsp:sp>
    <dsp:sp modelId="{7163FE23-55BC-46D3-B90C-1B96359DC900}">
      <dsp:nvSpPr>
        <dsp:cNvPr id="0" name=""/>
        <dsp:cNvSpPr/>
      </dsp:nvSpPr>
      <dsp:spPr>
        <a:xfrm>
          <a:off x="770063" y="1169830"/>
          <a:ext cx="4580553" cy="4580553"/>
        </a:xfrm>
        <a:custGeom>
          <a:avLst/>
          <a:gdLst/>
          <a:ahLst/>
          <a:cxnLst/>
          <a:rect l="0" t="0" r="0" b="0"/>
          <a:pathLst>
            <a:path>
              <a:moveTo>
                <a:pt x="4577406" y="2170250"/>
              </a:moveTo>
              <a:arcTo wR="2290276" hR="2290276" stAng="21419756" swAng="21966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98033-0232-40FD-8B74-E1447E4CC7A3}">
      <dsp:nvSpPr>
        <dsp:cNvPr id="0" name=""/>
        <dsp:cNvSpPr/>
      </dsp:nvSpPr>
      <dsp:spPr>
        <a:xfrm>
          <a:off x="3524890" y="4739913"/>
          <a:ext cx="1763281" cy="1146133"/>
        </a:xfrm>
        <a:prstGeom prst="roundRect">
          <a:avLst/>
        </a:prstGeom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/>
            <a:t>Sjukhus 3</a:t>
          </a:r>
        </a:p>
      </dsp:txBody>
      <dsp:txXfrm>
        <a:off x="3580840" y="4795863"/>
        <a:ext cx="1651381" cy="1034233"/>
      </dsp:txXfrm>
    </dsp:sp>
    <dsp:sp modelId="{42A306E3-9EB5-4304-9645-2E33365B4839}">
      <dsp:nvSpPr>
        <dsp:cNvPr id="0" name=""/>
        <dsp:cNvSpPr/>
      </dsp:nvSpPr>
      <dsp:spPr>
        <a:xfrm>
          <a:off x="770063" y="1169830"/>
          <a:ext cx="4580553" cy="4580553"/>
        </a:xfrm>
        <a:custGeom>
          <a:avLst/>
          <a:gdLst/>
          <a:ahLst/>
          <a:cxnLst/>
          <a:rect l="0" t="0" r="0" b="0"/>
          <a:pathLst>
            <a:path>
              <a:moveTo>
                <a:pt x="2745725" y="4534811"/>
              </a:moveTo>
              <a:arcTo wR="2290276" hR="2290276" stAng="4711776" swAng="13764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9EB5DB-F285-4100-9061-B9E6F81168FD}">
      <dsp:nvSpPr>
        <dsp:cNvPr id="0" name=""/>
        <dsp:cNvSpPr/>
      </dsp:nvSpPr>
      <dsp:spPr>
        <a:xfrm>
          <a:off x="832508" y="4739913"/>
          <a:ext cx="1763281" cy="1146133"/>
        </a:xfrm>
        <a:prstGeom prst="roundRect">
          <a:avLst/>
        </a:prstGeom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/>
            <a:t>Sjukhus 4</a:t>
          </a:r>
        </a:p>
      </dsp:txBody>
      <dsp:txXfrm>
        <a:off x="888458" y="4795863"/>
        <a:ext cx="1651381" cy="1034233"/>
      </dsp:txXfrm>
    </dsp:sp>
    <dsp:sp modelId="{177DE219-9D53-40D2-9A46-3772567C3010}">
      <dsp:nvSpPr>
        <dsp:cNvPr id="0" name=""/>
        <dsp:cNvSpPr/>
      </dsp:nvSpPr>
      <dsp:spPr>
        <a:xfrm>
          <a:off x="770063" y="1169830"/>
          <a:ext cx="4580553" cy="4580553"/>
        </a:xfrm>
        <a:custGeom>
          <a:avLst/>
          <a:gdLst/>
          <a:ahLst/>
          <a:cxnLst/>
          <a:rect l="0" t="0" r="0" b="0"/>
          <a:pathLst>
            <a:path>
              <a:moveTo>
                <a:pt x="382788" y="3557895"/>
              </a:moveTo>
              <a:arcTo wR="2290276" hR="2290276" stAng="8783641" swAng="21966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E1A18-610F-4146-8D30-8BFE77D470FA}">
      <dsp:nvSpPr>
        <dsp:cNvPr id="0" name=""/>
        <dsp:cNvSpPr/>
      </dsp:nvSpPr>
      <dsp:spPr>
        <a:xfrm>
          <a:off x="516" y="2179306"/>
          <a:ext cx="1763281" cy="1146133"/>
        </a:xfrm>
        <a:prstGeom prst="roundRect">
          <a:avLst/>
        </a:prstGeom>
        <a:blipFill rotWithShape="0">
          <a:blip xmlns:r="http://schemas.openxmlformats.org/officeDocument/2006/relationships" r:embed="rId1">
            <a:extLst>
              <a:ext uri="{96DAC541-7B7A-43D3-8B79-37D633B846F1}">
                <asvg:svgBlip xmlns=""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900" kern="1200" dirty="0"/>
            <a:t>Sjukhus 5</a:t>
          </a:r>
        </a:p>
      </dsp:txBody>
      <dsp:txXfrm>
        <a:off x="56466" y="2235256"/>
        <a:ext cx="1651381" cy="1034233"/>
      </dsp:txXfrm>
    </dsp:sp>
    <dsp:sp modelId="{9BE1BF97-284E-4172-ABF3-39807D3F1863}">
      <dsp:nvSpPr>
        <dsp:cNvPr id="0" name=""/>
        <dsp:cNvSpPr/>
      </dsp:nvSpPr>
      <dsp:spPr>
        <a:xfrm>
          <a:off x="770063" y="1169830"/>
          <a:ext cx="4580553" cy="4580553"/>
        </a:xfrm>
        <a:custGeom>
          <a:avLst/>
          <a:gdLst/>
          <a:ahLst/>
          <a:cxnLst/>
          <a:rect l="0" t="0" r="0" b="0"/>
          <a:pathLst>
            <a:path>
              <a:moveTo>
                <a:pt x="398998" y="998598"/>
              </a:moveTo>
              <a:arcTo wR="2290276" hR="2290276" stAng="12859904" swAng="1961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62DD-BFD4-423B-A46F-7CE66E951CA9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7719E-D24F-4865-AD80-B1DD58A1EC4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4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t>2019-04-02</a:t>
            </a:fld>
            <a:endParaRPr lang="sv-S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259632" y="1046346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 smtClean="0"/>
              <a:t>Organnätverk SÖSR 2019</a:t>
            </a:r>
            <a:endParaRPr lang="sv-SE" sz="4400" dirty="0"/>
          </a:p>
          <a:p>
            <a:pPr algn="ctr"/>
            <a:endParaRPr lang="sv-SE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48880"/>
            <a:ext cx="855822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304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4248472"/>
          </a:xfrm>
        </p:spPr>
        <p:txBody>
          <a:bodyPr>
            <a:normAutofit/>
          </a:bodyPr>
          <a:lstStyle/>
          <a:p>
            <a:pPr algn="ctr"/>
            <a:r>
              <a:rPr lang="sv-SE" dirty="0" smtClean="0"/>
              <a:t>Organnätverk</a:t>
            </a:r>
            <a:br>
              <a:rPr lang="sv-SE" dirty="0" smtClean="0"/>
            </a:br>
            <a:r>
              <a:rPr lang="sv-SE" dirty="0" smtClean="0"/>
              <a:t>Radiologer SÖSR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77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6BCCF7-FE83-4D77-A379-DA545D86C9F8}"/>
              </a:ext>
            </a:extLst>
          </p:cNvPr>
          <p:cNvSpPr txBox="1"/>
          <p:nvPr/>
        </p:nvSpPr>
        <p:spPr>
          <a:xfrm>
            <a:off x="1785552" y="1276866"/>
            <a:ext cx="53091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Tx/>
              <a:buAutoNum type="arabicPeriod"/>
            </a:pPr>
            <a:endParaRPr lang="sv-SE" sz="2400" dirty="0">
              <a:solidFill>
                <a:prstClr val="white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979712" y="710108"/>
            <a:ext cx="48691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Läkarna enades om behovet av organnätverk på DC-dagarna 2015  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Organnätverken bemannades 2016 (först av RÖ-radiologer och senare hela SÖSR) 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Uppdragsbeskrivning 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Gastronätverket löser SVF 2016/2017 </a:t>
            </a:r>
            <a:endParaRPr lang="sv-SE" dirty="0"/>
          </a:p>
          <a:p>
            <a:r>
              <a:rPr lang="sv-SE" dirty="0" smtClean="0"/>
              <a:t> 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err="1" smtClean="0"/>
              <a:t>Neuronätverket</a:t>
            </a:r>
            <a:r>
              <a:rPr lang="sv-SE" dirty="0" smtClean="0"/>
              <a:t> tar uppdraget vidare med ex hantering av SAB och tumörprotokoll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Bengt Norén rekryteras hösten 2018</a:t>
            </a:r>
          </a:p>
          <a:p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Chefsmöte SÖSR Tranås jan 2019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MSK, Thorax och </a:t>
            </a:r>
            <a:r>
              <a:rPr lang="sv-SE" dirty="0" err="1" smtClean="0"/>
              <a:t>Gastro</a:t>
            </a:r>
            <a:r>
              <a:rPr lang="sv-SE" dirty="0" smtClean="0"/>
              <a:t> har möten våren 2019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Webinarmöjligheter och projektplats etableras</a:t>
            </a: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15837" y="46349"/>
            <a:ext cx="3539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u="sng" dirty="0" smtClean="0">
                <a:solidFill>
                  <a:srgbClr val="92D050"/>
                </a:solidFill>
              </a:rPr>
              <a:t>Historik kring organnätverken</a:t>
            </a:r>
            <a:endParaRPr lang="sv-SE" sz="2000" u="sng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45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6BCCF7-FE83-4D77-A379-DA545D86C9F8}"/>
              </a:ext>
            </a:extLst>
          </p:cNvPr>
          <p:cNvSpPr txBox="1"/>
          <p:nvPr/>
        </p:nvSpPr>
        <p:spPr>
          <a:xfrm>
            <a:off x="1785552" y="1276866"/>
            <a:ext cx="53091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AutoNum type="arabicPeriod"/>
            </a:pPr>
            <a:endParaRPr lang="sv-SE" sz="24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xmlns="" id="{E2F67757-31FF-4721-9DFD-D1406A828742}"/>
              </a:ext>
            </a:extLst>
          </p:cNvPr>
          <p:cNvSpPr/>
          <p:nvPr/>
        </p:nvSpPr>
        <p:spPr>
          <a:xfrm>
            <a:off x="5601878" y="1268760"/>
            <a:ext cx="35421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solidFill>
                  <a:srgbClr val="92D050"/>
                </a:solidFill>
                <a:ea typeface="Calibri" panose="020F0502020204030204" pitchFamily="34" charset="0"/>
              </a:rPr>
              <a:t>Standardisering</a:t>
            </a:r>
            <a:r>
              <a:rPr lang="sv-SE" sz="2400" dirty="0" smtClean="0">
                <a:ea typeface="Calibri" panose="020F0502020204030204" pitchFamily="34" charset="0"/>
              </a:rPr>
              <a:t> </a:t>
            </a:r>
            <a:endParaRPr lang="sv-SE" sz="2400" dirty="0"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>
                <a:ea typeface="Calibri" panose="020F0502020204030204" pitchFamily="34" charset="0"/>
              </a:rPr>
              <a:t>Prioritering, protokoll, utlåtanden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v-SE" sz="2400" dirty="0" smtClean="0">
                <a:ea typeface="Calibri" panose="020F0502020204030204" pitchFamily="34" charset="0"/>
              </a:rPr>
              <a:t>Ökar </a:t>
            </a:r>
            <a:r>
              <a:rPr lang="sv-SE" sz="2400" dirty="0">
                <a:ea typeface="Calibri" panose="020F0502020204030204" pitchFamily="34" charset="0"/>
              </a:rPr>
              <a:t>säkerheten i diagnostiken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400" dirty="0">
                <a:ea typeface="Calibri" panose="020F0502020204030204" pitchFamily="34" charset="0"/>
              </a:rPr>
              <a:t>Bas för skräddarsydda protokoll i enskilda fall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400" dirty="0">
                <a:ea typeface="Calibri" panose="020F0502020204030204" pitchFamily="34" charset="0"/>
              </a:rPr>
              <a:t>Optimerad stråldos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xmlns="" id="{A04D3D0E-7EB1-41D9-920B-23B9523E67CF}"/>
              </a:ext>
            </a:extLst>
          </p:cNvPr>
          <p:cNvSpPr txBox="1"/>
          <p:nvPr/>
        </p:nvSpPr>
        <p:spPr>
          <a:xfrm>
            <a:off x="2123728" y="550421"/>
            <a:ext cx="4813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/>
              <a:t>Ökad</a:t>
            </a:r>
            <a:r>
              <a:rPr lang="sv-SE" sz="3600" dirty="0">
                <a:solidFill>
                  <a:srgbClr val="FFFF00"/>
                </a:solidFill>
              </a:rPr>
              <a:t> </a:t>
            </a:r>
            <a:r>
              <a:rPr lang="sv-SE" sz="3600" dirty="0"/>
              <a:t>subspecialisering</a:t>
            </a:r>
          </a:p>
        </p:txBody>
      </p:sp>
      <p:sp>
        <p:nvSpPr>
          <p:cNvPr id="8" name="Pil: nedåt 7">
            <a:extLst>
              <a:ext uri="{FF2B5EF4-FFF2-40B4-BE49-F238E27FC236}">
                <a16:creationId xmlns:a16="http://schemas.microsoft.com/office/drawing/2014/main" xmlns="" id="{DFD337E9-18B1-44EB-91C8-F1B3BFA094CA}"/>
              </a:ext>
            </a:extLst>
          </p:cNvPr>
          <p:cNvSpPr/>
          <p:nvPr/>
        </p:nvSpPr>
        <p:spPr>
          <a:xfrm>
            <a:off x="4355427" y="1160660"/>
            <a:ext cx="193250" cy="5080576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xmlns="" id="{1C04F89E-D0F4-4B01-8DFD-F321FE4870F4}"/>
              </a:ext>
            </a:extLst>
          </p:cNvPr>
          <p:cNvSpPr/>
          <p:nvPr/>
        </p:nvSpPr>
        <p:spPr>
          <a:xfrm>
            <a:off x="776391" y="1150721"/>
            <a:ext cx="2155097" cy="151340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 smtClean="0">
                <a:solidFill>
                  <a:schemeClr val="bg1"/>
                </a:solidFill>
              </a:rPr>
              <a:t>ORGAN-NÄTVERK</a:t>
            </a:r>
            <a:endParaRPr lang="sv-SE" b="1" dirty="0">
              <a:solidFill>
                <a:schemeClr val="bg1"/>
              </a:solidFill>
            </a:endParaRP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xmlns="" id="{2DFB3AA9-E556-4974-88F1-7102B6CA6AA6}"/>
              </a:ext>
            </a:extLst>
          </p:cNvPr>
          <p:cNvSpPr/>
          <p:nvPr/>
        </p:nvSpPr>
        <p:spPr>
          <a:xfrm>
            <a:off x="3407551" y="1845025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il: höger 10">
            <a:extLst>
              <a:ext uri="{FF2B5EF4-FFF2-40B4-BE49-F238E27FC236}">
                <a16:creationId xmlns:a16="http://schemas.microsoft.com/office/drawing/2014/main" xmlns="" id="{AAA1122B-ECC0-4E9A-B45D-78B929844653}"/>
              </a:ext>
            </a:extLst>
          </p:cNvPr>
          <p:cNvSpPr/>
          <p:nvPr/>
        </p:nvSpPr>
        <p:spPr>
          <a:xfrm rot="10800000">
            <a:off x="4723705" y="1340769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xmlns="" id="{333A1484-647D-4F3C-A1BC-E18D9A7F1F1B}"/>
              </a:ext>
            </a:extLst>
          </p:cNvPr>
          <p:cNvSpPr/>
          <p:nvPr/>
        </p:nvSpPr>
        <p:spPr>
          <a:xfrm>
            <a:off x="109313" y="3627813"/>
            <a:ext cx="33461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 smtClean="0">
                <a:solidFill>
                  <a:srgbClr val="92D050"/>
                </a:solidFill>
              </a:rPr>
              <a:t>Bevarad bredd</a:t>
            </a:r>
          </a:p>
          <a:p>
            <a:r>
              <a:rPr lang="sv-SE" sz="2400" dirty="0" smtClean="0">
                <a:solidFill>
                  <a:srgbClr val="92D050"/>
                </a:solidFill>
              </a:rPr>
              <a:t>Ökad subspecialisering </a:t>
            </a:r>
            <a:endParaRPr lang="sv-SE" sz="2400" dirty="0">
              <a:solidFill>
                <a:srgbClr val="92D050"/>
              </a:solidFill>
            </a:endParaRPr>
          </a:p>
          <a:p>
            <a:r>
              <a:rPr lang="sv-SE" sz="2400" dirty="0">
                <a:solidFill>
                  <a:srgbClr val="92D050"/>
                </a:solidFill>
              </a:rPr>
              <a:t>Ökat </a:t>
            </a:r>
            <a:r>
              <a:rPr lang="sv-SE" sz="2400" dirty="0" smtClean="0">
                <a:solidFill>
                  <a:srgbClr val="92D050"/>
                </a:solidFill>
              </a:rPr>
              <a:t>samarbete</a:t>
            </a:r>
            <a:endParaRPr lang="sv-SE" sz="2400" dirty="0"/>
          </a:p>
          <a:p>
            <a:r>
              <a:rPr lang="sv-SE" sz="2400" dirty="0" smtClean="0">
                <a:solidFill>
                  <a:srgbClr val="92D050"/>
                </a:solidFill>
              </a:rPr>
              <a:t>Utvecklande</a:t>
            </a:r>
            <a:endParaRPr lang="sv-SE" sz="2400" dirty="0"/>
          </a:p>
        </p:txBody>
      </p:sp>
      <p:sp>
        <p:nvSpPr>
          <p:cNvPr id="13" name="Pil: höger 12">
            <a:extLst>
              <a:ext uri="{FF2B5EF4-FFF2-40B4-BE49-F238E27FC236}">
                <a16:creationId xmlns:a16="http://schemas.microsoft.com/office/drawing/2014/main" xmlns="" id="{CCE3A61B-7B66-4750-BD8D-C545557DF586}"/>
              </a:ext>
            </a:extLst>
          </p:cNvPr>
          <p:cNvSpPr/>
          <p:nvPr/>
        </p:nvSpPr>
        <p:spPr>
          <a:xfrm>
            <a:off x="3337872" y="4248789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94071FC4-90DB-4FB3-AC64-406532E8D67A}"/>
              </a:ext>
            </a:extLst>
          </p:cNvPr>
          <p:cNvSpPr txBox="1"/>
          <p:nvPr/>
        </p:nvSpPr>
        <p:spPr>
          <a:xfrm>
            <a:off x="5580112" y="5445224"/>
            <a:ext cx="3169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92D050"/>
                </a:solidFill>
              </a:rPr>
              <a:t>Ansvara för utbildning</a:t>
            </a:r>
            <a:endParaRPr lang="sv-SE" sz="2400" dirty="0">
              <a:solidFill>
                <a:srgbClr val="92D050"/>
              </a:solidFill>
            </a:endParaRPr>
          </a:p>
        </p:txBody>
      </p:sp>
      <p:sp>
        <p:nvSpPr>
          <p:cNvPr id="15" name="Pil: höger 14">
            <a:extLst>
              <a:ext uri="{FF2B5EF4-FFF2-40B4-BE49-F238E27FC236}">
                <a16:creationId xmlns:a16="http://schemas.microsoft.com/office/drawing/2014/main" xmlns="" id="{87556971-9CEE-42C7-91C2-A4930DC2038D}"/>
              </a:ext>
            </a:extLst>
          </p:cNvPr>
          <p:cNvSpPr/>
          <p:nvPr/>
        </p:nvSpPr>
        <p:spPr>
          <a:xfrm rot="10800000">
            <a:off x="4704491" y="5013176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xmlns="" id="{8DF1E928-FA2B-48BA-A98E-C281D72B8F70}"/>
              </a:ext>
            </a:extLst>
          </p:cNvPr>
          <p:cNvSpPr txBox="1"/>
          <p:nvPr/>
        </p:nvSpPr>
        <p:spPr>
          <a:xfrm>
            <a:off x="2841995" y="6159823"/>
            <a:ext cx="3849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/>
              <a:t>Ökad</a:t>
            </a:r>
            <a:r>
              <a:rPr lang="sv-SE" sz="3600" dirty="0">
                <a:solidFill>
                  <a:srgbClr val="FFFF00"/>
                </a:solidFill>
              </a:rPr>
              <a:t> </a:t>
            </a:r>
            <a:r>
              <a:rPr lang="sv-SE" sz="3600" dirty="0"/>
              <a:t>patientnytta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xmlns="" id="{94071FC4-90DB-4FB3-AC64-406532E8D67A}"/>
              </a:ext>
            </a:extLst>
          </p:cNvPr>
          <p:cNvSpPr txBox="1"/>
          <p:nvPr/>
        </p:nvSpPr>
        <p:spPr>
          <a:xfrm>
            <a:off x="5566161" y="4421317"/>
            <a:ext cx="3597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>
                <a:solidFill>
                  <a:srgbClr val="92D050"/>
                </a:solidFill>
              </a:rPr>
              <a:t>Kontaktyta mot remittent</a:t>
            </a:r>
            <a:endParaRPr lang="sv-SE" sz="2400" dirty="0">
              <a:solidFill>
                <a:srgbClr val="92D050"/>
              </a:solidFill>
            </a:endParaRPr>
          </a:p>
        </p:txBody>
      </p:sp>
      <p:sp>
        <p:nvSpPr>
          <p:cNvPr id="19" name="Pil: höger 14">
            <a:extLst>
              <a:ext uri="{FF2B5EF4-FFF2-40B4-BE49-F238E27FC236}">
                <a16:creationId xmlns:a16="http://schemas.microsoft.com/office/drawing/2014/main" xmlns="" id="{87556971-9CEE-42C7-91C2-A4930DC2038D}"/>
              </a:ext>
            </a:extLst>
          </p:cNvPr>
          <p:cNvSpPr/>
          <p:nvPr/>
        </p:nvSpPr>
        <p:spPr>
          <a:xfrm rot="10800000">
            <a:off x="4716017" y="5546095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Pil: höger 14">
            <a:extLst>
              <a:ext uri="{FF2B5EF4-FFF2-40B4-BE49-F238E27FC236}">
                <a16:creationId xmlns:a16="http://schemas.microsoft.com/office/drawing/2014/main" xmlns="" id="{87556971-9CEE-42C7-91C2-A4930DC2038D}"/>
              </a:ext>
            </a:extLst>
          </p:cNvPr>
          <p:cNvSpPr/>
          <p:nvPr/>
        </p:nvSpPr>
        <p:spPr>
          <a:xfrm rot="10800000">
            <a:off x="4716017" y="4509120"/>
            <a:ext cx="659597" cy="25916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xmlns="" id="{94071FC4-90DB-4FB3-AC64-406532E8D67A}"/>
              </a:ext>
            </a:extLst>
          </p:cNvPr>
          <p:cNvSpPr txBox="1"/>
          <p:nvPr/>
        </p:nvSpPr>
        <p:spPr>
          <a:xfrm>
            <a:off x="5580112" y="4941168"/>
            <a:ext cx="357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>
                <a:solidFill>
                  <a:srgbClr val="92D050"/>
                </a:solidFill>
              </a:rPr>
              <a:t>Ökad diagnostisk kvalitet</a:t>
            </a:r>
          </a:p>
        </p:txBody>
      </p:sp>
    </p:spTree>
    <p:extLst>
      <p:ext uri="{BB962C8B-B14F-4D97-AF65-F5344CB8AC3E}">
        <p14:creationId xmlns:p14="http://schemas.microsoft.com/office/powerpoint/2010/main" val="102339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6BCCF7-FE83-4D77-A379-DA545D86C9F8}"/>
              </a:ext>
            </a:extLst>
          </p:cNvPr>
          <p:cNvSpPr txBox="1"/>
          <p:nvPr/>
        </p:nvSpPr>
        <p:spPr>
          <a:xfrm>
            <a:off x="1785552" y="1276866"/>
            <a:ext cx="53091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AutoNum type="arabicPeriod"/>
            </a:pPr>
            <a:endParaRPr lang="sv-SE" sz="2400" dirty="0"/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xmlns="" id="{4DB5B320-852B-4F85-B0D4-2D0AABF97EF7}"/>
              </a:ext>
            </a:extLst>
          </p:cNvPr>
          <p:cNvCxnSpPr>
            <a:cxnSpLocks/>
          </p:cNvCxnSpPr>
          <p:nvPr/>
        </p:nvCxnSpPr>
        <p:spPr>
          <a:xfrm>
            <a:off x="5527222" y="1186543"/>
            <a:ext cx="1806348" cy="4539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xmlns="" id="{F0ED3CE0-C4FB-4B73-AC65-B339E5977D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360339"/>
              </p:ext>
            </p:extLst>
          </p:nvPr>
        </p:nvGraphicFramePr>
        <p:xfrm>
          <a:off x="1619672" y="149629"/>
          <a:ext cx="6120680" cy="6558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il: kors 4">
            <a:extLst>
              <a:ext uri="{FF2B5EF4-FFF2-40B4-BE49-F238E27FC236}">
                <a16:creationId xmlns:a16="http://schemas.microsoft.com/office/drawing/2014/main" xmlns="" id="{F4608C81-AC25-4DAA-B38F-E9007EE1E001}"/>
              </a:ext>
            </a:extLst>
          </p:cNvPr>
          <p:cNvSpPr/>
          <p:nvPr/>
        </p:nvSpPr>
        <p:spPr>
          <a:xfrm rot="2661070" flipV="1">
            <a:off x="2688876" y="1479844"/>
            <a:ext cx="4052096" cy="4024997"/>
          </a:xfrm>
          <a:prstGeom prst="quadArrow">
            <a:avLst>
              <a:gd name="adj1" fmla="val 4833"/>
              <a:gd name="adj2" fmla="val 3690"/>
              <a:gd name="adj3" fmla="val 225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xmlns="" id="{E22E9686-C667-4C7B-95C3-B5C4B132C08D}"/>
              </a:ext>
            </a:extLst>
          </p:cNvPr>
          <p:cNvSpPr/>
          <p:nvPr/>
        </p:nvSpPr>
        <p:spPr>
          <a:xfrm>
            <a:off x="3600418" y="2699512"/>
            <a:ext cx="2155097" cy="15134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ORGANNÄTVERK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xmlns="" id="{F87B97ED-C490-4097-BFFE-3B0CD1D8AA9B}"/>
              </a:ext>
            </a:extLst>
          </p:cNvPr>
          <p:cNvSpPr txBox="1"/>
          <p:nvPr/>
        </p:nvSpPr>
        <p:spPr>
          <a:xfrm flipH="1">
            <a:off x="2627784" y="3635732"/>
            <a:ext cx="89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 err="1">
                <a:solidFill>
                  <a:srgbClr val="FFC000"/>
                </a:solidFill>
              </a:rPr>
              <a:t>Neuro</a:t>
            </a:r>
            <a:endParaRPr lang="sv-SE" b="1" dirty="0">
              <a:solidFill>
                <a:srgbClr val="FFC000"/>
              </a:solidFill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xmlns="" id="{19E65DD9-6246-47B6-91A3-DD5EFBD10D72}"/>
              </a:ext>
            </a:extLst>
          </p:cNvPr>
          <p:cNvSpPr txBox="1"/>
          <p:nvPr/>
        </p:nvSpPr>
        <p:spPr>
          <a:xfrm>
            <a:off x="4329495" y="4437112"/>
            <a:ext cx="746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C000"/>
                </a:solidFill>
              </a:rPr>
              <a:t>MSK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xmlns="" id="{F1F7812F-BE7A-446B-8AA2-9AD1238BF20E}"/>
              </a:ext>
            </a:extLst>
          </p:cNvPr>
          <p:cNvSpPr txBox="1"/>
          <p:nvPr/>
        </p:nvSpPr>
        <p:spPr>
          <a:xfrm>
            <a:off x="5672368" y="3717032"/>
            <a:ext cx="105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C000"/>
                </a:solidFill>
              </a:rPr>
              <a:t>Gastro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xmlns="" id="{471E67C7-7B1C-48EA-B18B-FF27C9E41AEC}"/>
              </a:ext>
            </a:extLst>
          </p:cNvPr>
          <p:cNvSpPr txBox="1"/>
          <p:nvPr/>
        </p:nvSpPr>
        <p:spPr>
          <a:xfrm>
            <a:off x="4139952" y="2123564"/>
            <a:ext cx="97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FFC000"/>
                </a:solidFill>
              </a:rPr>
              <a:t>Thorax</a:t>
            </a:r>
          </a:p>
        </p:txBody>
      </p:sp>
    </p:spTree>
    <p:extLst>
      <p:ext uri="{BB962C8B-B14F-4D97-AF65-F5344CB8AC3E}">
        <p14:creationId xmlns:p14="http://schemas.microsoft.com/office/powerpoint/2010/main" val="23672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56BCCF7-FE83-4D77-A379-DA545D86C9F8}"/>
              </a:ext>
            </a:extLst>
          </p:cNvPr>
          <p:cNvSpPr txBox="1"/>
          <p:nvPr/>
        </p:nvSpPr>
        <p:spPr>
          <a:xfrm>
            <a:off x="1785552" y="1276866"/>
            <a:ext cx="530915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indent="-342900">
              <a:buFontTx/>
              <a:buAutoNum type="arabicPeriod"/>
            </a:pPr>
            <a:endParaRPr lang="sv-SE" sz="2400" dirty="0">
              <a:solidFill>
                <a:prstClr val="white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2EE4C71-F7A4-45FC-A768-63348608F604}"/>
              </a:ext>
            </a:extLst>
          </p:cNvPr>
          <p:cNvSpPr txBox="1"/>
          <p:nvPr/>
        </p:nvSpPr>
        <p:spPr>
          <a:xfrm>
            <a:off x="2483768" y="1095127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solidFill>
                  <a:prstClr val="white"/>
                </a:solidFill>
              </a:rPr>
              <a:t>Förslag – regionen VT -19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273739" y="2380818"/>
            <a:ext cx="221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rgbClr val="92D050"/>
                </a:solidFill>
              </a:rPr>
              <a:t>1</a:t>
            </a:r>
            <a:r>
              <a:rPr lang="sv-SE" sz="2000" dirty="0" smtClean="0">
                <a:solidFill>
                  <a:srgbClr val="92D050"/>
                </a:solidFill>
              </a:rPr>
              <a:t>. </a:t>
            </a:r>
            <a:r>
              <a:rPr lang="sv-SE" sz="2000" u="sng" dirty="0" smtClean="0">
                <a:solidFill>
                  <a:srgbClr val="92D050"/>
                </a:solidFill>
              </a:rPr>
              <a:t>Kommunikation</a:t>
            </a:r>
            <a:endParaRPr lang="sv-SE" sz="2000" u="sng" dirty="0">
              <a:solidFill>
                <a:srgbClr val="92D050"/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4923321" y="2380818"/>
            <a:ext cx="17422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solidFill>
                  <a:srgbClr val="92D050"/>
                </a:solidFill>
              </a:rPr>
              <a:t>2. </a:t>
            </a:r>
            <a:r>
              <a:rPr lang="sv-SE" sz="2000" u="sng" dirty="0" smtClean="0">
                <a:solidFill>
                  <a:srgbClr val="92D050"/>
                </a:solidFill>
              </a:rPr>
              <a:t>Rekrytering</a:t>
            </a:r>
            <a:endParaRPr lang="sv-SE" sz="2000" u="sng" dirty="0">
              <a:solidFill>
                <a:srgbClr val="92D050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35496" y="2893000"/>
            <a:ext cx="382386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Första organnätverksmötet för</a:t>
            </a:r>
          </a:p>
          <a:p>
            <a:r>
              <a:rPr lang="sv-SE" dirty="0" err="1" smtClean="0"/>
              <a:t>Gastro</a:t>
            </a:r>
            <a:r>
              <a:rPr lang="sv-SE" dirty="0" smtClean="0"/>
              <a:t>, Thorax, MSK under VT -19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Regelbundna webinars(MDK </a:t>
            </a:r>
            <a:r>
              <a:rPr lang="sv-SE" dirty="0" err="1" smtClean="0"/>
              <a:t>utr</a:t>
            </a:r>
            <a:r>
              <a:rPr lang="sv-SE" dirty="0" smtClean="0"/>
              <a:t>)</a:t>
            </a:r>
          </a:p>
          <a:p>
            <a:r>
              <a:rPr lang="sv-SE" dirty="0" smtClean="0"/>
              <a:t>3 ggr/år</a:t>
            </a:r>
          </a:p>
          <a:p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Ex på agenda: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	</a:t>
            </a:r>
            <a:r>
              <a:rPr lang="sv-SE" dirty="0" smtClean="0"/>
              <a:t>Protokoll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 smtClean="0"/>
              <a:t>	Sec opinion på daglig bas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 smtClean="0"/>
              <a:t>	Riktlinjer, </a:t>
            </a:r>
            <a:r>
              <a:rPr lang="sv-SE" dirty="0" err="1" smtClean="0"/>
              <a:t>guidelines</a:t>
            </a:r>
            <a:endParaRPr lang="sv-SE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	</a:t>
            </a:r>
            <a:r>
              <a:rPr lang="sv-SE" dirty="0" smtClean="0"/>
              <a:t>Intressanta fall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sv-SE" dirty="0"/>
              <a:t>	</a:t>
            </a:r>
            <a:r>
              <a:rPr lang="sv-SE" dirty="0" smtClean="0"/>
              <a:t>Bjuda in kliniker</a:t>
            </a: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4499992" y="2937133"/>
            <a:ext cx="47149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Randande ST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Val av </a:t>
            </a:r>
            <a:r>
              <a:rPr lang="sv-SE" dirty="0" err="1" smtClean="0"/>
              <a:t>subspec</a:t>
            </a:r>
            <a:r>
              <a:rPr lang="sv-SE" dirty="0" smtClean="0"/>
              <a:t> i samråd med  </a:t>
            </a:r>
            <a:r>
              <a:rPr lang="sv-SE" dirty="0" err="1" smtClean="0"/>
              <a:t>hemmasjh</a:t>
            </a:r>
            <a:endParaRPr lang="sv-SE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Kompetenskrav</a:t>
            </a:r>
          </a:p>
          <a:p>
            <a:r>
              <a:rPr lang="sv-SE" dirty="0"/>
              <a:t>	</a:t>
            </a:r>
            <a:r>
              <a:rPr lang="sv-SE" dirty="0" smtClean="0"/>
              <a:t>Formell </a:t>
            </a:r>
            <a:r>
              <a:rPr lang="sv-SE" dirty="0" err="1" smtClean="0"/>
              <a:t>neurospec</a:t>
            </a:r>
            <a:r>
              <a:rPr lang="sv-SE" dirty="0" smtClean="0"/>
              <a:t>?</a:t>
            </a:r>
          </a:p>
          <a:p>
            <a:r>
              <a:rPr lang="sv-SE" dirty="0"/>
              <a:t>	</a:t>
            </a:r>
            <a:r>
              <a:rPr lang="sv-SE" dirty="0" smtClean="0"/>
              <a:t>ESR curriculum?</a:t>
            </a:r>
          </a:p>
          <a:p>
            <a:r>
              <a:rPr lang="sv-SE" dirty="0" smtClean="0"/>
              <a:t>	ESGAR  - </a:t>
            </a:r>
            <a:r>
              <a:rPr lang="sv-SE" dirty="0" err="1" smtClean="0"/>
              <a:t>Certificate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 </a:t>
            </a:r>
            <a:r>
              <a:rPr lang="sv-SE" dirty="0" err="1" smtClean="0"/>
              <a:t>Distinction</a:t>
            </a:r>
            <a:r>
              <a:rPr lang="sv-SE" dirty="0" smtClean="0"/>
              <a:t>?</a:t>
            </a:r>
          </a:p>
          <a:p>
            <a:r>
              <a:rPr lang="sv-SE" dirty="0"/>
              <a:t>	E</a:t>
            </a:r>
            <a:r>
              <a:rPr lang="sv-SE" dirty="0" smtClean="0"/>
              <a:t>STI – motsvarande?</a:t>
            </a:r>
          </a:p>
          <a:p>
            <a:r>
              <a:rPr lang="sv-SE" dirty="0"/>
              <a:t>	</a:t>
            </a:r>
            <a:r>
              <a:rPr lang="sv-SE" dirty="0" smtClean="0"/>
              <a:t>ESSR -         - ” - 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 smtClean="0"/>
              <a:t>Regelbunden auskultation på US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70" y="535377"/>
            <a:ext cx="1581165" cy="1581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65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Flöd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2017</TotalTime>
  <Words>167</Words>
  <Application>Microsoft Office PowerPoint</Application>
  <PresentationFormat>Bildspel på skärmen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Flöde</vt:lpstr>
      <vt:lpstr>PowerPoint-presentation</vt:lpstr>
      <vt:lpstr>Organnätverk Radiologer SÖSR   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Holmberg Andreas</dc:creator>
  <cp:lastModifiedBy>Holmstrand Anna</cp:lastModifiedBy>
  <cp:revision>88</cp:revision>
  <cp:lastPrinted>2018-06-08T04:36:45Z</cp:lastPrinted>
  <dcterms:created xsi:type="dcterms:W3CDTF">2018-05-17T06:14:35Z</dcterms:created>
  <dcterms:modified xsi:type="dcterms:W3CDTF">2019-04-02T06:41:03Z</dcterms:modified>
</cp:coreProperties>
</file>