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A5"/>
    <a:srgbClr val="0053A5"/>
    <a:srgbClr val="005BA1"/>
    <a:srgbClr val="0066B3"/>
    <a:srgbClr val="004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4" autoAdjust="0"/>
    <p:restoredTop sz="94595" autoAdjust="0"/>
  </p:normalViewPr>
  <p:slideViewPr>
    <p:cSldViewPr snapToGrid="0" snapToObjects="1">
      <p:cViewPr>
        <p:scale>
          <a:sx n="106" d="100"/>
          <a:sy n="106" d="100"/>
        </p:scale>
        <p:origin x="-102" y="-72"/>
      </p:cViewPr>
      <p:guideLst>
        <p:guide orient="horz" pos="4125"/>
        <p:guide pos="55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-fil01.lio.se\CIFS.HOMEDIR\RMPG\j&#228;mf&#246;relser%20uret&#228;rst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-fil01.lio.se\CIFS.HOMEDIR\RMPG\j&#228;mf&#246;relser%20uret&#228;rste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-fil01.lio.se\CIFS.HOMEDIR\RMPG\j&#228;mf&#246;relser%20uret&#228;rst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Blad1!$B$36</c:f>
              <c:strCache>
                <c:ptCount val="1"/>
                <c:pt idx="0">
                  <c:v>Östergötlands län</c:v>
                </c:pt>
              </c:strCache>
            </c:strRef>
          </c:tx>
          <c:marker>
            <c:symbol val="none"/>
          </c:marker>
          <c:cat>
            <c:numRef>
              <c:f>Blad1!$A$37:$A$43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Blad1!$B$37:$B$43</c:f>
              <c:numCache>
                <c:formatCode>#,##0</c:formatCode>
                <c:ptCount val="7"/>
                <c:pt idx="0">
                  <c:v>139</c:v>
                </c:pt>
                <c:pt idx="1">
                  <c:v>273</c:v>
                </c:pt>
                <c:pt idx="2">
                  <c:v>203</c:v>
                </c:pt>
                <c:pt idx="3">
                  <c:v>191</c:v>
                </c:pt>
                <c:pt idx="4">
                  <c:v>182</c:v>
                </c:pt>
                <c:pt idx="5">
                  <c:v>212</c:v>
                </c:pt>
                <c:pt idx="6">
                  <c:v>132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Blad1!$C$36</c:f>
              <c:strCache>
                <c:ptCount val="1"/>
                <c:pt idx="0">
                  <c:v>Jönköpings län</c:v>
                </c:pt>
              </c:strCache>
            </c:strRef>
          </c:tx>
          <c:marker>
            <c:symbol val="none"/>
          </c:marker>
          <c:cat>
            <c:numRef>
              <c:f>Blad1!$A$37:$A$43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Blad1!$C$37:$C$43</c:f>
              <c:numCache>
                <c:formatCode>#,##0</c:formatCode>
                <c:ptCount val="7"/>
                <c:pt idx="0">
                  <c:v>27</c:v>
                </c:pt>
                <c:pt idx="1">
                  <c:v>11</c:v>
                </c:pt>
                <c:pt idx="2">
                  <c:v>6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Blad1!$D$36</c:f>
              <c:strCache>
                <c:ptCount val="1"/>
                <c:pt idx="0">
                  <c:v>Kalmar län</c:v>
                </c:pt>
              </c:strCache>
            </c:strRef>
          </c:tx>
          <c:marker>
            <c:symbol val="none"/>
          </c:marker>
          <c:cat>
            <c:numRef>
              <c:f>Blad1!$A$37:$A$43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Blad1!$D$37:$D$43</c:f>
              <c:numCache>
                <c:formatCode>#,##0</c:formatCode>
                <c:ptCount val="7"/>
                <c:pt idx="0">
                  <c:v>15</c:v>
                </c:pt>
                <c:pt idx="1">
                  <c:v>11</c:v>
                </c:pt>
                <c:pt idx="2">
                  <c:v>24</c:v>
                </c:pt>
                <c:pt idx="3">
                  <c:v>29</c:v>
                </c:pt>
                <c:pt idx="4">
                  <c:v>41</c:v>
                </c:pt>
                <c:pt idx="5">
                  <c:v>52</c:v>
                </c:pt>
                <c:pt idx="6">
                  <c:v>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670208"/>
        <c:axId val="24671744"/>
      </c:lineChart>
      <c:catAx>
        <c:axId val="2467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671744"/>
        <c:crosses val="autoZero"/>
        <c:auto val="1"/>
        <c:lblAlgn val="ctr"/>
        <c:lblOffset val="100"/>
        <c:noMultiLvlLbl val="0"/>
      </c:catAx>
      <c:valAx>
        <c:axId val="2467174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4670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Blad1!$N$35</c:f>
              <c:strCache>
                <c:ptCount val="1"/>
                <c:pt idx="0">
                  <c:v>Riket</c:v>
                </c:pt>
              </c:strCache>
            </c:strRef>
          </c:tx>
          <c:marker>
            <c:symbol val="none"/>
          </c:marker>
          <c:cat>
            <c:numRef>
              <c:f>Blad1!$M$36:$M$42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Blad1!$N$36:$N$42</c:f>
              <c:numCache>
                <c:formatCode>#,##0.00</c:formatCode>
                <c:ptCount val="7"/>
                <c:pt idx="0">
                  <c:v>19.149999999999999</c:v>
                </c:pt>
                <c:pt idx="1">
                  <c:v>20.96</c:v>
                </c:pt>
                <c:pt idx="2">
                  <c:v>20.010000000000002</c:v>
                </c:pt>
                <c:pt idx="3">
                  <c:v>21.3</c:v>
                </c:pt>
                <c:pt idx="4">
                  <c:v>18.14</c:v>
                </c:pt>
                <c:pt idx="5">
                  <c:v>19.059999999999999</c:v>
                </c:pt>
                <c:pt idx="6">
                  <c:v>15.98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Blad1!$O$35</c:f>
              <c:strCache>
                <c:ptCount val="1"/>
                <c:pt idx="0">
                  <c:v>Östergötlands län</c:v>
                </c:pt>
              </c:strCache>
            </c:strRef>
          </c:tx>
          <c:marker>
            <c:symbol val="none"/>
          </c:marker>
          <c:cat>
            <c:numRef>
              <c:f>Blad1!$M$36:$M$42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Blad1!$O$36:$O$42</c:f>
              <c:numCache>
                <c:formatCode>#,##0.00</c:formatCode>
                <c:ptCount val="7"/>
                <c:pt idx="0">
                  <c:v>32.450000000000003</c:v>
                </c:pt>
                <c:pt idx="1">
                  <c:v>63.44</c:v>
                </c:pt>
                <c:pt idx="2">
                  <c:v>46.94</c:v>
                </c:pt>
                <c:pt idx="3">
                  <c:v>43.83</c:v>
                </c:pt>
                <c:pt idx="4">
                  <c:v>41.37</c:v>
                </c:pt>
                <c:pt idx="5">
                  <c:v>47.76</c:v>
                </c:pt>
                <c:pt idx="6">
                  <c:v>29.41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Blad1!$P$35</c:f>
              <c:strCache>
                <c:ptCount val="1"/>
                <c:pt idx="0">
                  <c:v>Jönköpings län</c:v>
                </c:pt>
              </c:strCache>
            </c:strRef>
          </c:tx>
          <c:marker>
            <c:symbol val="none"/>
          </c:marker>
          <c:cat>
            <c:numRef>
              <c:f>Blad1!$M$36:$M$42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Blad1!$P$36:$P$42</c:f>
              <c:numCache>
                <c:formatCode>#,##0.00</c:formatCode>
                <c:ptCount val="7"/>
                <c:pt idx="0">
                  <c:v>8.02</c:v>
                </c:pt>
                <c:pt idx="1">
                  <c:v>3.26</c:v>
                </c:pt>
                <c:pt idx="2">
                  <c:v>1.77</c:v>
                </c:pt>
                <c:pt idx="3">
                  <c:v>1.18</c:v>
                </c:pt>
                <c:pt idx="4">
                  <c:v>0.88</c:v>
                </c:pt>
                <c:pt idx="5">
                  <c:v>0</c:v>
                </c:pt>
                <c:pt idx="6">
                  <c:v>0.28999999999999998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Blad1!$Q$35</c:f>
              <c:strCache>
                <c:ptCount val="1"/>
                <c:pt idx="0">
                  <c:v>Kalmar län</c:v>
                </c:pt>
              </c:strCache>
            </c:strRef>
          </c:tx>
          <c:marker>
            <c:symbol val="none"/>
          </c:marker>
          <c:cat>
            <c:numRef>
              <c:f>Blad1!$M$36:$M$42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Blad1!$Q$36:$Q$42</c:f>
              <c:numCache>
                <c:formatCode>#,##0.00</c:formatCode>
                <c:ptCount val="7"/>
                <c:pt idx="0">
                  <c:v>6.42</c:v>
                </c:pt>
                <c:pt idx="1">
                  <c:v>4.71</c:v>
                </c:pt>
                <c:pt idx="2">
                  <c:v>10.29</c:v>
                </c:pt>
                <c:pt idx="3">
                  <c:v>12.41</c:v>
                </c:pt>
                <c:pt idx="4">
                  <c:v>17.47</c:v>
                </c:pt>
                <c:pt idx="5">
                  <c:v>21.97</c:v>
                </c:pt>
                <c:pt idx="6">
                  <c:v>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178880"/>
        <c:axId val="25180416"/>
      </c:lineChart>
      <c:catAx>
        <c:axId val="2517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180416"/>
        <c:crosses val="autoZero"/>
        <c:auto val="1"/>
        <c:lblAlgn val="ctr"/>
        <c:lblOffset val="100"/>
        <c:noMultiLvlLbl val="0"/>
      </c:catAx>
      <c:valAx>
        <c:axId val="2518041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5178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Blad1!$B$2</c:f>
              <c:strCache>
                <c:ptCount val="1"/>
                <c:pt idx="0">
                  <c:v>Östergötlands län</c:v>
                </c:pt>
              </c:strCache>
            </c:strRef>
          </c:tx>
          <c:marker>
            <c:symbol val="none"/>
          </c:marker>
          <c:cat>
            <c:numRef>
              <c:f>Blad1!$A$3:$A$10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Blad1!$B$3:$B$10</c:f>
              <c:numCache>
                <c:formatCode>#,##0</c:formatCode>
                <c:ptCount val="8"/>
                <c:pt idx="0">
                  <c:v>17</c:v>
                </c:pt>
                <c:pt idx="1">
                  <c:v>58</c:v>
                </c:pt>
                <c:pt idx="2">
                  <c:v>68</c:v>
                </c:pt>
                <c:pt idx="3">
                  <c:v>83</c:v>
                </c:pt>
                <c:pt idx="4">
                  <c:v>112</c:v>
                </c:pt>
                <c:pt idx="5">
                  <c:v>95</c:v>
                </c:pt>
                <c:pt idx="6">
                  <c:v>168</c:v>
                </c:pt>
                <c:pt idx="7">
                  <c:v>193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Blad1!$C$2</c:f>
              <c:strCache>
                <c:ptCount val="1"/>
                <c:pt idx="0">
                  <c:v>Jönköpings län</c:v>
                </c:pt>
              </c:strCache>
            </c:strRef>
          </c:tx>
          <c:marker>
            <c:symbol val="none"/>
          </c:marker>
          <c:cat>
            <c:numRef>
              <c:f>Blad1!$A$3:$A$10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Blad1!$C$3:$C$10</c:f>
              <c:numCache>
                <c:formatCode>#,##0</c:formatCode>
                <c:ptCount val="8"/>
                <c:pt idx="0">
                  <c:v>2</c:v>
                </c:pt>
                <c:pt idx="1">
                  <c:v>3</c:v>
                </c:pt>
                <c:pt idx="2">
                  <c:v>11</c:v>
                </c:pt>
                <c:pt idx="3">
                  <c:v>7</c:v>
                </c:pt>
                <c:pt idx="4">
                  <c:v>5</c:v>
                </c:pt>
                <c:pt idx="5">
                  <c:v>17</c:v>
                </c:pt>
                <c:pt idx="6">
                  <c:v>81</c:v>
                </c:pt>
                <c:pt idx="7">
                  <c:v>91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Blad1!$D$2</c:f>
              <c:strCache>
                <c:ptCount val="1"/>
                <c:pt idx="0">
                  <c:v>Kalmar län</c:v>
                </c:pt>
              </c:strCache>
            </c:strRef>
          </c:tx>
          <c:marker>
            <c:symbol val="none"/>
          </c:marker>
          <c:cat>
            <c:numRef>
              <c:f>Blad1!$A$3:$A$10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Blad1!$D$3:$D$10</c:f>
              <c:numCache>
                <c:formatCode>#,##0</c:formatCode>
                <c:ptCount val="8"/>
                <c:pt idx="0">
                  <c:v>20</c:v>
                </c:pt>
                <c:pt idx="1">
                  <c:v>17</c:v>
                </c:pt>
                <c:pt idx="2">
                  <c:v>20</c:v>
                </c:pt>
                <c:pt idx="3">
                  <c:v>24</c:v>
                </c:pt>
                <c:pt idx="4">
                  <c:v>22</c:v>
                </c:pt>
                <c:pt idx="5">
                  <c:v>21</c:v>
                </c:pt>
                <c:pt idx="6">
                  <c:v>31</c:v>
                </c:pt>
                <c:pt idx="7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211648"/>
        <c:axId val="25213184"/>
      </c:lineChart>
      <c:catAx>
        <c:axId val="2521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213184"/>
        <c:crosses val="autoZero"/>
        <c:auto val="1"/>
        <c:lblAlgn val="ctr"/>
        <c:lblOffset val="100"/>
        <c:noMultiLvlLbl val="0"/>
      </c:catAx>
      <c:valAx>
        <c:axId val="252131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5211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Blad1!$B$15</c:f>
              <c:strCache>
                <c:ptCount val="1"/>
                <c:pt idx="0">
                  <c:v>Östergötlands län</c:v>
                </c:pt>
              </c:strCache>
            </c:strRef>
          </c:tx>
          <c:marker>
            <c:symbol val="none"/>
          </c:marker>
          <c:cat>
            <c:numRef>
              <c:f>Blad1!$A$16:$A$23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Blad1!$B$16:$B$23</c:f>
              <c:numCache>
                <c:formatCode>#,##0</c:formatCode>
                <c:ptCount val="8"/>
                <c:pt idx="0">
                  <c:v>3</c:v>
                </c:pt>
                <c:pt idx="1">
                  <c:v>14</c:v>
                </c:pt>
                <c:pt idx="2">
                  <c:v>12</c:v>
                </c:pt>
                <c:pt idx="3">
                  <c:v>13</c:v>
                </c:pt>
                <c:pt idx="4">
                  <c:v>17</c:v>
                </c:pt>
                <c:pt idx="5">
                  <c:v>16</c:v>
                </c:pt>
                <c:pt idx="6">
                  <c:v>19</c:v>
                </c:pt>
                <c:pt idx="7">
                  <c:v>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Blad1!$C$15</c:f>
              <c:strCache>
                <c:ptCount val="1"/>
                <c:pt idx="0">
                  <c:v>Jönköpings län</c:v>
                </c:pt>
              </c:strCache>
            </c:strRef>
          </c:tx>
          <c:marker>
            <c:symbol val="none"/>
          </c:marker>
          <c:cat>
            <c:numRef>
              <c:f>Blad1!$A$16:$A$23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Blad1!$C$16:$C$23</c:f>
              <c:numCache>
                <c:formatCode>#,##0</c:formatCode>
                <c:ptCount val="8"/>
                <c:pt idx="0">
                  <c:v>123</c:v>
                </c:pt>
                <c:pt idx="1">
                  <c:v>107</c:v>
                </c:pt>
                <c:pt idx="2">
                  <c:v>87</c:v>
                </c:pt>
                <c:pt idx="3">
                  <c:v>111</c:v>
                </c:pt>
                <c:pt idx="4">
                  <c:v>123</c:v>
                </c:pt>
                <c:pt idx="5">
                  <c:v>135</c:v>
                </c:pt>
                <c:pt idx="6">
                  <c:v>63</c:v>
                </c:pt>
                <c:pt idx="7">
                  <c:v>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Blad1!$D$15</c:f>
              <c:strCache>
                <c:ptCount val="1"/>
                <c:pt idx="0">
                  <c:v>Kalmar län</c:v>
                </c:pt>
              </c:strCache>
            </c:strRef>
          </c:tx>
          <c:marker>
            <c:symbol val="none"/>
          </c:marker>
          <c:cat>
            <c:numRef>
              <c:f>Blad1!$A$16:$A$23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Blad1!$D$16:$D$23</c:f>
              <c:numCache>
                <c:formatCode>#,##0</c:formatCode>
                <c:ptCount val="8"/>
                <c:pt idx="0">
                  <c:v>56</c:v>
                </c:pt>
                <c:pt idx="1">
                  <c:v>58</c:v>
                </c:pt>
                <c:pt idx="2">
                  <c:v>68</c:v>
                </c:pt>
                <c:pt idx="3">
                  <c:v>81</c:v>
                </c:pt>
                <c:pt idx="4">
                  <c:v>83</c:v>
                </c:pt>
                <c:pt idx="5">
                  <c:v>101</c:v>
                </c:pt>
                <c:pt idx="6">
                  <c:v>87</c:v>
                </c:pt>
                <c:pt idx="7">
                  <c:v>133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264512"/>
        <c:axId val="25266048"/>
      </c:lineChart>
      <c:catAx>
        <c:axId val="2526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266048"/>
        <c:crosses val="autoZero"/>
        <c:auto val="1"/>
        <c:lblAlgn val="ctr"/>
        <c:lblOffset val="100"/>
        <c:noMultiLvlLbl val="0"/>
      </c:catAx>
      <c:valAx>
        <c:axId val="2526604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5264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Blad1!$N$2</c:f>
              <c:strCache>
                <c:ptCount val="1"/>
                <c:pt idx="0">
                  <c:v>Östergötlands län</c:v>
                </c:pt>
              </c:strCache>
            </c:strRef>
          </c:tx>
          <c:invertIfNegative val="0"/>
          <c:cat>
            <c:numRef>
              <c:f>Blad1!$M$3:$M$10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Blad1!$N$3:$N$10</c:f>
              <c:numCache>
                <c:formatCode>0</c:formatCode>
                <c:ptCount val="8"/>
                <c:pt idx="0">
                  <c:v>85</c:v>
                </c:pt>
                <c:pt idx="1">
                  <c:v>80.555555555555557</c:v>
                </c:pt>
                <c:pt idx="2">
                  <c:v>85</c:v>
                </c:pt>
                <c:pt idx="3">
                  <c:v>86.458333333333343</c:v>
                </c:pt>
                <c:pt idx="4">
                  <c:v>86.821705426356587</c:v>
                </c:pt>
                <c:pt idx="5">
                  <c:v>85.585585585585591</c:v>
                </c:pt>
                <c:pt idx="6">
                  <c:v>89.839572192513373</c:v>
                </c:pt>
                <c:pt idx="7">
                  <c:v>89.767441860465112</c:v>
                </c:pt>
              </c:numCache>
            </c:numRef>
          </c:val>
        </c:ser>
        <c:ser>
          <c:idx val="1"/>
          <c:order val="1"/>
          <c:tx>
            <c:strRef>
              <c:f>Blad1!$O$2</c:f>
              <c:strCache>
                <c:ptCount val="1"/>
                <c:pt idx="0">
                  <c:v>Jönköpings län</c:v>
                </c:pt>
              </c:strCache>
            </c:strRef>
          </c:tx>
          <c:invertIfNegative val="0"/>
          <c:cat>
            <c:numRef>
              <c:f>Blad1!$M$3:$M$10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Blad1!$O$3:$O$10</c:f>
              <c:numCache>
                <c:formatCode>0</c:formatCode>
                <c:ptCount val="8"/>
                <c:pt idx="0">
                  <c:v>1.6</c:v>
                </c:pt>
                <c:pt idx="1">
                  <c:v>2.7272727272727271</c:v>
                </c:pt>
                <c:pt idx="2">
                  <c:v>11.224489795918368</c:v>
                </c:pt>
                <c:pt idx="3">
                  <c:v>5.9322033898305087</c:v>
                </c:pt>
                <c:pt idx="4">
                  <c:v>3.90625</c:v>
                </c:pt>
                <c:pt idx="5">
                  <c:v>11.184210526315789</c:v>
                </c:pt>
                <c:pt idx="6">
                  <c:v>56.25</c:v>
                </c:pt>
                <c:pt idx="7">
                  <c:v>61.904761904761905</c:v>
                </c:pt>
              </c:numCache>
            </c:numRef>
          </c:val>
        </c:ser>
        <c:ser>
          <c:idx val="2"/>
          <c:order val="2"/>
          <c:tx>
            <c:strRef>
              <c:f>Blad1!$P$2</c:f>
              <c:strCache>
                <c:ptCount val="1"/>
                <c:pt idx="0">
                  <c:v>Kalmar län</c:v>
                </c:pt>
              </c:strCache>
            </c:strRef>
          </c:tx>
          <c:invertIfNegative val="0"/>
          <c:cat>
            <c:numRef>
              <c:f>Blad1!$M$3:$M$10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Blad1!$P$3:$P$10</c:f>
              <c:numCache>
                <c:formatCode>0</c:formatCode>
                <c:ptCount val="8"/>
                <c:pt idx="0">
                  <c:v>26.315789473684209</c:v>
                </c:pt>
                <c:pt idx="1">
                  <c:v>22.666666666666664</c:v>
                </c:pt>
                <c:pt idx="2">
                  <c:v>22.727272727272727</c:v>
                </c:pt>
                <c:pt idx="3">
                  <c:v>22.857142857142858</c:v>
                </c:pt>
                <c:pt idx="4">
                  <c:v>20.952380952380953</c:v>
                </c:pt>
                <c:pt idx="5">
                  <c:v>17.21311475409836</c:v>
                </c:pt>
                <c:pt idx="6">
                  <c:v>26.271186440677969</c:v>
                </c:pt>
                <c:pt idx="7">
                  <c:v>5.6737588652482271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84992"/>
        <c:axId val="25286528"/>
      </c:barChart>
      <c:catAx>
        <c:axId val="2528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286528"/>
        <c:crosses val="autoZero"/>
        <c:auto val="1"/>
        <c:lblAlgn val="ctr"/>
        <c:lblOffset val="100"/>
        <c:noMultiLvlLbl val="0"/>
      </c:catAx>
      <c:valAx>
        <c:axId val="2528652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5284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Blad1!$T$53</c:f>
              <c:strCache>
                <c:ptCount val="1"/>
                <c:pt idx="0">
                  <c:v>Östergötlands län</c:v>
                </c:pt>
              </c:strCache>
            </c:strRef>
          </c:tx>
          <c:invertIfNegative val="0"/>
          <c:cat>
            <c:numRef>
              <c:f>Blad1!$S$54:$S$61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Blad1!$T$54:$T$61</c:f>
              <c:numCache>
                <c:formatCode>0</c:formatCode>
                <c:ptCount val="8"/>
                <c:pt idx="0">
                  <c:v>11.627906976744185</c:v>
                </c:pt>
                <c:pt idx="1">
                  <c:v>20</c:v>
                </c:pt>
                <c:pt idx="2">
                  <c:v>26.315789473684209</c:v>
                </c:pt>
                <c:pt idx="3">
                  <c:v>30.868167202572351</c:v>
                </c:pt>
                <c:pt idx="4">
                  <c:v>38.27893175074184</c:v>
                </c:pt>
                <c:pt idx="5">
                  <c:v>32.080924855491325</c:v>
                </c:pt>
                <c:pt idx="6">
                  <c:v>56.495468277945612</c:v>
                </c:pt>
                <c:pt idx="7">
                  <c:v>71.428571428571431</c:v>
                </c:pt>
              </c:numCache>
            </c:numRef>
          </c:val>
        </c:ser>
        <c:ser>
          <c:idx val="1"/>
          <c:order val="1"/>
          <c:tx>
            <c:strRef>
              <c:f>Blad1!$U$53</c:f>
              <c:strCache>
                <c:ptCount val="1"/>
                <c:pt idx="0">
                  <c:v>Jönköpings län</c:v>
                </c:pt>
              </c:strCache>
            </c:strRef>
          </c:tx>
          <c:invertIfNegative val="0"/>
          <c:cat>
            <c:numRef>
              <c:f>Blad1!$S$54:$S$61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Blad1!$U$54:$U$61</c:f>
              <c:numCache>
                <c:formatCode>0</c:formatCode>
                <c:ptCount val="8"/>
                <c:pt idx="0">
                  <c:v>81.168831168831161</c:v>
                </c:pt>
                <c:pt idx="1">
                  <c:v>89.430894308943081</c:v>
                </c:pt>
                <c:pt idx="2">
                  <c:v>89.908256880733944</c:v>
                </c:pt>
                <c:pt idx="3">
                  <c:v>93.650793650793645</c:v>
                </c:pt>
                <c:pt idx="4">
                  <c:v>95.522388059701484</c:v>
                </c:pt>
                <c:pt idx="5">
                  <c:v>98.701298701298697</c:v>
                </c:pt>
                <c:pt idx="6">
                  <c:v>98.630136986301366</c:v>
                </c:pt>
                <c:pt idx="7">
                  <c:v>96.710526315789465</c:v>
                </c:pt>
              </c:numCache>
            </c:numRef>
          </c:val>
        </c:ser>
        <c:ser>
          <c:idx val="2"/>
          <c:order val="2"/>
          <c:tx>
            <c:strRef>
              <c:f>Blad1!$V$53</c:f>
              <c:strCache>
                <c:ptCount val="1"/>
                <c:pt idx="0">
                  <c:v>Kalmar län</c:v>
                </c:pt>
              </c:strCache>
            </c:strRef>
          </c:tx>
          <c:invertIfNegative val="0"/>
          <c:cat>
            <c:numRef>
              <c:f>Blad1!$S$54:$S$61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Blad1!$V$54:$V$61</c:f>
              <c:numCache>
                <c:formatCode>0</c:formatCode>
                <c:ptCount val="8"/>
                <c:pt idx="0">
                  <c:v>80.851063829787222</c:v>
                </c:pt>
                <c:pt idx="1">
                  <c:v>86.206896551724128</c:v>
                </c:pt>
                <c:pt idx="2">
                  <c:v>78.571428571428569</c:v>
                </c:pt>
                <c:pt idx="3">
                  <c:v>76.642335766423358</c:v>
                </c:pt>
                <c:pt idx="4">
                  <c:v>70.469798657718115</c:v>
                </c:pt>
                <c:pt idx="5">
                  <c:v>68.926553672316388</c:v>
                </c:pt>
                <c:pt idx="6">
                  <c:v>66.292134831460672</c:v>
                </c:pt>
                <c:pt idx="7">
                  <c:v>77.900552486187848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34144"/>
        <c:axId val="25335680"/>
      </c:barChart>
      <c:catAx>
        <c:axId val="2533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335680"/>
        <c:crosses val="autoZero"/>
        <c:auto val="1"/>
        <c:lblAlgn val="ctr"/>
        <c:lblOffset val="100"/>
        <c:noMultiLvlLbl val="0"/>
      </c:catAx>
      <c:valAx>
        <c:axId val="2533568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5334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565C7-E7D9-2945-B8BD-8088C92F08A6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7AF89-486C-6B48-BC25-2234EDAED7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942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E373B-E9E0-834F-8AE0-56CDEFA1F367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B1FA7-9B20-E148-866A-4BB8AEA063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0976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-7559" y="2321"/>
            <a:ext cx="9151559" cy="6855679"/>
          </a:xfrm>
          <a:prstGeom prst="rect">
            <a:avLst/>
          </a:prstGeom>
          <a:solidFill>
            <a:srgbClr val="0050A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2" hasCustomPrompt="1"/>
          </p:nvPr>
        </p:nvSpPr>
        <p:spPr>
          <a:xfrm>
            <a:off x="7559" y="1346201"/>
            <a:ext cx="9144000" cy="1763788"/>
          </a:xfrm>
          <a:prstGeom prst="rect">
            <a:avLst/>
          </a:prstGeom>
        </p:spPr>
        <p:txBody>
          <a:bodyPr vert="horz" anchor="b" anchorCtr="0"/>
          <a:lstStyle>
            <a:lvl1pPr marL="90488" indent="0" algn="ctr">
              <a:lnSpc>
                <a:spcPct val="80000"/>
              </a:lnSpc>
              <a:buNone/>
              <a:tabLst>
                <a:tab pos="4305300" algn="l"/>
              </a:tabLst>
              <a:defRPr sz="5000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sv-SE" dirty="0" smtClean="0"/>
              <a:t>Dagens rubrik</a:t>
            </a:r>
          </a:p>
        </p:txBody>
      </p:sp>
      <p:sp>
        <p:nvSpPr>
          <p:cNvPr id="7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251200"/>
            <a:ext cx="9144000" cy="837199"/>
          </a:xfrm>
          <a:prstGeom prst="rect">
            <a:avLst/>
          </a:prstGeom>
        </p:spPr>
        <p:txBody>
          <a:bodyPr vert="horz"/>
          <a:lstStyle>
            <a:lvl1pPr marL="90488" indent="0" algn="ctr">
              <a:lnSpc>
                <a:spcPct val="80000"/>
              </a:lnSpc>
              <a:buNone/>
              <a:defRPr sz="2400">
                <a:solidFill>
                  <a:srgbClr val="FFFFFF"/>
                </a:solidFill>
                <a:latin typeface="Tahoma"/>
                <a:cs typeface="Tahoma"/>
              </a:defRPr>
            </a:lvl1pPr>
          </a:lstStyle>
          <a:p>
            <a:pPr lvl="0"/>
            <a:r>
              <a:rPr lang="sv-SE" dirty="0" smtClean="0"/>
              <a:t>Underrubrik</a:t>
            </a:r>
          </a:p>
        </p:txBody>
      </p:sp>
      <p:pic>
        <p:nvPicPr>
          <p:cNvPr id="10" name="Bildobjekt 9" descr="ppt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649" y="6145193"/>
            <a:ext cx="1705356" cy="457200"/>
          </a:xfrm>
          <a:prstGeom prst="rect">
            <a:avLst/>
          </a:prstGeom>
        </p:spPr>
      </p:pic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5570" y="6281627"/>
            <a:ext cx="5595459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9709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410539"/>
            <a:ext cx="8024849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442913" indent="-352425"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382879" y="524414"/>
            <a:ext cx="709917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3733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394224"/>
            <a:ext cx="3833849" cy="3600000"/>
          </a:xfrm>
          <a:prstGeom prst="rect">
            <a:avLst/>
          </a:prstGeom>
        </p:spPr>
        <p:txBody>
          <a:bodyPr/>
          <a:lstStyle>
            <a:lvl1pPr marL="442913" indent="-352425"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394224"/>
            <a:ext cx="3833849" cy="360000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382879" y="524414"/>
            <a:ext cx="709917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0367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57200" y="2415173"/>
            <a:ext cx="3835517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Tahoma"/>
                <a:cs typeface="Tahom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rubriken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3054939"/>
            <a:ext cx="3835517" cy="31679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2415173"/>
            <a:ext cx="3837024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latin typeface="Tahoma"/>
                <a:cs typeface="Tahom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rubriken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3054939"/>
            <a:ext cx="3837024" cy="31679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382879" y="524414"/>
            <a:ext cx="709917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8811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382879" y="524414"/>
            <a:ext cx="709917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450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282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89418"/>
            <a:ext cx="5783466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latin typeface="Tahoma"/>
                <a:cs typeface="Tahom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905023"/>
            <a:ext cx="5783466" cy="12671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>
                <a:latin typeface="Tahoma"/>
                <a:cs typeface="Tahom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2447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6850" y="6333644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149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442913" indent="-352425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 smtClean="0"/>
              <a:t>Jämförelser behandling av </a:t>
            </a:r>
            <a:r>
              <a:rPr lang="sv-SE" dirty="0" err="1" smtClean="0"/>
              <a:t>uretärsten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Inge Højgaard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48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Antal ESVL behandlingar av </a:t>
            </a:r>
            <a:r>
              <a:rPr lang="sv-SE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uretärsten</a:t>
            </a:r>
            <a:r>
              <a:rPr lang="sv-S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KBT00 i öppen vård</a:t>
            </a:r>
            <a:endParaRPr lang="sv-S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2</a:t>
            </a:fld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671029"/>
              </p:ext>
            </p:extLst>
          </p:nvPr>
        </p:nvGraphicFramePr>
        <p:xfrm>
          <a:off x="457200" y="2409825"/>
          <a:ext cx="8024813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952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Antal ESVL </a:t>
            </a:r>
            <a:r>
              <a:rPr lang="sv-S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behandlingar av </a:t>
            </a:r>
            <a:r>
              <a:rPr lang="sv-S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uretärsten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KBT00 per 100000 invånare 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öppen vård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3</a:t>
            </a:fld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332990"/>
              </p:ext>
            </p:extLst>
          </p:nvPr>
        </p:nvGraphicFramePr>
        <p:xfrm>
          <a:off x="457200" y="2409825"/>
          <a:ext cx="8024813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125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Antal laser behandlingar av </a:t>
            </a:r>
            <a:r>
              <a:rPr lang="sv-SE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uretärsten</a:t>
            </a:r>
            <a:r>
              <a:rPr lang="sv-S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KBE12 i öppen vård</a:t>
            </a:r>
            <a:endParaRPr lang="sv-S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4</a:t>
            </a:fld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</p:nvPr>
        </p:nvGraphicFramePr>
        <p:xfrm>
          <a:off x="457200" y="2409825"/>
          <a:ext cx="8024813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896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Antal laser behandlingar av </a:t>
            </a:r>
            <a:r>
              <a:rPr lang="sv-S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uretärsten</a:t>
            </a:r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KBE12 i </a:t>
            </a:r>
            <a:r>
              <a:rPr lang="sv-S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sluten </a:t>
            </a:r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vård</a:t>
            </a:r>
            <a:endParaRPr lang="sv-SE" sz="28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5</a:t>
            </a:fld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622454"/>
              </p:ext>
            </p:extLst>
          </p:nvPr>
        </p:nvGraphicFramePr>
        <p:xfrm>
          <a:off x="457200" y="2409825"/>
          <a:ext cx="8024813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2026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Procent KBE12 i öppen vård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6</a:t>
            </a:fld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</p:nvPr>
        </p:nvGraphicFramePr>
        <p:xfrm>
          <a:off x="457200" y="2409825"/>
          <a:ext cx="8024813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9956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Procent </a:t>
            </a:r>
            <a:r>
              <a:rPr lang="sv-SE" dirty="0" err="1" smtClean="0"/>
              <a:t>invasiva</a:t>
            </a:r>
            <a:r>
              <a:rPr lang="sv-SE" dirty="0" smtClean="0"/>
              <a:t> ingrepp vid behandling av </a:t>
            </a:r>
            <a:r>
              <a:rPr lang="sv-SE" dirty="0" err="1" smtClean="0"/>
              <a:t>uretärsten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7</a:t>
            </a:fld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</p:nvPr>
        </p:nvGraphicFramePr>
        <p:xfrm>
          <a:off x="457200" y="2409825"/>
          <a:ext cx="8024813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654284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g Ost">
      <a:majorFont>
        <a:latin typeface="Georgi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255</TotalTime>
  <Words>63</Words>
  <Application>Microsoft Office PowerPoint</Application>
  <PresentationFormat>Bildspel på skärmen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blank</vt:lpstr>
      <vt:lpstr>PowerPoint-presentation</vt:lpstr>
      <vt:lpstr>Antal ESVL behandlingar av uretärsten KBT00 i öppen vård</vt:lpstr>
      <vt:lpstr>Antal ESVL behandlingar av uretärsten KBT00 per 100000 invånare i öppen vård</vt:lpstr>
      <vt:lpstr>Antal laser behandlingar av uretärsten KBE12 i öppen vård</vt:lpstr>
      <vt:lpstr>Antal laser behandlingar av uretärsten KBE12 i sluten vård</vt:lpstr>
      <vt:lpstr>Procent KBE12 i öppen vård</vt:lpstr>
      <vt:lpstr>Procent invasiva ingrepp vid behandling av uretärsten</vt:lpstr>
    </vt:vector>
  </TitlesOfParts>
  <Company>Region Östergötland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Højgaard Inge</dc:creator>
  <cp:lastModifiedBy>Holmstrand Anna</cp:lastModifiedBy>
  <cp:revision>4</cp:revision>
  <dcterms:created xsi:type="dcterms:W3CDTF">2018-10-03T12:17:09Z</dcterms:created>
  <dcterms:modified xsi:type="dcterms:W3CDTF">2019-03-28T07:54:19Z</dcterms:modified>
</cp:coreProperties>
</file>