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71" r:id="rId6"/>
    <p:sldId id="266" r:id="rId7"/>
    <p:sldId id="268" r:id="rId8"/>
    <p:sldId id="263" r:id="rId9"/>
    <p:sldId id="264" r:id="rId10"/>
    <p:sldId id="270" r:id="rId11"/>
    <p:sldId id="261" r:id="rId12"/>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4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3" autoAdjust="0"/>
    <p:restoredTop sz="94674"/>
  </p:normalViewPr>
  <p:slideViewPr>
    <p:cSldViewPr snapToGrid="0" snapToObjects="1">
      <p:cViewPr varScale="1">
        <p:scale>
          <a:sx n="117" d="100"/>
          <a:sy n="117" d="100"/>
        </p:scale>
        <p:origin x="116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B3A6A-9762-4B42-9139-1482A7056589}" type="datetimeFigureOut">
              <a:rPr lang="sv-SE" smtClean="0"/>
              <a:t>2020-09-29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7C23D5-A2E6-7343-AEF7-71A4E38BC2B1}" type="slidenum">
              <a:rPr lang="sv-SE" smtClean="0"/>
              <a:t>‹#›</a:t>
            </a:fld>
            <a:endParaRPr lang="sv-SE"/>
          </a:p>
        </p:txBody>
      </p:sp>
    </p:spTree>
    <p:extLst>
      <p:ext uri="{BB962C8B-B14F-4D97-AF65-F5344CB8AC3E}">
        <p14:creationId xmlns:p14="http://schemas.microsoft.com/office/powerpoint/2010/main" val="115624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3C695-82D5-114D-9396-122FB9B74155}" type="datetimeFigureOut">
              <a:rPr lang="sv-SE" smtClean="0"/>
              <a:t>2020-09-29</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7633F-C7E9-164C-84F9-8815F1A93973}" type="slidenum">
              <a:rPr lang="sv-SE" smtClean="0"/>
              <a:t>‹#›</a:t>
            </a:fld>
            <a:endParaRPr lang="sv-SE"/>
          </a:p>
        </p:txBody>
      </p:sp>
    </p:spTree>
    <p:extLst>
      <p:ext uri="{BB962C8B-B14F-4D97-AF65-F5344CB8AC3E}">
        <p14:creationId xmlns:p14="http://schemas.microsoft.com/office/powerpoint/2010/main" val="173539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srcRect b="11785"/>
          <a:stretch/>
        </p:blipFill>
        <p:spPr>
          <a:xfrm>
            <a:off x="0" y="-2080"/>
            <a:ext cx="9156700" cy="6860080"/>
          </a:xfrm>
          <a:prstGeom prst="rect">
            <a:avLst/>
          </a:prstGeom>
        </p:spPr>
      </p:pic>
    </p:spTree>
    <p:extLst>
      <p:ext uri="{BB962C8B-B14F-4D97-AF65-F5344CB8AC3E}">
        <p14:creationId xmlns:p14="http://schemas.microsoft.com/office/powerpoint/2010/main" val="67422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stretch>
            <a:fillRect/>
          </a:stretch>
        </p:blipFill>
        <p:spPr>
          <a:xfrm>
            <a:off x="5235677" y="-1"/>
            <a:ext cx="3908323" cy="3646179"/>
          </a:xfrm>
          <a:prstGeom prst="rect">
            <a:avLst/>
          </a:prstGeom>
        </p:spPr>
      </p:pic>
      <p:sp>
        <p:nvSpPr>
          <p:cNvPr id="10" name="Platshållare för innehåll 9"/>
          <p:cNvSpPr>
            <a:spLocks noGrp="1"/>
          </p:cNvSpPr>
          <p:nvPr>
            <p:ph sz="quarter" idx="11"/>
          </p:nvPr>
        </p:nvSpPr>
        <p:spPr>
          <a:xfrm>
            <a:off x="457201" y="2159306"/>
            <a:ext cx="5210432" cy="4241494"/>
          </a:xfrm>
          <a:prstGeom prst="rect">
            <a:avLst/>
          </a:prstGeom>
        </p:spPr>
        <p:txBody>
          <a:bodyPr/>
          <a:lstStyle>
            <a:lvl1pPr>
              <a:defRPr sz="2400"/>
            </a:lvl1pPr>
            <a:lvl2pPr>
              <a:defRPr sz="2000"/>
            </a:lvl2pPr>
            <a:lvl3pPr>
              <a:defRPr sz="1800"/>
            </a:lvl3pPr>
            <a:lvl4pPr>
              <a:defRPr sz="1600"/>
            </a:lvl4pPr>
            <a:lvl5pPr>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Rubrik 14"/>
          <p:cNvSpPr>
            <a:spLocks noGrp="1"/>
          </p:cNvSpPr>
          <p:nvPr>
            <p:ph type="title"/>
          </p:nvPr>
        </p:nvSpPr>
        <p:spPr>
          <a:xfrm>
            <a:off x="457200" y="552663"/>
            <a:ext cx="4691449" cy="1325563"/>
          </a:xfrm>
          <a:prstGeom prst="rect">
            <a:avLst/>
          </a:prstGeom>
        </p:spPr>
        <p:txBody>
          <a:bodyPr/>
          <a:lstStyle>
            <a:lvl1pPr algn="l">
              <a:defRPr sz="4400">
                <a:solidFill>
                  <a:srgbClr val="0CB4BD"/>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0873028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innehåll 9"/>
          <p:cNvSpPr>
            <a:spLocks noGrp="1"/>
          </p:cNvSpPr>
          <p:nvPr>
            <p:ph sz="quarter" idx="11"/>
          </p:nvPr>
        </p:nvSpPr>
        <p:spPr>
          <a:xfrm>
            <a:off x="457201" y="1344339"/>
            <a:ext cx="4038600" cy="4102511"/>
          </a:xfrm>
          <a:prstGeom prst="rect">
            <a:avLst/>
          </a:prstGeom>
        </p:spPr>
        <p:txBody>
          <a:bodyPr/>
          <a:lstStyle>
            <a:lvl1pPr>
              <a:defRPr sz="2400"/>
            </a:lvl1pPr>
            <a:lvl2pPr>
              <a:defRPr sz="2000"/>
            </a:lvl2pPr>
            <a:lvl3pPr>
              <a:defRPr sz="1800"/>
            </a:lvl3pPr>
            <a:lvl4pPr>
              <a:defRPr sz="1600"/>
            </a:lvl4pPr>
            <a:lvl5pPr>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innehåll 9"/>
          <p:cNvSpPr>
            <a:spLocks noGrp="1"/>
          </p:cNvSpPr>
          <p:nvPr>
            <p:ph sz="quarter" idx="12"/>
          </p:nvPr>
        </p:nvSpPr>
        <p:spPr>
          <a:xfrm>
            <a:off x="4656438" y="1344339"/>
            <a:ext cx="4038600" cy="4102511"/>
          </a:xfrm>
          <a:prstGeom prst="rect">
            <a:avLst/>
          </a:prstGeom>
        </p:spPr>
        <p:txBody>
          <a:bodyPr/>
          <a:lstStyle>
            <a:lvl1pPr>
              <a:defRPr sz="2400"/>
            </a:lvl1pPr>
            <a:lvl2pPr>
              <a:defRPr sz="2000"/>
            </a:lvl2pPr>
            <a:lvl3pPr>
              <a:defRPr sz="1800"/>
            </a:lvl3pPr>
            <a:lvl4pPr>
              <a:defRPr sz="1600"/>
            </a:lvl4pPr>
            <a:lvl5pPr>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457200" y="555191"/>
            <a:ext cx="8237838" cy="789148"/>
          </a:xfrm>
          <a:prstGeom prst="rect">
            <a:avLst/>
          </a:prstGeom>
        </p:spPr>
        <p:txBody>
          <a:bodyPr/>
          <a:lstStyle>
            <a:lvl1pPr algn="l">
              <a:defRPr sz="4400">
                <a:solidFill>
                  <a:srgbClr val="0CB4BD"/>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7520519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Platshållare för bild 2"/>
          <p:cNvSpPr>
            <a:spLocks noGrp="1"/>
          </p:cNvSpPr>
          <p:nvPr>
            <p:ph type="pic" sz="quarter" idx="10"/>
          </p:nvPr>
        </p:nvSpPr>
        <p:spPr>
          <a:xfrm>
            <a:off x="572528" y="1342295"/>
            <a:ext cx="6536725" cy="4626147"/>
          </a:xfrm>
          <a:prstGeom prst="rect">
            <a:avLst/>
          </a:prstGeom>
        </p:spPr>
        <p:txBody>
          <a:bodyPr/>
          <a:lstStyle/>
          <a:p>
            <a:endParaRPr lang="sv-SE"/>
          </a:p>
        </p:txBody>
      </p:sp>
      <p:sp>
        <p:nvSpPr>
          <p:cNvPr id="10" name="Rubrik 1"/>
          <p:cNvSpPr>
            <a:spLocks noGrp="1"/>
          </p:cNvSpPr>
          <p:nvPr>
            <p:ph type="title"/>
          </p:nvPr>
        </p:nvSpPr>
        <p:spPr>
          <a:xfrm>
            <a:off x="457200" y="553147"/>
            <a:ext cx="8237838" cy="789148"/>
          </a:xfrm>
          <a:prstGeom prst="rect">
            <a:avLst/>
          </a:prstGeom>
        </p:spPr>
        <p:txBody>
          <a:bodyPr/>
          <a:lstStyle>
            <a:lvl1pPr algn="l">
              <a:defRPr sz="4400">
                <a:solidFill>
                  <a:srgbClr val="0CB4BD"/>
                </a:solidFill>
              </a:defRPr>
            </a:lvl1pPr>
          </a:lstStyle>
          <a:p>
            <a:r>
              <a:rPr lang="sv-SE" dirty="0" smtClean="0"/>
              <a:t>Klicka här för att ändra format</a:t>
            </a:r>
            <a:endParaRPr lang="sv-SE" dirty="0"/>
          </a:p>
        </p:txBody>
      </p:sp>
      <p:sp>
        <p:nvSpPr>
          <p:cNvPr id="4" name="Platshållare för text 3"/>
          <p:cNvSpPr>
            <a:spLocks noGrp="1"/>
          </p:cNvSpPr>
          <p:nvPr>
            <p:ph type="body" sz="quarter" idx="11"/>
          </p:nvPr>
        </p:nvSpPr>
        <p:spPr>
          <a:xfrm>
            <a:off x="481910" y="5968442"/>
            <a:ext cx="6536725" cy="325266"/>
          </a:xfrm>
          <a:prstGeom prst="rect">
            <a:avLst/>
          </a:prstGeom>
        </p:spPr>
        <p:txBody>
          <a:bodyPr/>
          <a:lstStyle>
            <a:lvl1pPr>
              <a:defRPr sz="1800"/>
            </a:lvl1pPr>
            <a:lvl2pPr>
              <a:defRPr sz="1600"/>
            </a:lvl2pPr>
            <a:lvl3pPr>
              <a:defRPr sz="1400"/>
            </a:lvl3pPr>
            <a:lvl4pPr>
              <a:defRPr sz="1200"/>
            </a:lvl4pPr>
            <a:lvl5pPr>
              <a:defRPr sz="12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4539771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6" name="Platshållare för bild 2"/>
          <p:cNvSpPr>
            <a:spLocks noGrp="1"/>
          </p:cNvSpPr>
          <p:nvPr>
            <p:ph type="pic" sz="quarter" idx="11"/>
          </p:nvPr>
        </p:nvSpPr>
        <p:spPr>
          <a:xfrm>
            <a:off x="580766" y="1342295"/>
            <a:ext cx="4765591" cy="4951413"/>
          </a:xfrm>
          <a:prstGeom prst="rect">
            <a:avLst/>
          </a:prstGeom>
        </p:spPr>
        <p:txBody>
          <a:bodyPr/>
          <a:lstStyle/>
          <a:p>
            <a:endParaRPr lang="sv-SE"/>
          </a:p>
        </p:txBody>
      </p:sp>
      <p:sp>
        <p:nvSpPr>
          <p:cNvPr id="9" name="Platshållare för innehåll 9"/>
          <p:cNvSpPr>
            <a:spLocks noGrp="1"/>
          </p:cNvSpPr>
          <p:nvPr>
            <p:ph sz="quarter" idx="12"/>
          </p:nvPr>
        </p:nvSpPr>
        <p:spPr>
          <a:xfrm>
            <a:off x="5667632" y="1342295"/>
            <a:ext cx="3027406" cy="4022175"/>
          </a:xfrm>
          <a:prstGeom prst="rect">
            <a:avLst/>
          </a:prstGeom>
        </p:spPr>
        <p:txBody>
          <a:bodyPr/>
          <a:lstStyle>
            <a:lvl1pPr>
              <a:defRPr sz="2400"/>
            </a:lvl1pPr>
            <a:lvl2pPr>
              <a:defRPr sz="2000"/>
            </a:lvl2pPr>
            <a:lvl3pPr>
              <a:defRPr sz="1800"/>
            </a:lvl3pPr>
            <a:lvl4pPr>
              <a:defRPr sz="1600"/>
            </a:lvl4pPr>
            <a:lvl5pPr>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Rubrik 1"/>
          <p:cNvSpPr>
            <a:spLocks noGrp="1"/>
          </p:cNvSpPr>
          <p:nvPr>
            <p:ph type="title"/>
          </p:nvPr>
        </p:nvSpPr>
        <p:spPr>
          <a:xfrm>
            <a:off x="457200" y="555191"/>
            <a:ext cx="8237838" cy="789148"/>
          </a:xfrm>
          <a:prstGeom prst="rect">
            <a:avLst/>
          </a:prstGeom>
        </p:spPr>
        <p:txBody>
          <a:bodyPr/>
          <a:lstStyle>
            <a:lvl1pPr algn="l">
              <a:defRPr sz="4400">
                <a:solidFill>
                  <a:srgbClr val="0CB4BD"/>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516576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Bildobjekt 10"/>
          <p:cNvPicPr>
            <a:picLocks noChangeAspect="1"/>
          </p:cNvPicPr>
          <p:nvPr userDrawn="1"/>
        </p:nvPicPr>
        <p:blipFill>
          <a:blip r:embed="rId2"/>
          <a:stretch>
            <a:fillRect/>
          </a:stretch>
        </p:blipFill>
        <p:spPr>
          <a:xfrm>
            <a:off x="5235677" y="-1"/>
            <a:ext cx="3908323" cy="3646179"/>
          </a:xfrm>
          <a:prstGeom prst="rect">
            <a:avLst/>
          </a:prstGeom>
        </p:spPr>
      </p:pic>
      <p:sp>
        <p:nvSpPr>
          <p:cNvPr id="6" name="Platshållare för innehåll 9"/>
          <p:cNvSpPr>
            <a:spLocks noGrp="1"/>
          </p:cNvSpPr>
          <p:nvPr>
            <p:ph sz="quarter" idx="12"/>
          </p:nvPr>
        </p:nvSpPr>
        <p:spPr>
          <a:xfrm>
            <a:off x="457200" y="3084918"/>
            <a:ext cx="8229600" cy="1429417"/>
          </a:xfrm>
          <a:prstGeom prst="rect">
            <a:avLst/>
          </a:prstGeom>
        </p:spPr>
        <p:txBody>
          <a:bodyPr/>
          <a:lstStyle>
            <a:lvl1pPr algn="ctr">
              <a:defRPr sz="2400"/>
            </a:lvl1pPr>
            <a:lvl2pPr algn="ctr">
              <a:defRPr sz="2000"/>
            </a:lvl2pPr>
            <a:lvl3pPr algn="ctr">
              <a:defRPr sz="1800"/>
            </a:lvl3pPr>
            <a:lvl4pPr algn="ctr">
              <a:defRPr sz="1600"/>
            </a:lvl4pPr>
            <a:lvl5pPr algn="ctr">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Rubrik 1"/>
          <p:cNvSpPr>
            <a:spLocks noGrp="1"/>
          </p:cNvSpPr>
          <p:nvPr>
            <p:ph type="title"/>
          </p:nvPr>
        </p:nvSpPr>
        <p:spPr>
          <a:xfrm>
            <a:off x="457200" y="2295770"/>
            <a:ext cx="8237838" cy="789148"/>
          </a:xfrm>
          <a:prstGeom prst="rect">
            <a:avLst/>
          </a:prstGeom>
        </p:spPr>
        <p:txBody>
          <a:bodyPr/>
          <a:lstStyle>
            <a:lvl1pPr algn="ctr">
              <a:defRPr sz="4400">
                <a:solidFill>
                  <a:srgbClr val="0CB4BD"/>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6421143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8"/>
          <a:stretch>
            <a:fillRect/>
          </a:stretch>
        </p:blipFill>
        <p:spPr>
          <a:xfrm>
            <a:off x="7491103" y="5661742"/>
            <a:ext cx="1253052" cy="850285"/>
          </a:xfrm>
          <a:prstGeom prst="rect">
            <a:avLst/>
          </a:prstGeom>
        </p:spPr>
      </p:pic>
    </p:spTree>
    <p:extLst>
      <p:ext uri="{BB962C8B-B14F-4D97-AF65-F5344CB8AC3E}">
        <p14:creationId xmlns:p14="http://schemas.microsoft.com/office/powerpoint/2010/main" val="62205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 id="214748365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dagensmedicin.se/artiklar/2020/05/15/ny-kalkylmetod-visar-pa-vinst-av-vard-utanfor-stupror/"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csdsydost.se/"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837" y="6213651"/>
            <a:ext cx="4124325" cy="490724"/>
          </a:xfrm>
          <a:prstGeom prst="rect">
            <a:avLst/>
          </a:prstGeom>
        </p:spPr>
      </p:pic>
      <p:pic>
        <p:nvPicPr>
          <p:cNvPr id="4" name="Picture 2" descr="G:\CVU\07 Verksamhetsområden\Centrum för sällsynta diagnoser\Låst mapp\Grafisk profil\Logotyper\CSD\CSD logotyp rgb ståen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46" y="170654"/>
            <a:ext cx="1803811" cy="1219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CVU\07 Verksamhetsområden\Centrum för sällsynta diagnoser\Låst mapp\Grafisk profil\Mönster\CSD monster 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979892">
            <a:off x="6186275" y="-1318540"/>
            <a:ext cx="3446017" cy="438507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284648" y="3267413"/>
            <a:ext cx="4175951" cy="584775"/>
          </a:xfrm>
          <a:prstGeom prst="rect">
            <a:avLst/>
          </a:prstGeom>
        </p:spPr>
        <p:txBody>
          <a:bodyPr wrap="none">
            <a:spAutoFit/>
          </a:bodyPr>
          <a:lstStyle/>
          <a:p>
            <a:r>
              <a:rPr lang="sv-SE" sz="3200" dirty="0" smtClean="0"/>
              <a:t>RPO Sällsynta diagnoser</a:t>
            </a:r>
            <a:endParaRPr lang="sv-SE" sz="3200" dirty="0"/>
          </a:p>
        </p:txBody>
      </p:sp>
      <p:sp>
        <p:nvSpPr>
          <p:cNvPr id="6" name="textruta 5"/>
          <p:cNvSpPr txBox="1"/>
          <p:nvPr/>
        </p:nvSpPr>
        <p:spPr>
          <a:xfrm>
            <a:off x="410547" y="5094514"/>
            <a:ext cx="4105469" cy="923330"/>
          </a:xfrm>
          <a:prstGeom prst="rect">
            <a:avLst/>
          </a:prstGeom>
          <a:noFill/>
        </p:spPr>
        <p:txBody>
          <a:bodyPr wrap="square" rtlCol="0">
            <a:spAutoFit/>
          </a:bodyPr>
          <a:lstStyle/>
          <a:p>
            <a:r>
              <a:rPr lang="sv-SE" dirty="0" smtClean="0"/>
              <a:t>Cecilia Gunnarsson</a:t>
            </a:r>
          </a:p>
          <a:p>
            <a:r>
              <a:rPr lang="sv-SE" dirty="0" smtClean="0"/>
              <a:t>Docent Överläkare  Klinisk Genetik och centrum för sällsynta diagnoser</a:t>
            </a:r>
            <a:endParaRPr lang="sv-SE" dirty="0"/>
          </a:p>
        </p:txBody>
      </p:sp>
    </p:spTree>
    <p:extLst>
      <p:ext uri="{BB962C8B-B14F-4D97-AF65-F5344CB8AC3E}">
        <p14:creationId xmlns:p14="http://schemas.microsoft.com/office/powerpoint/2010/main" val="312981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1"/>
          </p:nvPr>
        </p:nvSpPr>
        <p:spPr>
          <a:xfrm>
            <a:off x="558801" y="1719040"/>
            <a:ext cx="5210432" cy="4241494"/>
          </a:xfrm>
        </p:spPr>
        <p:txBody>
          <a:bodyPr/>
          <a:lstStyle/>
          <a:p>
            <a:r>
              <a:rPr lang="sv-SE" dirty="0" smtClean="0"/>
              <a:t>NAG rörande register pågår – Sydöstra involverad i utredning _ konsekvenser för RPO- hur kan vi följa vården för våra sällsynta patienter. RAG?</a:t>
            </a:r>
          </a:p>
          <a:p>
            <a:r>
              <a:rPr lang="sv-SE" dirty="0" smtClean="0"/>
              <a:t>NAG sällsynta syndrom med komplexa vårdbehov- arbete pausat </a:t>
            </a:r>
            <a:r>
              <a:rPr lang="sv-SE" dirty="0" err="1" smtClean="0"/>
              <a:t>pga</a:t>
            </a:r>
            <a:r>
              <a:rPr lang="sv-SE" dirty="0" smtClean="0"/>
              <a:t> Covid-19 . Bibehållen vårdkedja?</a:t>
            </a:r>
          </a:p>
        </p:txBody>
      </p:sp>
      <p:sp>
        <p:nvSpPr>
          <p:cNvPr id="3" name="Rubrik 2"/>
          <p:cNvSpPr>
            <a:spLocks noGrp="1"/>
          </p:cNvSpPr>
          <p:nvPr>
            <p:ph type="title"/>
          </p:nvPr>
        </p:nvSpPr>
        <p:spPr/>
        <p:txBody>
          <a:bodyPr/>
          <a:lstStyle/>
          <a:p>
            <a:r>
              <a:rPr lang="sv-SE" dirty="0" smtClean="0"/>
              <a:t>NPO</a:t>
            </a:r>
            <a:endParaRPr lang="sv-SE" dirty="0"/>
          </a:p>
        </p:txBody>
      </p:sp>
    </p:spTree>
    <p:extLst>
      <p:ext uri="{BB962C8B-B14F-4D97-AF65-F5344CB8AC3E}">
        <p14:creationId xmlns:p14="http://schemas.microsoft.com/office/powerpoint/2010/main" val="287747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a:xfrm>
            <a:off x="207034" y="394574"/>
            <a:ext cx="8237838" cy="789148"/>
          </a:xfrm>
        </p:spPr>
        <p:txBody>
          <a:bodyPr/>
          <a:lstStyle/>
          <a:p>
            <a:r>
              <a:rPr lang="sv-SE" dirty="0" smtClean="0"/>
              <a:t>Fall 1: Ung </a:t>
            </a:r>
            <a:r>
              <a:rPr lang="sv-SE" dirty="0"/>
              <a:t>kvinna </a:t>
            </a:r>
            <a:r>
              <a:rPr lang="sv-SE" dirty="0" smtClean="0"/>
              <a:t>30 </a:t>
            </a:r>
            <a:r>
              <a:rPr lang="sv-SE" dirty="0"/>
              <a:t>år MB </a:t>
            </a:r>
            <a:r>
              <a:rPr lang="sv-SE" dirty="0" err="1"/>
              <a:t>Osler</a:t>
            </a:r>
            <a:r>
              <a:rPr lang="sv-SE" dirty="0"/>
              <a:t/>
            </a:r>
            <a:br>
              <a:rPr lang="sv-SE" dirty="0"/>
            </a:br>
            <a:endParaRPr lang="sv-SE" dirty="0"/>
          </a:p>
        </p:txBody>
      </p:sp>
      <p:sp>
        <p:nvSpPr>
          <p:cNvPr id="2" name="textruta 1"/>
          <p:cNvSpPr txBox="1"/>
          <p:nvPr/>
        </p:nvSpPr>
        <p:spPr>
          <a:xfrm>
            <a:off x="207034" y="1284264"/>
            <a:ext cx="8669456" cy="6001643"/>
          </a:xfrm>
          <a:prstGeom prst="rect">
            <a:avLst/>
          </a:prstGeom>
          <a:noFill/>
        </p:spPr>
        <p:txBody>
          <a:bodyPr wrap="square" rtlCol="0">
            <a:spAutoFit/>
          </a:bodyPr>
          <a:lstStyle/>
          <a:p>
            <a:pPr marL="342900" indent="-342900">
              <a:buFont typeface="Arial" panose="020B0604020202020204" pitchFamily="34" charset="0"/>
              <a:buChar char="•"/>
            </a:pPr>
            <a:r>
              <a:rPr lang="sv-SE" sz="2400" dirty="0" smtClean="0"/>
              <a:t>Diagnosticerades på Klinisk genetik efter familjeutredning (mor har samma diagnos)</a:t>
            </a:r>
          </a:p>
          <a:p>
            <a:pPr marL="342900" indent="-342900">
              <a:buFont typeface="Arial" panose="020B0604020202020204" pitchFamily="34" charset="0"/>
              <a:buChar char="•"/>
            </a:pPr>
            <a:r>
              <a:rPr lang="sv-SE" sz="2400" dirty="0" smtClean="0"/>
              <a:t>Remisser för fortsatt uppföljning skickades till Primärvård, </a:t>
            </a:r>
            <a:r>
              <a:rPr lang="sv-SE" sz="2400" dirty="0" err="1" smtClean="0"/>
              <a:t>önh</a:t>
            </a:r>
            <a:r>
              <a:rPr lang="sv-SE" sz="2400" dirty="0" smtClean="0"/>
              <a:t> och Hematolog - alla avvisades</a:t>
            </a:r>
          </a:p>
          <a:p>
            <a:pPr marL="342900" indent="-342900">
              <a:buFont typeface="Arial" panose="020B0604020202020204" pitchFamily="34" charset="0"/>
              <a:buChar char="•"/>
            </a:pPr>
            <a:r>
              <a:rPr lang="sv-SE" sz="2400" dirty="0" smtClean="0"/>
              <a:t>CSD kontaktas av Klinisk genetik för hjälp till patient</a:t>
            </a:r>
          </a:p>
          <a:p>
            <a:pPr marL="342900" indent="-342900">
              <a:buFont typeface="Arial" panose="020B0604020202020204" pitchFamily="34" charset="0"/>
              <a:buChar char="•"/>
            </a:pPr>
            <a:r>
              <a:rPr lang="sv-SE" sz="2400" dirty="0" smtClean="0"/>
              <a:t>CSD kontaktar flera olika instanser för att söka fast vårdkontakt -  misslyckas med detta</a:t>
            </a:r>
          </a:p>
          <a:p>
            <a:pPr marL="342900" indent="-342900">
              <a:buFont typeface="Arial" panose="020B0604020202020204" pitchFamily="34" charset="0"/>
              <a:buChar char="•"/>
            </a:pPr>
            <a:r>
              <a:rPr lang="sv-SE" sz="2400" dirty="0" smtClean="0"/>
              <a:t>Kvinnan önskar bli gravid så Klinisk genetik skickar remiss till </a:t>
            </a:r>
            <a:r>
              <a:rPr lang="sv-SE" sz="2400" dirty="0" err="1"/>
              <a:t>S</a:t>
            </a:r>
            <a:r>
              <a:rPr lang="sv-SE" sz="2400" dirty="0" err="1" smtClean="0"/>
              <a:t>pec.mödravård</a:t>
            </a:r>
            <a:r>
              <a:rPr lang="sv-SE" sz="2400" dirty="0" smtClean="0"/>
              <a:t> – remiss avvisas</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smtClean="0"/>
              <a:t>I dagsläget ännu ingen fast vårdkontakt eller annan kontakt med vården…</a:t>
            </a:r>
          </a:p>
          <a:p>
            <a:pPr marL="342900" indent="-342900">
              <a:buFont typeface="Arial" panose="020B0604020202020204" pitchFamily="34" charset="0"/>
              <a:buChar char="•"/>
            </a:pPr>
            <a:endParaRPr lang="sv-SE" sz="2400" dirty="0" smtClean="0"/>
          </a:p>
          <a:p>
            <a:pPr marL="342900" indent="-342900">
              <a:buFont typeface="Arial" panose="020B0604020202020204" pitchFamily="34" charset="0"/>
              <a:buChar char="•"/>
            </a:pPr>
            <a:r>
              <a:rPr lang="sv-SE" sz="2400" dirty="0" smtClean="0"/>
              <a:t>Tidsaspekt: processen har pågått ca 9 månader och pågår ff.</a:t>
            </a:r>
          </a:p>
          <a:p>
            <a:endParaRPr lang="sv-SE" sz="2400" dirty="0"/>
          </a:p>
          <a:p>
            <a:endParaRPr lang="sv-SE" sz="2400" dirty="0"/>
          </a:p>
        </p:txBody>
      </p:sp>
    </p:spTree>
    <p:extLst>
      <p:ext uri="{BB962C8B-B14F-4D97-AF65-F5344CB8AC3E}">
        <p14:creationId xmlns:p14="http://schemas.microsoft.com/office/powerpoint/2010/main" val="3708492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a:xfrm>
            <a:off x="207034" y="294561"/>
            <a:ext cx="8237838" cy="789148"/>
          </a:xfrm>
        </p:spPr>
        <p:txBody>
          <a:bodyPr/>
          <a:lstStyle/>
          <a:p>
            <a:r>
              <a:rPr lang="sv-SE" dirty="0" smtClean="0"/>
              <a:t>Fall 3: Ung man VACTERL</a:t>
            </a:r>
            <a:r>
              <a:rPr lang="sv-SE" dirty="0"/>
              <a:t/>
            </a:r>
            <a:br>
              <a:rPr lang="sv-SE" dirty="0"/>
            </a:br>
            <a:endParaRPr lang="sv-SE" dirty="0"/>
          </a:p>
        </p:txBody>
      </p:sp>
      <p:sp>
        <p:nvSpPr>
          <p:cNvPr id="2" name="textruta 1"/>
          <p:cNvSpPr txBox="1"/>
          <p:nvPr/>
        </p:nvSpPr>
        <p:spPr>
          <a:xfrm>
            <a:off x="207034" y="1318616"/>
            <a:ext cx="8669456" cy="5847755"/>
          </a:xfrm>
          <a:prstGeom prst="rect">
            <a:avLst/>
          </a:prstGeom>
          <a:noFill/>
        </p:spPr>
        <p:txBody>
          <a:bodyPr wrap="square" rtlCol="0">
            <a:spAutoFit/>
          </a:bodyPr>
          <a:lstStyle/>
          <a:p>
            <a:pPr marL="342900" indent="-342900">
              <a:buFont typeface="Arial" panose="020B0604020202020204" pitchFamily="34" charset="0"/>
              <a:buChar char="•"/>
            </a:pPr>
            <a:r>
              <a:rPr lang="sv-SE" sz="2200" dirty="0" smtClean="0"/>
              <a:t>Jan 2016: CSD kontaktas av Patientnämnden som fått ett ärende </a:t>
            </a:r>
            <a:r>
              <a:rPr lang="sv-SE" sz="2200" dirty="0" err="1" smtClean="0"/>
              <a:t>ang</a:t>
            </a:r>
            <a:r>
              <a:rPr lang="sv-SE" sz="2200" dirty="0" smtClean="0"/>
              <a:t> fast vårdkontakt efter övergång från barn till vuxen. Han skrivs ut med kvarstående syrgasbehov till hemmet i väntan på kallelse till vuxenvård. </a:t>
            </a:r>
          </a:p>
          <a:p>
            <a:pPr marL="342900" indent="-342900">
              <a:buFont typeface="Arial" panose="020B0604020202020204" pitchFamily="34" charset="0"/>
              <a:buChar char="•"/>
            </a:pPr>
            <a:r>
              <a:rPr lang="sv-SE" sz="2200" dirty="0" smtClean="0"/>
              <a:t>Patienten har behov av kirurgi ca var 6:e månad. Detta har skötts av ALB under barnaåren. ALB har sista året filmat ingreppen som hjälp till de som tar över i vuxenvård. </a:t>
            </a:r>
          </a:p>
          <a:p>
            <a:pPr marL="342900" indent="-342900">
              <a:buFont typeface="Arial" panose="020B0604020202020204" pitchFamily="34" charset="0"/>
              <a:buChar char="•"/>
            </a:pPr>
            <a:r>
              <a:rPr lang="sv-SE" sz="2200" dirty="0" smtClean="0"/>
              <a:t>Feb 2016: CSD kartlägger vården som varit för att kunna kalla rätt instanser till MDK. </a:t>
            </a:r>
            <a:endParaRPr lang="sv-SE" sz="2200" dirty="0"/>
          </a:p>
          <a:p>
            <a:pPr marL="342900" indent="-342900">
              <a:buFont typeface="Arial" panose="020B0604020202020204" pitchFamily="34" charset="0"/>
              <a:buChar char="•"/>
            </a:pPr>
            <a:r>
              <a:rPr lang="sv-SE" sz="2200" dirty="0" smtClean="0"/>
              <a:t>Mars 2016: ALB skickar remisser för övertagande vid övergången men de avvisas. CSD bjuder in till MDK för att utse fast vårdkontakt och skapa vårdplan, kallelse skickas till urolog, kirurg, habilitering och primärvård. Ingen av de kallade svarar på kallelsen. </a:t>
            </a:r>
          </a:p>
          <a:p>
            <a:pPr marL="342900" indent="-342900">
              <a:buFont typeface="Arial" panose="020B0604020202020204" pitchFamily="34" charset="0"/>
              <a:buChar char="•"/>
            </a:pPr>
            <a:r>
              <a:rPr lang="sv-SE" sz="2200" dirty="0" smtClean="0"/>
              <a:t>April 2016: Patienten avlider i hemmet.</a:t>
            </a:r>
          </a:p>
          <a:p>
            <a:pPr marL="342900" indent="-342900">
              <a:buFont typeface="Arial" panose="020B0604020202020204" pitchFamily="34" charset="0"/>
              <a:buChar char="•"/>
            </a:pPr>
            <a:r>
              <a:rPr lang="sv-SE" sz="2200" dirty="0" smtClean="0"/>
              <a:t>Ärendet anmäls till LÖF.</a:t>
            </a:r>
          </a:p>
          <a:p>
            <a:pPr marL="342900" indent="-342900">
              <a:buFont typeface="Arial" panose="020B0604020202020204" pitchFamily="34" charset="0"/>
              <a:buChar char="•"/>
            </a:pPr>
            <a:endParaRPr lang="sv-SE" sz="2200" dirty="0"/>
          </a:p>
          <a:p>
            <a:pPr marL="342900" indent="-342900">
              <a:buFont typeface="Arial" panose="020B0604020202020204" pitchFamily="34" charset="0"/>
              <a:buChar char="•"/>
            </a:pPr>
            <a:r>
              <a:rPr lang="sv-SE" sz="2200" dirty="0" smtClean="0"/>
              <a:t>Tidsaspekt: processen pågick ca 3 mån</a:t>
            </a:r>
            <a:endParaRPr lang="sv-SE" sz="2200" dirty="0"/>
          </a:p>
          <a:p>
            <a:endParaRPr lang="sv-SE" sz="2200" dirty="0"/>
          </a:p>
        </p:txBody>
      </p:sp>
    </p:spTree>
    <p:extLst>
      <p:ext uri="{BB962C8B-B14F-4D97-AF65-F5344CB8AC3E}">
        <p14:creationId xmlns:p14="http://schemas.microsoft.com/office/powerpoint/2010/main" val="294170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a:xfrm>
            <a:off x="207034" y="394574"/>
            <a:ext cx="8237838" cy="789148"/>
          </a:xfrm>
        </p:spPr>
        <p:txBody>
          <a:bodyPr/>
          <a:lstStyle/>
          <a:p>
            <a:r>
              <a:rPr lang="sv-SE" dirty="0" smtClean="0"/>
              <a:t>Patientlagen</a:t>
            </a:r>
            <a:endParaRPr lang="sv-SE" dirty="0"/>
          </a:p>
        </p:txBody>
      </p:sp>
      <p:sp>
        <p:nvSpPr>
          <p:cNvPr id="2" name="textruta 1"/>
          <p:cNvSpPr txBox="1"/>
          <p:nvPr/>
        </p:nvSpPr>
        <p:spPr>
          <a:xfrm>
            <a:off x="207034" y="1183722"/>
            <a:ext cx="8684047" cy="5232202"/>
          </a:xfrm>
          <a:prstGeom prst="rect">
            <a:avLst/>
          </a:prstGeom>
          <a:noFill/>
        </p:spPr>
        <p:txBody>
          <a:bodyPr wrap="square" rtlCol="0">
            <a:spAutoFit/>
          </a:bodyPr>
          <a:lstStyle/>
          <a:p>
            <a:r>
              <a:rPr lang="sv-SE" sz="2800" b="1" dirty="0"/>
              <a:t>6 kap. Fast vårdkontakt och individuell planering </a:t>
            </a:r>
          </a:p>
          <a:p>
            <a:r>
              <a:rPr lang="sv-SE" sz="2400" b="1" dirty="0"/>
              <a:t>1 §</a:t>
            </a:r>
            <a:r>
              <a:rPr lang="sv-SE" sz="2400" dirty="0"/>
              <a:t>   Patientens behov av trygghet, kontinuitet och säkerhet ska tillgodoses. Olika insatser för patienten ska samordnas på ett ändamålsenligt sätt.</a:t>
            </a:r>
          </a:p>
          <a:p>
            <a:r>
              <a:rPr lang="sv-SE" sz="2400" b="1" dirty="0"/>
              <a:t>2 §</a:t>
            </a:r>
            <a:r>
              <a:rPr lang="sv-SE" sz="2400" dirty="0"/>
              <a:t>   </a:t>
            </a:r>
            <a:r>
              <a:rPr lang="sv-SE" sz="2400" b="1" dirty="0"/>
              <a:t>En fast vårdkontakt </a:t>
            </a:r>
            <a:r>
              <a:rPr lang="sv-SE" sz="2400" dirty="0"/>
              <a:t>ska utses för patienten om han eller hon begär det, eller om det är nödvändigt för att tillgodose hans eller hennes behov av trygghet, kontinuitet, samordning och säkerhet.</a:t>
            </a:r>
          </a:p>
          <a:p>
            <a:r>
              <a:rPr lang="sv-SE" sz="2400" b="1" dirty="0"/>
              <a:t>3 §</a:t>
            </a:r>
            <a:r>
              <a:rPr lang="sv-SE" sz="2400" dirty="0"/>
              <a:t>   Patienten ska få möjlighet att </a:t>
            </a:r>
            <a:r>
              <a:rPr lang="sv-SE" sz="2400" b="1" dirty="0"/>
              <a:t>välja en fast läkarkontakt </a:t>
            </a:r>
            <a:r>
              <a:rPr lang="sv-SE" sz="2400" dirty="0"/>
              <a:t>inom primärvården.</a:t>
            </a:r>
          </a:p>
          <a:p>
            <a:r>
              <a:rPr lang="sv-SE" sz="2400" b="1" dirty="0"/>
              <a:t>4 §</a:t>
            </a:r>
            <a:r>
              <a:rPr lang="sv-SE" sz="2400" dirty="0"/>
              <a:t>   För en enskild som har behov av både hälso- och sjukvård och insatser från socialtjänsten ska en individuell plan upprättas under de förutsättningar som anges i 16 kap. 4 § hälso- och sjukvårdslagen (2017:30). </a:t>
            </a:r>
            <a:r>
              <a:rPr lang="sv-SE" sz="2400" i="1" dirty="0"/>
              <a:t>Lag (2017:66)</a:t>
            </a:r>
            <a:r>
              <a:rPr lang="sv-SE" sz="2400" dirty="0"/>
              <a:t>.</a:t>
            </a:r>
          </a:p>
          <a:p>
            <a:endParaRPr lang="sv-SE" dirty="0"/>
          </a:p>
        </p:txBody>
      </p:sp>
    </p:spTree>
    <p:extLst>
      <p:ext uri="{BB962C8B-B14F-4D97-AF65-F5344CB8AC3E}">
        <p14:creationId xmlns:p14="http://schemas.microsoft.com/office/powerpoint/2010/main" val="1965983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Utmaningar</a:t>
            </a:r>
            <a:endParaRPr lang="sv-SE" dirty="0"/>
          </a:p>
        </p:txBody>
      </p:sp>
      <p:sp>
        <p:nvSpPr>
          <p:cNvPr id="4" name="textruta 3"/>
          <p:cNvSpPr txBox="1"/>
          <p:nvPr/>
        </p:nvSpPr>
        <p:spPr>
          <a:xfrm>
            <a:off x="261255" y="1515291"/>
            <a:ext cx="8281852" cy="4832092"/>
          </a:xfrm>
          <a:prstGeom prst="rect">
            <a:avLst/>
          </a:prstGeom>
          <a:noFill/>
        </p:spPr>
        <p:txBody>
          <a:bodyPr wrap="square" rtlCol="0">
            <a:spAutoFit/>
          </a:bodyPr>
          <a:lstStyle/>
          <a:p>
            <a:pPr algn="ctr"/>
            <a:r>
              <a:rPr lang="sv-SE" sz="2800" dirty="0" smtClean="0"/>
              <a:t>Avvisade remisser      </a:t>
            </a:r>
          </a:p>
          <a:p>
            <a:pPr algn="ctr"/>
            <a:endParaRPr lang="sv-SE" sz="2800" dirty="0"/>
          </a:p>
          <a:p>
            <a:pPr algn="ctr"/>
            <a:r>
              <a:rPr lang="sv-SE" sz="2800" dirty="0" smtClean="0"/>
              <a:t>                </a:t>
            </a:r>
          </a:p>
          <a:p>
            <a:pPr algn="ctr"/>
            <a:r>
              <a:rPr lang="sv-SE" sz="2800" dirty="0" smtClean="0"/>
              <a:t>Avsaknad av fast vårdkontakt</a:t>
            </a:r>
          </a:p>
          <a:p>
            <a:pPr algn="ctr"/>
            <a:endParaRPr lang="sv-SE" sz="2800" dirty="0"/>
          </a:p>
          <a:p>
            <a:pPr algn="ctr"/>
            <a:endParaRPr lang="sv-SE" sz="2800" dirty="0" smtClean="0"/>
          </a:p>
          <a:p>
            <a:pPr algn="ctr"/>
            <a:r>
              <a:rPr lang="sv-SE" sz="2800" dirty="0" smtClean="0"/>
              <a:t>Brist på samordning och uppföljning</a:t>
            </a:r>
          </a:p>
          <a:p>
            <a:pPr algn="ctr"/>
            <a:endParaRPr lang="sv-SE" sz="2800" dirty="0"/>
          </a:p>
          <a:p>
            <a:pPr algn="ctr"/>
            <a:endParaRPr lang="sv-SE" sz="2800" dirty="0" smtClean="0"/>
          </a:p>
          <a:p>
            <a:pPr algn="ctr"/>
            <a:r>
              <a:rPr lang="sv-SE" sz="2800" dirty="0" smtClean="0"/>
              <a:t>Patienten får inte den vård/omsorg  som </a:t>
            </a:r>
            <a:r>
              <a:rPr lang="sv-SE" sz="2800" dirty="0" err="1" smtClean="0"/>
              <a:t>behjövs</a:t>
            </a:r>
            <a:endParaRPr lang="sv-SE" sz="2800" dirty="0" smtClean="0"/>
          </a:p>
          <a:p>
            <a:pPr algn="ctr"/>
            <a:endParaRPr lang="sv-SE" sz="2800" dirty="0"/>
          </a:p>
        </p:txBody>
      </p:sp>
      <p:sp>
        <p:nvSpPr>
          <p:cNvPr id="5" name="Högerpil 4"/>
          <p:cNvSpPr/>
          <p:nvPr/>
        </p:nvSpPr>
        <p:spPr>
          <a:xfrm rot="5400000">
            <a:off x="4102586" y="2214161"/>
            <a:ext cx="542107" cy="313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Högerpil 6"/>
          <p:cNvSpPr/>
          <p:nvPr/>
        </p:nvSpPr>
        <p:spPr>
          <a:xfrm rot="5400000">
            <a:off x="4060982" y="3580371"/>
            <a:ext cx="542107" cy="313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Högerpil 5"/>
          <p:cNvSpPr/>
          <p:nvPr/>
        </p:nvSpPr>
        <p:spPr>
          <a:xfrm rot="5400000">
            <a:off x="4100169" y="4829691"/>
            <a:ext cx="542107" cy="3135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85850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a:xfrm>
            <a:off x="104503" y="278827"/>
            <a:ext cx="8237838" cy="789148"/>
          </a:xfrm>
        </p:spPr>
        <p:txBody>
          <a:bodyPr/>
          <a:lstStyle/>
          <a:p>
            <a:r>
              <a:rPr lang="sv-SE" dirty="0" smtClean="0"/>
              <a:t>Artikel Dagens </a:t>
            </a:r>
            <a:br>
              <a:rPr lang="sv-SE" dirty="0" smtClean="0"/>
            </a:br>
            <a:r>
              <a:rPr lang="sv-SE" dirty="0" smtClean="0"/>
              <a:t>Medicin </a:t>
            </a:r>
            <a:r>
              <a:rPr lang="sv-SE" dirty="0"/>
              <a:t>2020-05-15</a:t>
            </a:r>
            <a:r>
              <a:rPr lang="sv-SE" dirty="0" smtClean="0"/>
              <a:t> </a:t>
            </a:r>
            <a:endParaRPr lang="sv-SE" dirty="0"/>
          </a:p>
        </p:txBody>
      </p:sp>
      <p:sp>
        <p:nvSpPr>
          <p:cNvPr id="4" name="Rektangel 3"/>
          <p:cNvSpPr/>
          <p:nvPr/>
        </p:nvSpPr>
        <p:spPr>
          <a:xfrm>
            <a:off x="5691674" y="4275789"/>
            <a:ext cx="3273334" cy="1200329"/>
          </a:xfrm>
          <a:prstGeom prst="rect">
            <a:avLst/>
          </a:prstGeom>
        </p:spPr>
        <p:txBody>
          <a:bodyPr wrap="square">
            <a:spAutoFit/>
          </a:bodyPr>
          <a:lstStyle/>
          <a:p>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https://www.dagensmedicin.se/artiklar/2020/05/15/ny-kalkylmetod-visar-pa-vinst-av-vard-utanfor-stupror/</a:t>
            </a:r>
            <a:endParaRPr lang="sv-SE" dirty="0"/>
          </a:p>
        </p:txBody>
      </p:sp>
      <p:pic>
        <p:nvPicPr>
          <p:cNvPr id="5" name="Bildobjekt 4"/>
          <p:cNvPicPr>
            <a:picLocks noChangeAspect="1"/>
          </p:cNvPicPr>
          <p:nvPr/>
        </p:nvPicPr>
        <p:blipFill>
          <a:blip r:embed="rId4"/>
          <a:stretch>
            <a:fillRect/>
          </a:stretch>
        </p:blipFill>
        <p:spPr>
          <a:xfrm>
            <a:off x="5609567" y="104776"/>
            <a:ext cx="3437549" cy="3996962"/>
          </a:xfrm>
          <a:prstGeom prst="rect">
            <a:avLst/>
          </a:prstGeom>
        </p:spPr>
      </p:pic>
      <p:sp>
        <p:nvSpPr>
          <p:cNvPr id="7" name="Rektangel 6"/>
          <p:cNvSpPr/>
          <p:nvPr/>
        </p:nvSpPr>
        <p:spPr>
          <a:xfrm>
            <a:off x="436517" y="1610814"/>
            <a:ext cx="4572000" cy="5262979"/>
          </a:xfrm>
          <a:prstGeom prst="rect">
            <a:avLst/>
          </a:prstGeom>
        </p:spPr>
        <p:txBody>
          <a:bodyPr>
            <a:spAutoFit/>
          </a:bodyPr>
          <a:lstStyle/>
          <a:p>
            <a:pPr>
              <a:spcAft>
                <a:spcPts val="0"/>
              </a:spcAft>
            </a:pPr>
            <a:r>
              <a:rPr lang="sv-SE" sz="1600" i="1" dirty="0">
                <a:solidFill>
                  <a:srgbClr val="000000"/>
                </a:solidFill>
                <a:latin typeface="Arial" panose="020B0604020202020204" pitchFamily="34" charset="0"/>
                <a:ea typeface="Calibri" panose="020F0502020204030204" pitchFamily="34" charset="0"/>
              </a:rPr>
              <a:t>I en delstudie jämfördes vårdkostnaden under ett år för 54 patienter med hjärt- och njursjukdom samt diabetes i den traditionella vårdstrukturen med 65 likaså multisjuka patienter som var inskrivna vid HND-centrum vid Danderyds sjukhus.</a:t>
            </a:r>
            <a:r>
              <a:rPr lang="sv-SE" sz="1600" i="1" dirty="0">
                <a:solidFill>
                  <a:srgbClr val="000000"/>
                </a:solidFill>
                <a:latin typeface="&amp;quot"/>
                <a:ea typeface="Calibri" panose="020F0502020204030204" pitchFamily="34" charset="0"/>
              </a:rPr>
              <a:t/>
            </a:r>
            <a:br>
              <a:rPr lang="sv-SE" sz="1600" i="1" dirty="0">
                <a:solidFill>
                  <a:srgbClr val="000000"/>
                </a:solidFill>
                <a:latin typeface="&amp;quot"/>
                <a:ea typeface="Calibri" panose="020F0502020204030204" pitchFamily="34" charset="0"/>
              </a:rPr>
            </a:br>
            <a:r>
              <a:rPr lang="sv-SE" sz="1600" i="1" dirty="0">
                <a:solidFill>
                  <a:srgbClr val="000000"/>
                </a:solidFill>
                <a:latin typeface="Arial" panose="020B0604020202020204" pitchFamily="34" charset="0"/>
                <a:ea typeface="Calibri" panose="020F0502020204030204" pitchFamily="34" charset="0"/>
              </a:rPr>
              <a:t>Slutresultatet blev att vårdkostnaden per år och patient för patienterna vid HND-centrum kunde beräknas till cirka 50 000 kronor mindre än för patienterna i kontrollgruppen. De viktigaste faktorerna bakom skillnaden var minskade kostnader för sjukhusinläggningar och akutbesök för patienterna i HND-center-gruppen.</a:t>
            </a:r>
            <a:endParaRPr lang="sv-SE" sz="1600" dirty="0">
              <a:latin typeface="Times New Roman" panose="02020603050405020304" pitchFamily="18" charset="0"/>
              <a:ea typeface="Calibri" panose="020F0502020204030204" pitchFamily="34" charset="0"/>
            </a:endParaRPr>
          </a:p>
          <a:p>
            <a:pPr>
              <a:spcAft>
                <a:spcPts val="0"/>
              </a:spcAft>
            </a:pPr>
            <a:r>
              <a:rPr lang="sv-SE" sz="1600" i="1" dirty="0">
                <a:solidFill>
                  <a:srgbClr val="000000"/>
                </a:solidFill>
                <a:latin typeface="Arial" panose="020B0604020202020204" pitchFamily="34" charset="0"/>
                <a:ea typeface="Calibri" panose="020F0502020204030204" pitchFamily="34" charset="0"/>
              </a:rPr>
              <a:t> </a:t>
            </a:r>
            <a:endParaRPr lang="sv-SE" sz="1600" dirty="0">
              <a:latin typeface="Times New Roman" panose="02020603050405020304" pitchFamily="18" charset="0"/>
              <a:ea typeface="Calibri" panose="020F0502020204030204" pitchFamily="34" charset="0"/>
            </a:endParaRPr>
          </a:p>
          <a:p>
            <a:pPr>
              <a:spcAft>
                <a:spcPts val="0"/>
              </a:spcAft>
            </a:pPr>
            <a:r>
              <a:rPr lang="sv-SE" sz="1600" i="1" dirty="0">
                <a:solidFill>
                  <a:srgbClr val="000000"/>
                </a:solidFill>
                <a:latin typeface="Arial" panose="020B0604020202020204" pitchFamily="34" charset="0"/>
                <a:ea typeface="Calibri" panose="020F0502020204030204" pitchFamily="34" charset="0"/>
              </a:rPr>
              <a:t>George </a:t>
            </a:r>
            <a:r>
              <a:rPr lang="sv-SE" sz="1600" i="1" dirty="0" err="1">
                <a:solidFill>
                  <a:srgbClr val="000000"/>
                </a:solidFill>
                <a:latin typeface="Arial" panose="020B0604020202020204" pitchFamily="34" charset="0"/>
                <a:ea typeface="Calibri" panose="020F0502020204030204" pitchFamily="34" charset="0"/>
              </a:rPr>
              <a:t>Keels</a:t>
            </a:r>
            <a:r>
              <a:rPr lang="sv-SE" sz="1600" i="1" dirty="0">
                <a:solidFill>
                  <a:srgbClr val="000000"/>
                </a:solidFill>
                <a:latin typeface="Arial" panose="020B0604020202020204" pitchFamily="34" charset="0"/>
                <a:ea typeface="Calibri" panose="020F0502020204030204" pitchFamily="34" charset="0"/>
              </a:rPr>
              <a:t> studie av HND-centrum vid Danderyds sjukhus visar att kostnaden för vården av patienterna på HND-centrum blev omkring 50 000 kronor lägre per år, jämfört med de patienter som behandlades i den mer traditionella ”specialiststuprören”.</a:t>
            </a:r>
            <a:endParaRPr lang="sv-SE"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6491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2" name="Platshållare för innehåll 1"/>
          <p:cNvSpPr>
            <a:spLocks noGrp="1"/>
          </p:cNvSpPr>
          <p:nvPr>
            <p:ph sz="quarter" idx="12"/>
          </p:nvPr>
        </p:nvSpPr>
        <p:spPr>
          <a:xfrm>
            <a:off x="0" y="3560232"/>
            <a:ext cx="8229600" cy="142941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3200" dirty="0" smtClean="0"/>
              <a:t>Centrum för Sällsynta diagnoser sydöst</a:t>
            </a:r>
          </a:p>
          <a:p>
            <a:pPr marL="0" marR="0" lvl="0" indent="0" defTabSz="914400" eaLnBrk="1" fontAlgn="auto" latinLnBrk="0" hangingPunct="1">
              <a:lnSpc>
                <a:spcPct val="100000"/>
              </a:lnSpc>
              <a:spcBef>
                <a:spcPts val="0"/>
              </a:spcBef>
              <a:spcAft>
                <a:spcPts val="0"/>
              </a:spcAft>
              <a:buClrTx/>
              <a:buSzTx/>
              <a:buFontTx/>
              <a:buNone/>
              <a:tabLst/>
              <a:defRPr/>
            </a:pPr>
            <a:r>
              <a:rPr lang="sv-SE" sz="3200" dirty="0" smtClean="0">
                <a:hlinkClick r:id="rId3"/>
              </a:rPr>
              <a:t>www.csdsydost.se</a:t>
            </a:r>
            <a:r>
              <a:rPr lang="sv-SE" sz="3200"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sv-SE" dirty="0"/>
          </a:p>
        </p:txBody>
      </p:sp>
      <p:sp>
        <p:nvSpPr>
          <p:cNvPr id="3" name="Rubrik 2"/>
          <p:cNvSpPr>
            <a:spLocks noGrp="1"/>
          </p:cNvSpPr>
          <p:nvPr>
            <p:ph type="title"/>
          </p:nvPr>
        </p:nvSpPr>
        <p:spPr>
          <a:xfrm>
            <a:off x="-2005913" y="590537"/>
            <a:ext cx="8237838" cy="789148"/>
          </a:xfrm>
        </p:spPr>
        <p:txBody>
          <a:bodyPr/>
          <a:lstStyle/>
          <a:p>
            <a:r>
              <a:rPr lang="sv-SE" dirty="0" smtClean="0"/>
              <a:t>Tack!</a:t>
            </a:r>
            <a:endParaRPr lang="sv-SE" dirty="0"/>
          </a:p>
        </p:txBody>
      </p:sp>
    </p:spTree>
    <p:extLst>
      <p:ext uri="{BB962C8B-B14F-4D97-AF65-F5344CB8AC3E}">
        <p14:creationId xmlns:p14="http://schemas.microsoft.com/office/powerpoint/2010/main" val="180938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 xmlns="e8a55901-2f37-4faa-b39f-79ab7a8f6634" xsi:nil="true"/>
    <M_x00e5_lgrupp xmlns="e8a55901-2f37-4faa-b39f-79ab7a8f6634" xsi:nil="true"/>
    <Omr_x00e5_de xmlns="e8a55901-2f37-4faa-b39f-79ab7a8f6634" xsi:nil="true"/>
    <Dokumenttyp xmlns="e8a55901-2f37-4faa-b39f-79ab7a8f6634">Mall (presentationsmall)</Dokumentty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ACB1A58421C0847A7CA1AD1F5F413C5" ma:contentTypeVersion="7" ma:contentTypeDescription="Skapa ett nytt dokument." ma:contentTypeScope="" ma:versionID="75cf0b53de575dfbd9362d0e44631c3e">
  <xsd:schema xmlns:xsd="http://www.w3.org/2001/XMLSchema" xmlns:xs="http://www.w3.org/2001/XMLSchema" xmlns:p="http://schemas.microsoft.com/office/2006/metadata/properties" xmlns:ns2="e8a55901-2f37-4faa-b39f-79ab7a8f6634" xmlns:ns3="4fc989d7-3f66-4272-a2bd-a949d7600d07" targetNamespace="http://schemas.microsoft.com/office/2006/metadata/properties" ma:root="true" ma:fieldsID="12a82b022b7db12d840a33adb607d014" ns2:_="" ns3:_="">
    <xsd:import namespace="e8a55901-2f37-4faa-b39f-79ab7a8f6634"/>
    <xsd:import namespace="4fc989d7-3f66-4272-a2bd-a949d7600d07"/>
    <xsd:element name="properties">
      <xsd:complexType>
        <xsd:sequence>
          <xsd:element name="documentManagement">
            <xsd:complexType>
              <xsd:all>
                <xsd:element ref="ns2:Dokumenttyp"/>
                <xsd:element ref="ns2:Omr_x00e5_de" minOccurs="0"/>
                <xsd:element ref="ns2:M_x00e5_lgrupp" minOccurs="0"/>
                <xsd:element ref="ns2:Team"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55901-2f37-4faa-b39f-79ab7a8f6634" elementFormDefault="qualified">
    <xsd:import namespace="http://schemas.microsoft.com/office/2006/documentManagement/types"/>
    <xsd:import namespace="http://schemas.microsoft.com/office/infopath/2007/PartnerControls"/>
    <xsd:element name="Dokumenttyp" ma:index="1" ma:displayName="Dokumenttyp" ma:format="Dropdown" ma:internalName="Dokumenttyp">
      <xsd:simpleType>
        <xsd:restriction base="dms:Choice">
          <xsd:enumeration value="Arkiv"/>
          <xsd:enumeration value="Avtal"/>
          <xsd:enumeration value="Broschyr"/>
          <xsd:enumeration value="Dagordning"/>
          <xsd:enumeration value="Diagnoser"/>
          <xsd:enumeration value="Föräldragrupper"/>
          <xsd:enumeration value="Hemsidan"/>
          <xsd:enumeration value="Information"/>
          <xsd:enumeration value="Informationsblad"/>
          <xsd:enumeration value="Kommunikation, webb, grafiskt profilmaterial"/>
          <xsd:enumeration value="Kontaktlistor"/>
          <xsd:enumeration value="Lathundar"/>
          <xsd:enumeration value="Läk K6"/>
          <xsd:enumeration value="Mall"/>
          <xsd:enumeration value="Mall (presentationsmall)"/>
          <xsd:enumeration value="MDK"/>
          <xsd:enumeration value="Medarbetare"/>
          <xsd:enumeration value="Minnesanteckning"/>
          <xsd:enumeration value="Patientärende"/>
          <xsd:enumeration value="Presentation"/>
          <xsd:enumeration value="Projekt"/>
          <xsd:enumeration value="Projektdokument"/>
          <xsd:enumeration value="Projekt Övergång Motala"/>
          <xsd:enumeration value="Projekt Övergång Riksförbundet"/>
          <xsd:enumeration value="Rapport"/>
          <xsd:enumeration value="RMPO"/>
          <xsd:enumeration value="Social service"/>
          <xsd:enumeration value="Statistik"/>
          <xsd:enumeration value="Sällsynta dagar"/>
          <xsd:enumeration value="Team"/>
          <xsd:enumeration value="Utvecklingsarbete"/>
          <xsd:enumeration value="Verksamhetsberättelse"/>
          <xsd:enumeration value="Verksamhetsplan"/>
          <xsd:enumeration value="Workshop"/>
        </xsd:restriction>
      </xsd:simpleType>
    </xsd:element>
    <xsd:element name="Omr_x00e5_de" ma:index="2" nillable="true" ma:displayName="Område" ma:default="" ma:format="Dropdown" ma:internalName="Omr_x00e5_de">
      <xsd:simpleType>
        <xsd:restriction base="dms:Choice">
          <xsd:enumeration value=""/>
          <xsd:enumeration value="CSD sydöst"/>
          <xsd:enumeration value="Diagnoser"/>
          <xsd:enumeration value="Försäkringskassan"/>
          <xsd:enumeration value="Föräldragrupper"/>
          <xsd:enumeration value="NFSD"/>
          <xsd:enumeration value="Patientärende"/>
          <xsd:enumeration value="Riksförbundet sällsynta diagnoser"/>
          <xsd:enumeration value="Socialstyrelsen"/>
          <xsd:enumeration value="Schema"/>
          <xsd:enumeration value="Sällsynt övergång Habiliteringen Motala"/>
          <xsd:enumeration value="Team"/>
          <xsd:enumeration value="Vården"/>
          <xsd:enumeration value="Ågrenska"/>
          <xsd:enumeration value="Övergång Riksförbundet"/>
        </xsd:restriction>
      </xsd:simpleType>
    </xsd:element>
    <xsd:element name="M_x00e5_lgrupp" ma:index="3" nillable="true" ma:displayName="Målgrupp" ma:default="" ma:format="Dropdown" ma:internalName="M_x00e5_lgrupp">
      <xsd:simpleType>
        <xsd:restriction base="dms:Choice">
          <xsd:enumeration value=""/>
          <xsd:enumeration value="Brukare/patienter"/>
          <xsd:enumeration value="CSD nationellt"/>
          <xsd:enumeration value="CSD sydöst"/>
          <xsd:enumeration value="Försäkringskassan"/>
          <xsd:enumeration value="Föräldragrupp"/>
          <xsd:enumeration value="Koordinatorer"/>
          <xsd:enumeration value="Länssamordnare"/>
          <xsd:enumeration value="NFSD"/>
          <xsd:enumeration value="Regionsjukvårdsledningen"/>
          <xsd:enumeration value="Vården"/>
        </xsd:restriction>
      </xsd:simpleType>
    </xsd:element>
    <xsd:element name="Team" ma:index="4" nillable="true" ma:displayName="Team" ma:default="" ma:format="Dropdown" ma:internalName="Team">
      <xsd:simpleType>
        <xsd:restriction base="dms:Choice">
          <xsd:enumeration value=""/>
          <xsd:enumeration value="Sällsynta bindvävssjukdomar"/>
          <xsd:enumeration value="Sällsynta endokrinologiska sjukdomar"/>
          <xsd:enumeration value="Sällsynta immunbristsjukdomar"/>
          <xsd:enumeration value="Sällsynta kardiovaskulära sjukdomar"/>
          <xsd:enumeration value="Sällsynta neuromuskulära sjukdomar"/>
          <xsd:enumeration value="Sällsynta odontologiska tillstånd"/>
          <xsd:enumeration value="Sällsynta oklara syndrom"/>
        </xsd:restriction>
      </xsd:simpleType>
    </xsd:element>
  </xsd:schema>
  <xsd:schema xmlns:xsd="http://www.w3.org/2001/XMLSchema" xmlns:xs="http://www.w3.org/2001/XMLSchema" xmlns:dms="http://schemas.microsoft.com/office/2006/documentManagement/types" xmlns:pc="http://schemas.microsoft.com/office/infopath/2007/PartnerControls" targetNamespace="4fc989d7-3f66-4272-a2bd-a949d7600d07"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nehållstyp"/>
        <xsd:element ref="dc:title" minOccurs="0" maxOccurs="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624C38-8F94-4C01-A68F-091609445B25}">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4fc989d7-3f66-4272-a2bd-a949d7600d07"/>
    <ds:schemaRef ds:uri="http://schemas.openxmlformats.org/package/2006/metadata/core-properties"/>
    <ds:schemaRef ds:uri="e8a55901-2f37-4faa-b39f-79ab7a8f663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24C5DBB-C89F-408F-86BF-514DDAC39182}">
  <ds:schemaRefs>
    <ds:schemaRef ds:uri="http://schemas.microsoft.com/sharepoint/v3/contenttype/forms"/>
  </ds:schemaRefs>
</ds:datastoreItem>
</file>

<file path=customXml/itemProps3.xml><?xml version="1.0" encoding="utf-8"?>
<ds:datastoreItem xmlns:ds="http://schemas.openxmlformats.org/officeDocument/2006/customXml" ds:itemID="{6839BB4D-BE64-49B7-977C-135BCABFE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a55901-2f37-4faa-b39f-79ab7a8f6634"/>
    <ds:schemaRef ds:uri="4fc989d7-3f66-4272-a2bd-a949d7600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757</TotalTime>
  <Words>603</Words>
  <Application>Microsoft Office PowerPoint</Application>
  <PresentationFormat>Bildspel på skärmen (4:3)</PresentationFormat>
  <Paragraphs>50</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&amp;quot</vt:lpstr>
      <vt:lpstr>Arial</vt:lpstr>
      <vt:lpstr>Calibri</vt:lpstr>
      <vt:lpstr>Times New Roman</vt:lpstr>
      <vt:lpstr>Office-tema</vt:lpstr>
      <vt:lpstr>PowerPoint-presentation</vt:lpstr>
      <vt:lpstr>NPO</vt:lpstr>
      <vt:lpstr>Fall 1: Ung kvinna 30 år MB Osler </vt:lpstr>
      <vt:lpstr>Fall 3: Ung man VACTERL </vt:lpstr>
      <vt:lpstr>Patientlagen</vt:lpstr>
      <vt:lpstr>Utmaningar</vt:lpstr>
      <vt:lpstr>Artikel Dagens  Medicin 2020-05-15 </vt:lpstr>
      <vt:lpstr>Tack!</vt:lpstr>
    </vt:vector>
  </TitlesOfParts>
  <Company>Markus Reklambyrå</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Lisa Grelsson Wiik</dc:creator>
  <cp:lastModifiedBy>Ahlenbäck Åsa</cp:lastModifiedBy>
  <cp:revision>64</cp:revision>
  <dcterms:created xsi:type="dcterms:W3CDTF">2016-01-26T14:41:59Z</dcterms:created>
  <dcterms:modified xsi:type="dcterms:W3CDTF">2020-09-29T11:53:47Z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0x010100BACB1A58421C0847A7CA1AD1F5F413C5</vt:lpwstr>
  </property>
</Properties>
</file>