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94" r:id="rId2"/>
  </p:sldIdLst>
  <p:sldSz cx="9144000" cy="5143500" type="screen16x9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B3"/>
    <a:srgbClr val="00863D"/>
    <a:srgbClr val="BC151C"/>
    <a:srgbClr val="EF4044"/>
    <a:srgbClr val="F2CD13"/>
    <a:srgbClr val="B1063A"/>
    <a:srgbClr val="CE1141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1771" autoAdjust="0"/>
  </p:normalViewPr>
  <p:slideViewPr>
    <p:cSldViewPr>
      <p:cViewPr varScale="1">
        <p:scale>
          <a:sx n="151" d="100"/>
          <a:sy n="151" d="100"/>
        </p:scale>
        <p:origin x="144" y="27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59B960-5E66-4113-B8CC-17A0D5C37366}" type="datetimeFigureOut">
              <a:rPr lang="sv-SE" smtClean="0"/>
              <a:t>2020-06-01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F3291F-9DCB-46ED-BF32-F247FD2AAAA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277350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F3291F-9DCB-46ED-BF32-F247FD2AAAAB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365587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685800" y="1597820"/>
            <a:ext cx="7772400" cy="1102519"/>
          </a:xfrm>
        </p:spPr>
        <p:txBody>
          <a:bodyPr/>
          <a:lstStyle>
            <a:lvl1pPr>
              <a:defRPr baseline="0"/>
            </a:lvl1pPr>
          </a:lstStyle>
          <a:p>
            <a:r>
              <a:rPr lang="sv-SE" dirty="0" smtClean="0"/>
              <a:t>Klicka här för att fylla i rubrik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58326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med foto bak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/>
          <a:lstStyle>
            <a:lvl1pPr marL="0" indent="0">
              <a:buFontTx/>
              <a:buNone/>
              <a:defRPr baseline="0"/>
            </a:lvl1pPr>
          </a:lstStyle>
          <a:p>
            <a:pPr lvl="0"/>
            <a:r>
              <a:rPr lang="sv-SE" dirty="0" smtClean="0"/>
              <a:t>Klicka här för att lägg till en </a:t>
            </a:r>
            <a:r>
              <a:rPr lang="sv-SE" dirty="0" err="1" smtClean="0"/>
              <a:t>helsidebild</a:t>
            </a:r>
            <a:endParaRPr lang="sv-SE" dirty="0" smtClean="0"/>
          </a:p>
        </p:txBody>
      </p:sp>
      <p:sp>
        <p:nvSpPr>
          <p:cNvPr id="3" name="Rubrik 1"/>
          <p:cNvSpPr>
            <a:spLocks noGrp="1"/>
          </p:cNvSpPr>
          <p:nvPr>
            <p:ph type="ctrTitle" hasCustomPrompt="1"/>
          </p:nvPr>
        </p:nvSpPr>
        <p:spPr>
          <a:xfrm>
            <a:off x="685800" y="1597820"/>
            <a:ext cx="7772400" cy="1102519"/>
          </a:xfrm>
        </p:spPr>
        <p:txBody>
          <a:bodyPr/>
          <a:lstStyle>
            <a:lvl1pPr>
              <a:defRPr baseline="0"/>
            </a:lvl1pPr>
          </a:lstStyle>
          <a:p>
            <a:r>
              <a:rPr lang="sv-SE" dirty="0" smtClean="0"/>
              <a:t>Klicka här för att fylla i rubrik ovanpå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188859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med blå bak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0066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Rubrik 1"/>
          <p:cNvSpPr>
            <a:spLocks noGrp="1"/>
          </p:cNvSpPr>
          <p:nvPr>
            <p:ph type="ctrTitle" hasCustomPrompt="1"/>
          </p:nvPr>
        </p:nvSpPr>
        <p:spPr>
          <a:xfrm>
            <a:off x="685800" y="1597820"/>
            <a:ext cx="7772400" cy="1102519"/>
          </a:xfrm>
        </p:spPr>
        <p:txBody>
          <a:bodyPr/>
          <a:lstStyle>
            <a:lvl1pPr algn="ctr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sv-SE" dirty="0" smtClean="0"/>
              <a:t>Klicka här för att fylla i rubrik ovanpå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412801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med röd bak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Rubrik 1"/>
          <p:cNvSpPr>
            <a:spLocks noGrp="1"/>
          </p:cNvSpPr>
          <p:nvPr>
            <p:ph type="ctrTitle" hasCustomPrompt="1"/>
          </p:nvPr>
        </p:nvSpPr>
        <p:spPr>
          <a:xfrm>
            <a:off x="685800" y="1597820"/>
            <a:ext cx="7772400" cy="1102519"/>
          </a:xfrm>
        </p:spPr>
        <p:txBody>
          <a:bodyPr/>
          <a:lstStyle>
            <a:lvl1pPr algn="ctr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sv-SE" dirty="0" smtClean="0"/>
              <a:t>Klicka här för att fylla i rubrik ovanpå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065045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lside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innehåll 2"/>
          <p:cNvSpPr>
            <a:spLocks noGrp="1"/>
          </p:cNvSpPr>
          <p:nvPr>
            <p:ph idx="1"/>
          </p:nvPr>
        </p:nvSpPr>
        <p:spPr>
          <a:xfrm>
            <a:off x="0" y="2574"/>
            <a:ext cx="9144000" cy="5143500"/>
          </a:xfrm>
        </p:spPr>
        <p:txBody>
          <a:bodyPr/>
          <a:lstStyle>
            <a:lvl1pPr marL="0" indent="0">
              <a:buFontTx/>
              <a:buNone/>
              <a:defRPr baseline="0"/>
            </a:lvl1pPr>
          </a:lstStyle>
          <a:p>
            <a:pPr lvl="0"/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40783700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 smtClean="0"/>
              <a:t>Klicka här för att fylla i rubrik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457200" y="1707655"/>
            <a:ext cx="8229600" cy="2808311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sv-SE" dirty="0" smtClean="0"/>
              <a:t>Klicka här för att ändra texten</a:t>
            </a:r>
          </a:p>
        </p:txBody>
      </p:sp>
    </p:spTree>
    <p:extLst>
      <p:ext uri="{BB962C8B-B14F-4D97-AF65-F5344CB8AC3E}">
        <p14:creationId xmlns:p14="http://schemas.microsoft.com/office/powerpoint/2010/main" val="20637314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 hasCustomPrompt="1"/>
          </p:nvPr>
        </p:nvSpPr>
        <p:spPr>
          <a:xfrm>
            <a:off x="457200" y="1707653"/>
            <a:ext cx="4038600" cy="27363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Klicka här för att ändra 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 hasCustomPrompt="1"/>
          </p:nvPr>
        </p:nvSpPr>
        <p:spPr>
          <a:xfrm>
            <a:off x="4648200" y="1707653"/>
            <a:ext cx="4038600" cy="27363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Klicka här för att ändra texten</a:t>
            </a:r>
          </a:p>
        </p:txBody>
      </p:sp>
    </p:spTree>
    <p:extLst>
      <p:ext uri="{BB962C8B-B14F-4D97-AF65-F5344CB8AC3E}">
        <p14:creationId xmlns:p14="http://schemas.microsoft.com/office/powerpoint/2010/main" val="1580025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467544" y="771550"/>
            <a:ext cx="4032448" cy="857250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 smtClean="0"/>
              <a:t>Klicka här för att ändra rubrik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 hasCustomPrompt="1"/>
          </p:nvPr>
        </p:nvSpPr>
        <p:spPr>
          <a:xfrm>
            <a:off x="457200" y="1707653"/>
            <a:ext cx="4038600" cy="27363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Klicka här för att ändra 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 hasCustomPrompt="1"/>
          </p:nvPr>
        </p:nvSpPr>
        <p:spPr>
          <a:xfrm>
            <a:off x="4648200" y="411511"/>
            <a:ext cx="4038600" cy="40324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Klicka här för att ändra texten</a:t>
            </a:r>
          </a:p>
        </p:txBody>
      </p:sp>
    </p:spTree>
    <p:extLst>
      <p:ext uri="{BB962C8B-B14F-4D97-AF65-F5344CB8AC3E}">
        <p14:creationId xmlns:p14="http://schemas.microsoft.com/office/powerpoint/2010/main" val="12167744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67544" y="771550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 smtClean="0"/>
              <a:t>Klicka här för att fylla i rubrik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707655"/>
            <a:ext cx="8229600" cy="28083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 dirty="0" smtClean="0"/>
              <a:t>Klicka här för att ändra texten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sv-SE" dirty="0" smtClean="0"/>
          </a:p>
        </p:txBody>
      </p:sp>
      <p:pic>
        <p:nvPicPr>
          <p:cNvPr id="1027" name="Bildobjekt 5"/>
          <p:cNvPicPr>
            <a:picLocks noChangeAspect="1" noChangeArrowheads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4701841"/>
            <a:ext cx="1032452" cy="28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Bildobjekt 6" descr="Logotyp_Region_Kalmar_län_färg"/>
          <p:cNvPicPr>
            <a:picLocks noChangeAspect="1" noChangeArrowheads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4629825"/>
            <a:ext cx="776843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Bildobjekt 7"/>
          <p:cNvPicPr>
            <a:picLocks noChangeAspect="1" noChangeArrowheads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2764" y="4701841"/>
            <a:ext cx="1135700" cy="28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4"/>
          <p:cNvSpPr>
            <a:spLocks noChangeArrowheads="1"/>
          </p:cNvSpPr>
          <p:nvPr userDrawn="1"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v-SE"/>
          </a:p>
        </p:txBody>
      </p:sp>
      <p:sp>
        <p:nvSpPr>
          <p:cNvPr id="9" name="Rectangle 5"/>
          <p:cNvSpPr>
            <a:spLocks noChangeArrowheads="1"/>
          </p:cNvSpPr>
          <p:nvPr userDrawn="1"/>
        </p:nvSpPr>
        <p:spPr bwMode="auto">
          <a:xfrm>
            <a:off x="-180975" y="9620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000" b="0" i="0" u="none" strike="noStrike" cap="none" normalizeH="0" baseline="0" smtClean="0">
                <a:ln>
                  <a:noFill/>
                </a:ln>
                <a:solidFill>
                  <a:srgbClr val="7F7F7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kumimoji="0" lang="sv-SE" altLang="sv-S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6"/>
          <p:cNvSpPr>
            <a:spLocks noChangeArrowheads="1"/>
          </p:cNvSpPr>
          <p:nvPr userDrawn="1"/>
        </p:nvSpPr>
        <p:spPr bwMode="auto">
          <a:xfrm>
            <a:off x="-180975" y="15049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000" b="0" i="0" u="none" strike="noStrike" cap="none" normalizeH="0" baseline="0" smtClean="0">
                <a:ln>
                  <a:noFill/>
                </a:ln>
                <a:solidFill>
                  <a:srgbClr val="7F7F7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kumimoji="0" lang="sv-SE" altLang="sv-S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ktangel 17"/>
          <p:cNvSpPr/>
          <p:nvPr userDrawn="1"/>
        </p:nvSpPr>
        <p:spPr>
          <a:xfrm>
            <a:off x="436921" y="4773801"/>
            <a:ext cx="1758815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sv-SE" sz="1000" dirty="0" smtClean="0">
                <a:solidFill>
                  <a:schemeClr val="tx1"/>
                </a:solidFill>
                <a:latin typeface="+mj-lt"/>
              </a:rPr>
              <a:t>Sydöstra sjukvårdsregionen</a:t>
            </a:r>
            <a:endParaRPr lang="sv-SE" sz="1100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55508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7" r:id="rId3"/>
    <p:sldLayoutId id="2147483658" r:id="rId4"/>
    <p:sldLayoutId id="2147483655" r:id="rId5"/>
    <p:sldLayoutId id="2147483650" r:id="rId6"/>
    <p:sldLayoutId id="2147483652" r:id="rId7"/>
    <p:sldLayoutId id="2147483659" r:id="rId8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marR="0" indent="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Tx/>
        <a:buNone/>
        <a:tabLst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ubrik 1"/>
          <p:cNvSpPr>
            <a:spLocks noGrp="1"/>
          </p:cNvSpPr>
          <p:nvPr>
            <p:ph type="title"/>
          </p:nvPr>
        </p:nvSpPr>
        <p:spPr>
          <a:xfrm>
            <a:off x="470074" y="382604"/>
            <a:ext cx="8229600" cy="857250"/>
          </a:xfrm>
        </p:spPr>
        <p:txBody>
          <a:bodyPr>
            <a:noAutofit/>
          </a:bodyPr>
          <a:lstStyle/>
          <a:p>
            <a:pPr algn="l"/>
            <a:r>
              <a:rPr lang="sv-SE" sz="3200" dirty="0" smtClean="0">
                <a:latin typeface="Cambria" panose="02040503050406030204" pitchFamily="18" charset="0"/>
              </a:rPr>
              <a:t>Fast del och pris 2021</a:t>
            </a:r>
            <a:endParaRPr lang="sv-SE" sz="3200" dirty="0">
              <a:latin typeface="Cambria" panose="02040503050406030204" pitchFamily="18" charset="0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70074" y="3075806"/>
            <a:ext cx="8229600" cy="1355497"/>
          </a:xfrm>
        </p:spPr>
        <p:txBody>
          <a:bodyPr>
            <a:normAutofit fontScale="25000" lnSpcReduction="20000"/>
          </a:bodyPr>
          <a:lstStyle/>
          <a:p>
            <a:pPr>
              <a:spcBef>
                <a:spcPct val="0"/>
              </a:spcBef>
            </a:pPr>
            <a:r>
              <a:rPr lang="sv-SE" altLang="sv-SE" sz="6400" dirty="0"/>
              <a:t>Tillkommer rörlig del:</a:t>
            </a:r>
          </a:p>
          <a:p>
            <a:pPr>
              <a:spcBef>
                <a:spcPct val="0"/>
              </a:spcBef>
            </a:pPr>
            <a:r>
              <a:rPr lang="sv-SE" altLang="sv-SE" sz="6400" dirty="0"/>
              <a:t>Gemensamt DRG 1,0-pris </a:t>
            </a:r>
            <a:r>
              <a:rPr lang="sv-SE" altLang="sv-SE" sz="4000" dirty="0"/>
              <a:t>63.638 kr </a:t>
            </a:r>
            <a:r>
              <a:rPr lang="sv-SE" altLang="sv-SE" sz="6400" dirty="0"/>
              <a:t>66.584 kr (35% = </a:t>
            </a:r>
            <a:r>
              <a:rPr lang="sv-SE" altLang="sv-SE" sz="4000" dirty="0"/>
              <a:t>22.273 kr </a:t>
            </a:r>
            <a:r>
              <a:rPr lang="sv-SE" altLang="sv-SE" sz="6400" dirty="0"/>
              <a:t>23.304 kr)</a:t>
            </a:r>
          </a:p>
          <a:p>
            <a:pPr>
              <a:spcBef>
                <a:spcPct val="0"/>
              </a:spcBef>
            </a:pPr>
            <a:endParaRPr lang="sv-SE" altLang="sv-SE" sz="6400" dirty="0"/>
          </a:p>
          <a:p>
            <a:pPr>
              <a:spcBef>
                <a:spcPct val="0"/>
              </a:spcBef>
            </a:pPr>
            <a:r>
              <a:rPr lang="sv-SE" altLang="sv-SE" sz="6400" dirty="0"/>
              <a:t>Överenskommet index = </a:t>
            </a:r>
            <a:r>
              <a:rPr lang="sv-SE" altLang="sv-SE" sz="4000" dirty="0"/>
              <a:t>3,0 % </a:t>
            </a:r>
            <a:r>
              <a:rPr lang="sv-SE" altLang="sv-SE" sz="6400" dirty="0"/>
              <a:t>2,4%</a:t>
            </a:r>
          </a:p>
          <a:p>
            <a:pPr>
              <a:spcBef>
                <a:spcPct val="0"/>
              </a:spcBef>
            </a:pPr>
            <a:endParaRPr lang="sv-SE" altLang="sv-SE" sz="6400" dirty="0"/>
          </a:p>
          <a:p>
            <a:pPr>
              <a:spcBef>
                <a:spcPct val="0"/>
              </a:spcBef>
            </a:pPr>
            <a:endParaRPr lang="sv-SE" altLang="sv-SE" sz="6400" dirty="0"/>
          </a:p>
          <a:p>
            <a:pPr>
              <a:spcBef>
                <a:spcPct val="0"/>
              </a:spcBef>
            </a:pPr>
            <a:r>
              <a:rPr lang="sv-SE" altLang="sv-SE" sz="4000" dirty="0" err="1"/>
              <a:t>Anm</a:t>
            </a:r>
            <a:r>
              <a:rPr lang="sv-SE" altLang="sv-SE" sz="4000" dirty="0"/>
              <a:t>: Belopp 2020 med liten stil</a:t>
            </a:r>
          </a:p>
          <a:p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552" y="1353088"/>
            <a:ext cx="8272989" cy="1609483"/>
          </a:xfrm>
          <a:prstGeom prst="rect">
            <a:avLst/>
          </a:prstGeom>
        </p:spPr>
      </p:pic>
      <p:sp>
        <p:nvSpPr>
          <p:cNvPr id="5" name="textruta 4"/>
          <p:cNvSpPr txBox="1"/>
          <p:nvPr/>
        </p:nvSpPr>
        <p:spPr>
          <a:xfrm>
            <a:off x="503908" y="1121170"/>
            <a:ext cx="82266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000" dirty="0" smtClean="0">
                <a:latin typeface="+mj-lt"/>
              </a:rPr>
              <a:t>Belopp i tkr</a:t>
            </a:r>
            <a:endParaRPr lang="sv-SE" sz="1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87875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Anpassat 7">
      <a:dk1>
        <a:srgbClr val="363636"/>
      </a:dk1>
      <a:lt1>
        <a:srgbClr val="FFFFFF"/>
      </a:lt1>
      <a:dk2>
        <a:srgbClr val="0066B3"/>
      </a:dk2>
      <a:lt2>
        <a:srgbClr val="EF4044"/>
      </a:lt2>
      <a:accent1>
        <a:srgbClr val="0066B3"/>
      </a:accent1>
      <a:accent2>
        <a:srgbClr val="BC151C"/>
      </a:accent2>
      <a:accent3>
        <a:srgbClr val="EF4044"/>
      </a:accent3>
      <a:accent4>
        <a:srgbClr val="F2CF68"/>
      </a:accent4>
      <a:accent5>
        <a:srgbClr val="F2CD13"/>
      </a:accent5>
      <a:accent6>
        <a:srgbClr val="BFBFBF"/>
      </a:accent6>
      <a:hlink>
        <a:srgbClr val="0066B3"/>
      </a:hlink>
      <a:folHlink>
        <a:srgbClr val="0066B3"/>
      </a:folHlink>
    </a:clrScheme>
    <a:fontScheme name="Office - klassiskt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2322</TotalTime>
  <Words>43</Words>
  <Application>Microsoft Office PowerPoint</Application>
  <PresentationFormat>Bildspel på skärmen (16:9)</PresentationFormat>
  <Paragraphs>10</Paragraphs>
  <Slides>1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6" baseType="lpstr">
      <vt:lpstr>Arial</vt:lpstr>
      <vt:lpstr>Calibri</vt:lpstr>
      <vt:lpstr>Cambria</vt:lpstr>
      <vt:lpstr>Times New Roman</vt:lpstr>
      <vt:lpstr>Office-tema</vt:lpstr>
      <vt:lpstr>Fast del och pris 2021</vt:lpstr>
    </vt:vector>
  </TitlesOfParts>
  <Company>Region Jönköpings län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Thålin Conny</dc:creator>
  <cp:lastModifiedBy>Atterfors Göran</cp:lastModifiedBy>
  <cp:revision>115</cp:revision>
  <dcterms:created xsi:type="dcterms:W3CDTF">2018-10-12T09:18:07Z</dcterms:created>
  <dcterms:modified xsi:type="dcterms:W3CDTF">2020-06-01T05:47:51Z</dcterms:modified>
</cp:coreProperties>
</file>