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6"/>
  </p:notesMasterIdLst>
  <p:sldIdLst>
    <p:sldId id="258" r:id="rId2"/>
    <p:sldId id="259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00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5" autoAdjust="0"/>
    <p:restoredTop sz="73710" autoAdjust="0"/>
  </p:normalViewPr>
  <p:slideViewPr>
    <p:cSldViewPr>
      <p:cViewPr varScale="1">
        <p:scale>
          <a:sx n="80" d="100"/>
          <a:sy n="80" d="100"/>
        </p:scale>
        <p:origin x="84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026FF9-0C3F-4853-8303-533EC9D5C49C}" type="datetimeFigureOut">
              <a:rPr lang="sv-SE" smtClean="0"/>
              <a:t>2020-05-15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444401-568A-494C-BAC8-7EC91C2B605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93012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44401-568A-494C-BAC8-7EC91C2B6052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035629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44401-568A-494C-BAC8-7EC91C2B6052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563778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44401-568A-494C-BAC8-7EC91C2B6052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015913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44401-568A-494C-BAC8-7EC91C2B6052}" type="slidenum">
              <a:rPr lang="sv-SE" smtClean="0"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892918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44401-568A-494C-BAC8-7EC91C2B6052}" type="slidenum">
              <a:rPr lang="sv-SE" smtClean="0"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895507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44401-568A-494C-BAC8-7EC91C2B6052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865663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44401-568A-494C-BAC8-7EC91C2B6052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886342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44401-568A-494C-BAC8-7EC91C2B6052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227652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44401-568A-494C-BAC8-7EC91C2B6052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283386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44401-568A-494C-BAC8-7EC91C2B6052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65502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44401-568A-494C-BAC8-7EC91C2B6052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95225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44401-568A-494C-BAC8-7EC91C2B6052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88770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44401-568A-494C-BAC8-7EC91C2B6052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17104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4680000" y="1800000"/>
            <a:ext cx="4104000" cy="1296000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680000" y="3348000"/>
            <a:ext cx="4104000" cy="1296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om du vill redigera mall för underrubrikformat</a:t>
            </a:r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2"/>
          </p:nvPr>
        </p:nvSpPr>
        <p:spPr>
          <a:xfrm>
            <a:off x="0" y="856800"/>
            <a:ext cx="4212000" cy="6012000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9" name="Line 11"/>
          <p:cNvSpPr>
            <a:spLocks noChangeShapeType="1"/>
          </p:cNvSpPr>
          <p:nvPr userDrawn="1"/>
        </p:nvSpPr>
        <p:spPr bwMode="auto">
          <a:xfrm>
            <a:off x="4680000" y="5949950"/>
            <a:ext cx="41040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65505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AD4FA-DBFD-4353-A014-BD136871FB11}" type="datetime1">
              <a:rPr lang="sv-SE" smtClean="0"/>
              <a:t>2020-05-15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(ange enhet via Infoga sidfot)</a:t>
            </a:r>
            <a:endParaRPr lang="sv-SE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2"/>
          </p:nvPr>
        </p:nvSpPr>
        <p:spPr>
          <a:xfrm>
            <a:off x="971550" y="2781299"/>
            <a:ext cx="7272338" cy="2664000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9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2911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44000" y="1800000"/>
            <a:ext cx="7272000" cy="1310400"/>
          </a:xfrm>
        </p:spPr>
        <p:txBody>
          <a:bodyPr anchor="t">
            <a:noAutofit/>
          </a:bodyPr>
          <a:lstStyle>
            <a:lvl1pPr algn="l">
              <a:defRPr sz="4000" b="0" cap="none" baseline="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044000" y="3348000"/>
            <a:ext cx="7272000" cy="702000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53026-074D-47C0-9C27-0E6D13F34D3B}" type="datetime1">
              <a:rPr lang="sv-SE" smtClean="0"/>
              <a:t>2020-05-15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(ange enhet via Infoga sidfot)</a:t>
            </a:r>
            <a:endParaRPr lang="sv-SE"/>
          </a:p>
        </p:txBody>
      </p:sp>
      <p:sp>
        <p:nvSpPr>
          <p:cNvPr id="7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77598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5004000" y="2782800"/>
            <a:ext cx="3240000" cy="26640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000" baseline="0"/>
            </a:lvl1pPr>
            <a:lvl2pPr marL="457200" indent="0">
              <a:buFontTx/>
              <a:buNone/>
              <a:defRPr sz="2000"/>
            </a:lvl2pPr>
            <a:lvl3pPr marL="914400" indent="0">
              <a:buFontTx/>
              <a:buNone/>
              <a:defRPr sz="2000"/>
            </a:lvl3pPr>
            <a:lvl4pPr marL="1371600" indent="0">
              <a:buFontTx/>
              <a:buNone/>
              <a:defRPr sz="2000"/>
            </a:lvl4pPr>
            <a:lvl5pPr marL="1828800" indent="0">
              <a:buFontTx/>
              <a:buNone/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infoga objekt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09C8F-CF2B-4954-AD86-67E67B3F0994}" type="datetime1">
              <a:rPr lang="sv-SE" smtClean="0"/>
              <a:t>2020-05-15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(ange enhet via Infoga sidfot)</a:t>
            </a:r>
            <a:endParaRPr lang="sv-SE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2"/>
          </p:nvPr>
        </p:nvSpPr>
        <p:spPr>
          <a:xfrm>
            <a:off x="971550" y="2782800"/>
            <a:ext cx="3816000" cy="2664000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10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31795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72000" y="5086800"/>
            <a:ext cx="7272000" cy="360000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972000" y="2278800"/>
            <a:ext cx="7272000" cy="2592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560B5-ECB6-49DD-97D1-5CB4327A0056}" type="datetime1">
              <a:rPr lang="sv-SE" smtClean="0"/>
              <a:t>2020-05-15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(ange enhet via Infoga sidfot)</a:t>
            </a:r>
            <a:endParaRPr lang="sv-SE"/>
          </a:p>
        </p:txBody>
      </p:sp>
      <p:sp>
        <p:nvSpPr>
          <p:cNvPr id="10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85354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507CA-4C69-4C08-8C29-035B9511DEA4}" type="datetime1">
              <a:rPr lang="sv-SE" smtClean="0"/>
              <a:t>2020-05-15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(ange enhet via Infoga sidfot)</a:t>
            </a:r>
            <a:endParaRPr lang="sv-SE"/>
          </a:p>
        </p:txBody>
      </p:sp>
      <p:sp>
        <p:nvSpPr>
          <p:cNvPr id="6" name="Line 11"/>
          <p:cNvSpPr>
            <a:spLocks noChangeShapeType="1"/>
          </p:cNvSpPr>
          <p:nvPr userDrawn="1"/>
        </p:nvSpPr>
        <p:spPr bwMode="auto">
          <a:xfrm>
            <a:off x="395288" y="5949950"/>
            <a:ext cx="83534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2"/>
          </p:nvPr>
        </p:nvSpPr>
        <p:spPr>
          <a:xfrm>
            <a:off x="395288" y="1080000"/>
            <a:ext cx="8353425" cy="4680000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94005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972000" y="1411200"/>
            <a:ext cx="7272000" cy="648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72000" y="2782800"/>
            <a:ext cx="7272000" cy="266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24000" y="6480000"/>
            <a:ext cx="720000" cy="216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1A2B202-C021-4829-968F-D40FE4AFDF5C}" type="datetime1">
              <a:rPr lang="sv-SE" smtClean="0"/>
              <a:t>2020-05-15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24000" y="6192000"/>
            <a:ext cx="5184000" cy="216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rgbClr val="8D001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smtClean="0"/>
              <a:t>(ange enhet via Infoga sidfot)</a:t>
            </a:r>
            <a:endParaRPr lang="sv-SE"/>
          </a:p>
        </p:txBody>
      </p:sp>
      <p:pic>
        <p:nvPicPr>
          <p:cNvPr id="7" name="Picture 13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21920" y="0"/>
            <a:ext cx="9182161" cy="858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3020" y="6156790"/>
            <a:ext cx="1770892" cy="484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8239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hf sldNum="0" hdr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99592" y="1729900"/>
            <a:ext cx="7272000" cy="648000"/>
          </a:xfrm>
        </p:spPr>
        <p:txBody>
          <a:bodyPr>
            <a:normAutofit fontScale="90000"/>
          </a:bodyPr>
          <a:lstStyle/>
          <a:p>
            <a:pPr algn="ctr"/>
            <a:r>
              <a:rPr lang="sv-SE" dirty="0" smtClean="0"/>
              <a:t>Sjukvårdsregional kompetensförsörjning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AD4FA-DBFD-4353-A014-BD136871FB11}" type="datetime1">
              <a:rPr lang="sv-SE" smtClean="0"/>
              <a:t>2020-05-15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3668689" y="12438637"/>
            <a:ext cx="5184000" cy="216000"/>
          </a:xfrm>
        </p:spPr>
        <p:txBody>
          <a:bodyPr/>
          <a:lstStyle/>
          <a:p>
            <a:r>
              <a:rPr lang="sv-SE" smtClean="0"/>
              <a:t>(ange enhet via Infoga sidfot)</a:t>
            </a:r>
            <a:endParaRPr lang="sv-SE"/>
          </a:p>
        </p:txBody>
      </p:sp>
      <p:pic>
        <p:nvPicPr>
          <p:cNvPr id="1032" name="Bildobjekt 6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4285" y="3872025"/>
            <a:ext cx="1740870" cy="804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Bild 2" descr="Bilden visar Region Östergötlands logotyp blå vänsterställ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123" y="4121203"/>
            <a:ext cx="2433749" cy="55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ruta 10"/>
          <p:cNvSpPr txBox="1"/>
          <p:nvPr/>
        </p:nvSpPr>
        <p:spPr>
          <a:xfrm>
            <a:off x="2848986" y="2799156"/>
            <a:ext cx="341369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dirty="0"/>
              <a:t>Sydöstra sjukvårdsregionen</a:t>
            </a:r>
          </a:p>
          <a:p>
            <a:pPr algn="ctr"/>
            <a:r>
              <a:rPr lang="sv-SE" dirty="0" smtClean="0"/>
              <a:t>Underlag för dialog med </a:t>
            </a:r>
            <a:r>
              <a:rPr lang="sv-SE" dirty="0" smtClean="0"/>
              <a:t>lärosäten</a:t>
            </a:r>
          </a:p>
          <a:p>
            <a:pPr algn="ctr"/>
            <a:r>
              <a:rPr lang="sv-SE" dirty="0" smtClean="0"/>
              <a:t>2020</a:t>
            </a:r>
            <a:endParaRPr lang="sv-SE" dirty="0" smtClean="0"/>
          </a:p>
          <a:p>
            <a:endParaRPr lang="sv-SE" dirty="0" smtClean="0"/>
          </a:p>
          <a:p>
            <a:endParaRPr lang="sv-SE" dirty="0"/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4424" y="3933056"/>
            <a:ext cx="2539153" cy="765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9196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37031" y="764704"/>
            <a:ext cx="7272000" cy="648000"/>
          </a:xfrm>
        </p:spPr>
        <p:txBody>
          <a:bodyPr/>
          <a:lstStyle/>
          <a:p>
            <a:r>
              <a:rPr lang="sv-SE" dirty="0" smtClean="0"/>
              <a:t>Utbildningsanställningar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77AD4FA-DBFD-4353-A014-BD136871FB11}" type="datetime1">
              <a:rPr kumimoji="0" lang="sv-SE" sz="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2020-05-15</a:t>
            </a:fld>
            <a:endParaRPr kumimoji="0" lang="sv-SE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000" b="1" i="0" u="none" strike="noStrike" kern="1200" cap="none" spc="0" normalizeH="0" baseline="0" noProof="0" dirty="0">
              <a:ln>
                <a:noFill/>
              </a:ln>
              <a:solidFill>
                <a:srgbClr val="8D0017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2"/>
          </p:nvPr>
        </p:nvSpPr>
        <p:spPr>
          <a:xfrm>
            <a:off x="899592" y="1700808"/>
            <a:ext cx="7272338" cy="2664000"/>
          </a:xfrm>
        </p:spPr>
        <p:txBody>
          <a:bodyPr/>
          <a:lstStyle/>
          <a:p>
            <a:r>
              <a:rPr lang="sv-SE" dirty="0" smtClean="0"/>
              <a:t>Rekryteringsprocess säkrar rätt person</a:t>
            </a:r>
          </a:p>
          <a:p>
            <a:r>
              <a:rPr lang="sv-SE" dirty="0" smtClean="0"/>
              <a:t>Värdefullt med samverkan kring </a:t>
            </a:r>
            <a:r>
              <a:rPr lang="sv-SE" dirty="0"/>
              <a:t>antagning </a:t>
            </a:r>
            <a:r>
              <a:rPr lang="sv-SE" dirty="0" smtClean="0"/>
              <a:t>mellan lärosäten och arbetsgivare </a:t>
            </a:r>
          </a:p>
          <a:p>
            <a:r>
              <a:rPr lang="sv-SE" dirty="0" smtClean="0"/>
              <a:t>Under 2019 var det drygt 400 medarbetare inom Sydöstra sjukvårdsregionen som hade en utbildningsanställning.</a:t>
            </a:r>
            <a:endParaRPr lang="sv-SE" dirty="0"/>
          </a:p>
          <a:p>
            <a:endParaRPr lang="sv-SE" dirty="0"/>
          </a:p>
        </p:txBody>
      </p:sp>
      <p:pic>
        <p:nvPicPr>
          <p:cNvPr id="7" name="Bildobjekt 6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6133362"/>
            <a:ext cx="1189037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Bild 2" descr="Bilden visar Region Östergötlands logotyp blå vänsterställ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6251400"/>
            <a:ext cx="2011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6107399"/>
            <a:ext cx="1907704" cy="575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5216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19421" y="705667"/>
            <a:ext cx="7272000" cy="648000"/>
          </a:xfrm>
        </p:spPr>
        <p:txBody>
          <a:bodyPr/>
          <a:lstStyle/>
          <a:p>
            <a:r>
              <a:rPr lang="sv-SE" dirty="0" smtClean="0"/>
              <a:t>VFU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77AD4FA-DBFD-4353-A014-BD136871FB11}" type="datetime1">
              <a:rPr kumimoji="0" lang="sv-SE" sz="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2020-05-15</a:t>
            </a:fld>
            <a:endParaRPr kumimoji="0" lang="sv-SE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000" b="1" i="0" u="none" strike="noStrike" kern="1200" cap="none" spc="0" normalizeH="0" baseline="0" noProof="0" dirty="0">
              <a:ln>
                <a:noFill/>
              </a:ln>
              <a:solidFill>
                <a:srgbClr val="8D0017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2"/>
          </p:nvPr>
        </p:nvSpPr>
        <p:spPr>
          <a:xfrm>
            <a:off x="827584" y="1587152"/>
            <a:ext cx="7272338" cy="3314099"/>
          </a:xfrm>
        </p:spPr>
        <p:txBody>
          <a:bodyPr/>
          <a:lstStyle/>
          <a:p>
            <a:r>
              <a:rPr lang="sv-SE" dirty="0" smtClean="0"/>
              <a:t>Ett av de största hindren för fler utbildningsplatser</a:t>
            </a:r>
          </a:p>
          <a:p>
            <a:r>
              <a:rPr lang="sv-SE" dirty="0" smtClean="0"/>
              <a:t>Avtal bland annat kring antal studenter och summa per VFU-vecka</a:t>
            </a:r>
          </a:p>
          <a:p>
            <a:r>
              <a:rPr lang="sv-SE" dirty="0" smtClean="0"/>
              <a:t>Decentraliserad läkarutbildningen påverkar behovet av handledning och handledningskompetens i hela regionen.</a:t>
            </a:r>
            <a:endParaRPr lang="sv-SE" dirty="0"/>
          </a:p>
        </p:txBody>
      </p:sp>
      <p:pic>
        <p:nvPicPr>
          <p:cNvPr id="7" name="Bildobjekt 6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6133362"/>
            <a:ext cx="1189037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Bild 2" descr="Bilden visar Region Östergötlands logotyp blå vänsterställ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6251400"/>
            <a:ext cx="2011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6107399"/>
            <a:ext cx="1907704" cy="575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4220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4000" y="634485"/>
            <a:ext cx="7272000" cy="648000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Övriga utbildningar, nyckelfunktioner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77AD4FA-DBFD-4353-A014-BD136871FB11}" type="datetime1">
              <a:rPr kumimoji="0" lang="sv-SE" sz="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2020-05-15</a:t>
            </a:fld>
            <a:endParaRPr kumimoji="0" lang="sv-SE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000" b="1" i="0" u="none" strike="noStrike" kern="1200" cap="none" spc="0" normalizeH="0" baseline="0" noProof="0" dirty="0">
              <a:ln>
                <a:noFill/>
              </a:ln>
              <a:solidFill>
                <a:srgbClr val="8D0017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2"/>
          </p:nvPr>
        </p:nvSpPr>
        <p:spPr>
          <a:xfrm>
            <a:off x="701786" y="1628800"/>
            <a:ext cx="7272338" cy="26640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v-SE" dirty="0" smtClean="0"/>
              <a:t>Nationell </a:t>
            </a:r>
            <a:r>
              <a:rPr lang="sv-SE" dirty="0"/>
              <a:t>och sjukvårdsregional fråga</a:t>
            </a:r>
          </a:p>
          <a:p>
            <a:r>
              <a:rPr lang="sv-SE" dirty="0" err="1" smtClean="0"/>
              <a:t>Cytodiagnostiker</a:t>
            </a:r>
            <a:r>
              <a:rPr lang="sv-SE" dirty="0" smtClean="0"/>
              <a:t> </a:t>
            </a:r>
          </a:p>
          <a:p>
            <a:r>
              <a:rPr lang="sv-SE" dirty="0" smtClean="0"/>
              <a:t>Audionomer </a:t>
            </a:r>
            <a:endParaRPr lang="sv-SE" dirty="0"/>
          </a:p>
          <a:p>
            <a:r>
              <a:rPr lang="sv-SE" dirty="0" smtClean="0"/>
              <a:t>Logopeder</a:t>
            </a:r>
          </a:p>
          <a:p>
            <a:r>
              <a:rPr lang="sv-SE" dirty="0" smtClean="0"/>
              <a:t>Psykologer</a:t>
            </a:r>
          </a:p>
          <a:p>
            <a:r>
              <a:rPr lang="sv-SE" dirty="0" smtClean="0"/>
              <a:t>Dietister</a:t>
            </a:r>
          </a:p>
          <a:p>
            <a:endParaRPr lang="sv-SE" dirty="0"/>
          </a:p>
          <a:p>
            <a:endParaRPr lang="sv-SE" dirty="0" smtClean="0"/>
          </a:p>
          <a:p>
            <a:r>
              <a:rPr lang="sv-SE" dirty="0" smtClean="0"/>
              <a:t>Examensrätt – Hälso- och sjukvårdskurator</a:t>
            </a:r>
            <a:endParaRPr lang="sv-SE" dirty="0"/>
          </a:p>
        </p:txBody>
      </p:sp>
      <p:pic>
        <p:nvPicPr>
          <p:cNvPr id="7" name="Bildobjekt 6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6133362"/>
            <a:ext cx="1189037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Bild 2" descr="Bilden visar Region Östergötlands logotyp blå vänsterställ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6251400"/>
            <a:ext cx="2011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6107399"/>
            <a:ext cx="1907704" cy="575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70790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39552" y="785850"/>
            <a:ext cx="7272000" cy="648000"/>
          </a:xfrm>
        </p:spPr>
        <p:txBody>
          <a:bodyPr/>
          <a:lstStyle/>
          <a:p>
            <a:r>
              <a:rPr lang="sv-SE" dirty="0" smtClean="0"/>
              <a:t>Innehåll i utbildningar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77AD4FA-DBFD-4353-A014-BD136871FB11}" type="datetime1">
              <a:rPr kumimoji="0" lang="sv-SE" sz="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2020-05-15</a:t>
            </a:fld>
            <a:endParaRPr kumimoji="0" lang="sv-SE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000" b="1" i="0" u="none" strike="noStrike" kern="1200" cap="none" spc="0" normalizeH="0" baseline="0" noProof="0" dirty="0">
              <a:ln>
                <a:noFill/>
              </a:ln>
              <a:solidFill>
                <a:srgbClr val="8D0017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2"/>
          </p:nvPr>
        </p:nvSpPr>
        <p:spPr>
          <a:xfrm>
            <a:off x="353114" y="1587196"/>
            <a:ext cx="7919888" cy="3314099"/>
          </a:xfrm>
        </p:spPr>
        <p:txBody>
          <a:bodyPr>
            <a:normAutofit lnSpcReduction="10000"/>
          </a:bodyPr>
          <a:lstStyle/>
          <a:p>
            <a:r>
              <a:rPr lang="sv-SE" dirty="0" smtClean="0"/>
              <a:t>Förslag från Socialstyrelsen och UKÄ (</a:t>
            </a:r>
            <a:r>
              <a:rPr lang="sv-SE" dirty="0"/>
              <a:t>rapport Framtidens </a:t>
            </a:r>
            <a:r>
              <a:rPr lang="sv-SE" dirty="0" smtClean="0"/>
              <a:t>vårdkompetens, 2019</a:t>
            </a:r>
            <a:r>
              <a:rPr lang="sv-SE" dirty="0"/>
              <a:t>) </a:t>
            </a:r>
            <a:r>
              <a:rPr lang="sv-SE" dirty="0" smtClean="0"/>
              <a:t>– nytt rådgivande nationellt samverkansråd.</a:t>
            </a:r>
          </a:p>
          <a:p>
            <a:r>
              <a:rPr lang="sv-SE" dirty="0" smtClean="0"/>
              <a:t>För framtida kompetensutveckling är det avgörande med samarbete mellan sjukvårdsregionerna och lärosätena utbildningarnas innehåll. </a:t>
            </a:r>
          </a:p>
          <a:p>
            <a:pPr lvl="1"/>
            <a:r>
              <a:rPr lang="sv-SE" dirty="0" smtClean="0"/>
              <a:t>omställningen till Nära vård </a:t>
            </a:r>
          </a:p>
          <a:p>
            <a:pPr lvl="1"/>
            <a:r>
              <a:rPr lang="sv-SE" dirty="0" smtClean="0"/>
              <a:t>digitala vårdmiljöer </a:t>
            </a:r>
          </a:p>
          <a:p>
            <a:pPr lvl="1"/>
            <a:r>
              <a:rPr lang="sv-SE" dirty="0" smtClean="0"/>
              <a:t>förändringar i befolkningens hälsoläge</a:t>
            </a:r>
          </a:p>
          <a:p>
            <a:r>
              <a:rPr lang="sv-SE" dirty="0" smtClean="0"/>
              <a:t>Rapport SKR: Kompetensförsörjning genom utbildning (2018) </a:t>
            </a:r>
            <a:endParaRPr lang="sv-SE" dirty="0"/>
          </a:p>
        </p:txBody>
      </p:sp>
      <p:pic>
        <p:nvPicPr>
          <p:cNvPr id="7" name="Bildobjekt 6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6133362"/>
            <a:ext cx="1189037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Bild 2" descr="Bilden visar Region Östergötlands logotyp blå vänsterställ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6251400"/>
            <a:ext cx="2011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6107399"/>
            <a:ext cx="1907704" cy="575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95619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17545" y="836712"/>
            <a:ext cx="7272000" cy="648000"/>
          </a:xfrm>
        </p:spPr>
        <p:txBody>
          <a:bodyPr/>
          <a:lstStyle/>
          <a:p>
            <a:r>
              <a:rPr lang="sv-SE" dirty="0" smtClean="0"/>
              <a:t>Coronapandemin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77AD4FA-DBFD-4353-A014-BD136871FB11}" type="datetime1">
              <a:rPr kumimoji="0" lang="sv-SE" sz="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2020-05-15</a:t>
            </a:fld>
            <a:endParaRPr kumimoji="0" lang="sv-SE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000" b="1" i="0" u="none" strike="noStrike" kern="1200" cap="none" spc="0" normalizeH="0" baseline="0" noProof="0" dirty="0">
              <a:ln>
                <a:noFill/>
              </a:ln>
              <a:solidFill>
                <a:srgbClr val="8D0017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2"/>
          </p:nvPr>
        </p:nvSpPr>
        <p:spPr>
          <a:xfrm>
            <a:off x="667211" y="1916832"/>
            <a:ext cx="7272338" cy="2664000"/>
          </a:xfrm>
        </p:spPr>
        <p:txBody>
          <a:bodyPr/>
          <a:lstStyle/>
          <a:p>
            <a:r>
              <a:rPr lang="sv-SE" dirty="0" smtClean="0"/>
              <a:t>Utvärdera erfarenheter i syfte att stärka samarbete mellan lärosäte och sjukvårdsregionen.</a:t>
            </a:r>
          </a:p>
          <a:p>
            <a:r>
              <a:rPr lang="sv-SE" dirty="0" smtClean="0"/>
              <a:t>Ökat söktryck till utbildningar inom vård och medicin</a:t>
            </a:r>
          </a:p>
          <a:p>
            <a:r>
              <a:rPr lang="sv-SE" dirty="0" smtClean="0"/>
              <a:t>På sikt ökat uttag av övertidstimmar, semesterdagar, utbildnings- och forskningstid som kompensation för 2020.</a:t>
            </a:r>
          </a:p>
          <a:p>
            <a:r>
              <a:rPr lang="sv-SE" dirty="0" smtClean="0"/>
              <a:t>Ackumulerat vårdbehov hos invånarna och behov av </a:t>
            </a:r>
            <a:r>
              <a:rPr lang="sv-SE" dirty="0" err="1" smtClean="0"/>
              <a:t>coronarelaterad</a:t>
            </a:r>
            <a:r>
              <a:rPr lang="sv-SE" dirty="0" smtClean="0"/>
              <a:t> rehabilitering</a:t>
            </a:r>
            <a:endParaRPr lang="sv-SE" dirty="0"/>
          </a:p>
        </p:txBody>
      </p:sp>
      <p:pic>
        <p:nvPicPr>
          <p:cNvPr id="7" name="Bildobjekt 6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6133362"/>
            <a:ext cx="1189037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Bild 2" descr="Bilden visar Region Östergötlands logotyp blå vänsterställ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6251400"/>
            <a:ext cx="2011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6107399"/>
            <a:ext cx="1907704" cy="575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4970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11898" y="1055051"/>
            <a:ext cx="7272000" cy="648000"/>
          </a:xfrm>
        </p:spPr>
        <p:txBody>
          <a:bodyPr/>
          <a:lstStyle/>
          <a:p>
            <a:r>
              <a:rPr lang="sv-SE" dirty="0" smtClean="0"/>
              <a:t>Bakgrund och uppdrag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AD4FA-DBFD-4353-A014-BD136871FB11}" type="datetime1">
              <a:rPr lang="sv-SE" smtClean="0"/>
              <a:t>2020-05-15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2"/>
          </p:nvPr>
        </p:nvSpPr>
        <p:spPr>
          <a:xfrm>
            <a:off x="611560" y="1806836"/>
            <a:ext cx="7272338" cy="374441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v-SE" sz="1200" dirty="0"/>
              <a:t> 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Uppdraget grundar sig på tidigare kartläggningar och analyser över framtida behov av kompetensförsörjning för viktiga yrkesgrupper inom sjukvårdsregionens hälso- och sjukvård. Dessa kartläggningar har genomförts vid fyra tidigare tillfällen; 2012, 2014, 2016 samt 2018. </a:t>
            </a:r>
            <a:r>
              <a:rPr lang="sv-SE" sz="1200" dirty="0"/>
              <a:t> </a:t>
            </a:r>
            <a:endParaRPr lang="sv-SE" sz="1200" dirty="0" smtClean="0"/>
          </a:p>
          <a:p>
            <a:pPr marL="0" indent="0">
              <a:buNone/>
            </a:pPr>
            <a:endParaRPr lang="sv-SE" sz="1200" dirty="0"/>
          </a:p>
          <a:p>
            <a:pPr marL="0" indent="0">
              <a:buNone/>
            </a:pPr>
            <a:r>
              <a:rPr lang="sv-SE" sz="2200" dirty="0" smtClean="0"/>
              <a:t>Fokus på akademiska utbildningar som anordnas av lärosäten inom sjukvårdsregionen samt ST och planering för BT.</a:t>
            </a:r>
            <a:endParaRPr lang="sv-SE" sz="2200" dirty="0"/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r>
              <a:rPr lang="sv-SE" dirty="0"/>
              <a:t>Uppgifterna i tabellerna bygger på antal anställda i december 2019. Behovsprognosen består av kommande pensionsavgångar (antagande vid 65 år), ett genomsnitt av övriga avgångar senaste åren samt en bedömning av andra kända faktorer som kommer påverka behovet. </a:t>
            </a:r>
          </a:p>
          <a:p>
            <a:pPr marL="0" indent="0">
              <a:buNone/>
            </a:pPr>
            <a:endParaRPr lang="sv-SE" sz="1200" dirty="0"/>
          </a:p>
        </p:txBody>
      </p:sp>
      <p:pic>
        <p:nvPicPr>
          <p:cNvPr id="7" name="Bildobjekt 6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6133362"/>
            <a:ext cx="1189037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Bild 2" descr="Bilden visar Region Östergötlands logotyp blå vänsterställ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6251400"/>
            <a:ext cx="2011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6107399"/>
            <a:ext cx="1907704" cy="575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93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02124" y="995401"/>
            <a:ext cx="7272000" cy="648000"/>
          </a:xfrm>
        </p:spPr>
        <p:txBody>
          <a:bodyPr/>
          <a:lstStyle/>
          <a:p>
            <a:r>
              <a:rPr lang="sv-SE" dirty="0" smtClean="0"/>
              <a:t>Grupper som nämns i rapporten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AD4FA-DBFD-4353-A014-BD136871FB11}" type="datetime1">
              <a:rPr lang="sv-SE" smtClean="0"/>
              <a:t>2020-05-15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2"/>
          </p:nvPr>
        </p:nvSpPr>
        <p:spPr>
          <a:xfrm>
            <a:off x="717376" y="1988840"/>
            <a:ext cx="7272338" cy="2664000"/>
          </a:xfrm>
        </p:spPr>
        <p:txBody>
          <a:bodyPr>
            <a:normAutofit fontScale="92500" lnSpcReduction="20000"/>
          </a:bodyPr>
          <a:lstStyle/>
          <a:p>
            <a:pPr marL="457200" lvl="1" indent="0">
              <a:buNone/>
            </a:pPr>
            <a:r>
              <a:rPr lang="sv-SE" dirty="0" smtClean="0"/>
              <a:t>Grundutbildningar</a:t>
            </a:r>
          </a:p>
          <a:p>
            <a:pPr lvl="1"/>
            <a:r>
              <a:rPr lang="sv-SE" dirty="0" smtClean="0"/>
              <a:t>Läkare</a:t>
            </a:r>
            <a:endParaRPr lang="sv-SE" dirty="0"/>
          </a:p>
          <a:p>
            <a:pPr lvl="1"/>
            <a:r>
              <a:rPr lang="sv-SE" dirty="0"/>
              <a:t>Sjuksköterska</a:t>
            </a:r>
          </a:p>
          <a:p>
            <a:pPr lvl="1"/>
            <a:r>
              <a:rPr lang="sv-SE" dirty="0"/>
              <a:t>Röntgensjuksköterska</a:t>
            </a:r>
          </a:p>
          <a:p>
            <a:pPr lvl="1"/>
            <a:r>
              <a:rPr lang="sv-SE" dirty="0"/>
              <a:t>Biomedicinsk </a:t>
            </a:r>
            <a:r>
              <a:rPr lang="sv-SE" dirty="0" smtClean="0"/>
              <a:t>analytiker</a:t>
            </a:r>
          </a:p>
          <a:p>
            <a:pPr lvl="1"/>
            <a:endParaRPr lang="sv-SE" dirty="0"/>
          </a:p>
          <a:p>
            <a:pPr marL="457200" lvl="1" indent="0">
              <a:buNone/>
            </a:pPr>
            <a:r>
              <a:rPr lang="sv-SE" dirty="0" smtClean="0"/>
              <a:t>Specialistutbildningar</a:t>
            </a:r>
          </a:p>
          <a:p>
            <a:pPr lvl="1"/>
            <a:r>
              <a:rPr lang="sv-SE" dirty="0" smtClean="0"/>
              <a:t>Bastjänstgöring och specialisttjänstgöring för läkare</a:t>
            </a:r>
          </a:p>
          <a:p>
            <a:pPr lvl="1"/>
            <a:r>
              <a:rPr lang="sv-SE" dirty="0" smtClean="0"/>
              <a:t>Specialistsjuksköterska och barnmorska</a:t>
            </a:r>
          </a:p>
          <a:p>
            <a:pPr lvl="1"/>
            <a:endParaRPr lang="sv-SE" dirty="0"/>
          </a:p>
          <a:p>
            <a:endParaRPr lang="sv-SE" dirty="0"/>
          </a:p>
        </p:txBody>
      </p:sp>
      <p:pic>
        <p:nvPicPr>
          <p:cNvPr id="7" name="Bildobjekt 6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6133362"/>
            <a:ext cx="1189037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Bild 2" descr="Bilden visar Region Östergötlands logotyp blå vänsterställ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6251400"/>
            <a:ext cx="2011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6107399"/>
            <a:ext cx="1907704" cy="575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89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36078" y="895569"/>
            <a:ext cx="7272000" cy="648000"/>
          </a:xfrm>
        </p:spPr>
        <p:txBody>
          <a:bodyPr/>
          <a:lstStyle/>
          <a:p>
            <a:r>
              <a:rPr lang="sv-SE" dirty="0" smtClean="0"/>
              <a:t>Läkare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77AD4FA-DBFD-4353-A014-BD136871FB11}" type="datetime1">
              <a:rPr kumimoji="0" lang="sv-SE" sz="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2020-05-15</a:t>
            </a:fld>
            <a:endParaRPr kumimoji="0" lang="sv-SE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000" b="1" i="0" u="none" strike="noStrike" kern="1200" cap="none" spc="0" normalizeH="0" baseline="0" noProof="0" dirty="0">
              <a:ln>
                <a:noFill/>
              </a:ln>
              <a:solidFill>
                <a:srgbClr val="8D0017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2"/>
          </p:nvPr>
        </p:nvSpPr>
        <p:spPr>
          <a:xfrm>
            <a:off x="673523" y="3126813"/>
            <a:ext cx="7088902" cy="1582172"/>
          </a:xfrm>
        </p:spPr>
        <p:txBody>
          <a:bodyPr/>
          <a:lstStyle/>
          <a:p>
            <a:r>
              <a:rPr lang="sv-SE" dirty="0" smtClean="0"/>
              <a:t>Decentraliserad läkarutbildning</a:t>
            </a:r>
          </a:p>
          <a:p>
            <a:r>
              <a:rPr lang="sv-SE" dirty="0" smtClean="0"/>
              <a:t>Ökning av antalet AT-platser</a:t>
            </a:r>
          </a:p>
          <a:p>
            <a:r>
              <a:rPr lang="sv-SE" dirty="0" smtClean="0"/>
              <a:t>Mycket högt söktryck till AT</a:t>
            </a:r>
            <a:endParaRPr lang="sv-SE" dirty="0"/>
          </a:p>
        </p:txBody>
      </p:sp>
      <p:pic>
        <p:nvPicPr>
          <p:cNvPr id="7" name="Bildobjekt 6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6133362"/>
            <a:ext cx="1189037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Bild 2" descr="Bilden visar Region Östergötlands logotyp blå vänsterställ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6251400"/>
            <a:ext cx="2011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Tabell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802780"/>
              </p:ext>
            </p:extLst>
          </p:nvPr>
        </p:nvGraphicFramePr>
        <p:xfrm>
          <a:off x="673523" y="1997254"/>
          <a:ext cx="6948770" cy="7467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81702">
                  <a:extLst>
                    <a:ext uri="{9D8B030D-6E8A-4147-A177-3AD203B41FA5}">
                      <a16:colId xmlns:a16="http://schemas.microsoft.com/office/drawing/2014/main" val="2273474616"/>
                    </a:ext>
                  </a:extLst>
                </a:gridCol>
                <a:gridCol w="705508">
                  <a:extLst>
                    <a:ext uri="{9D8B030D-6E8A-4147-A177-3AD203B41FA5}">
                      <a16:colId xmlns:a16="http://schemas.microsoft.com/office/drawing/2014/main" val="1305788436"/>
                    </a:ext>
                  </a:extLst>
                </a:gridCol>
                <a:gridCol w="679939">
                  <a:extLst>
                    <a:ext uri="{9D8B030D-6E8A-4147-A177-3AD203B41FA5}">
                      <a16:colId xmlns:a16="http://schemas.microsoft.com/office/drawing/2014/main" val="3830391000"/>
                    </a:ext>
                  </a:extLst>
                </a:gridCol>
                <a:gridCol w="679939">
                  <a:extLst>
                    <a:ext uri="{9D8B030D-6E8A-4147-A177-3AD203B41FA5}">
                      <a16:colId xmlns:a16="http://schemas.microsoft.com/office/drawing/2014/main" val="3118593907"/>
                    </a:ext>
                  </a:extLst>
                </a:gridCol>
                <a:gridCol w="1326276">
                  <a:extLst>
                    <a:ext uri="{9D8B030D-6E8A-4147-A177-3AD203B41FA5}">
                      <a16:colId xmlns:a16="http://schemas.microsoft.com/office/drawing/2014/main" val="2590213992"/>
                    </a:ext>
                  </a:extLst>
                </a:gridCol>
                <a:gridCol w="1075406">
                  <a:extLst>
                    <a:ext uri="{9D8B030D-6E8A-4147-A177-3AD203B41FA5}">
                      <a16:colId xmlns:a16="http://schemas.microsoft.com/office/drawing/2014/main" val="258416552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Utbildningsplatser </a:t>
                      </a:r>
                      <a:r>
                        <a:rPr lang="sv-SE" sz="1400" dirty="0" smtClean="0">
                          <a:effectLst/>
                        </a:rPr>
                        <a:t>Linköpings </a:t>
                      </a:r>
                      <a:r>
                        <a:rPr lang="sv-SE" sz="1400" dirty="0">
                          <a:effectLst/>
                        </a:rPr>
                        <a:t>universitet </a:t>
                      </a:r>
                      <a:endParaRPr lang="sv-SE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2012</a:t>
                      </a:r>
                      <a:endParaRPr lang="sv-SE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2016</a:t>
                      </a:r>
                      <a:endParaRPr lang="sv-SE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2020</a:t>
                      </a:r>
                      <a:endParaRPr lang="sv-SE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Differens </a:t>
                      </a:r>
                      <a:endParaRPr lang="sv-SE" sz="1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400" dirty="0" smtClean="0">
                          <a:effectLst/>
                        </a:rPr>
                        <a:t>2016-2020</a:t>
                      </a:r>
                      <a:endParaRPr lang="sv-SE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Behov/år</a:t>
                      </a:r>
                      <a:endParaRPr lang="sv-SE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34875429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Läkarprogrammet</a:t>
                      </a:r>
                      <a:endParaRPr lang="sv-SE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171</a:t>
                      </a:r>
                      <a:endParaRPr lang="sv-SE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</a:rPr>
                        <a:t>216</a:t>
                      </a:r>
                      <a:endParaRPr lang="sv-SE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</a:rPr>
                        <a:t>232</a:t>
                      </a:r>
                      <a:endParaRPr lang="sv-SE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</a:rPr>
                        <a:t>16</a:t>
                      </a:r>
                      <a:endParaRPr lang="sv-SE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192</a:t>
                      </a:r>
                      <a:endParaRPr lang="sv-SE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680417816"/>
                  </a:ext>
                </a:extLst>
              </a:tr>
            </a:tbl>
          </a:graphicData>
        </a:graphic>
      </p:graphicFrame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972344" y="240663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pic>
        <p:nvPicPr>
          <p:cNvPr id="11" name="Bildobjekt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6107399"/>
            <a:ext cx="1907704" cy="575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846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36078" y="719329"/>
            <a:ext cx="7272000" cy="648000"/>
          </a:xfrm>
        </p:spPr>
        <p:txBody>
          <a:bodyPr/>
          <a:lstStyle/>
          <a:p>
            <a:r>
              <a:rPr lang="sv-SE" dirty="0" smtClean="0"/>
              <a:t>Grundutbildade sjuksköterskor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77AD4FA-DBFD-4353-A014-BD136871FB11}" type="datetime1">
              <a:rPr kumimoji="0" lang="sv-SE" sz="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2020-05-15</a:t>
            </a:fld>
            <a:endParaRPr kumimoji="0" lang="sv-SE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000" b="1" i="0" u="none" strike="noStrike" kern="1200" cap="none" spc="0" normalizeH="0" baseline="0" noProof="0" dirty="0">
              <a:ln>
                <a:noFill/>
              </a:ln>
              <a:solidFill>
                <a:srgbClr val="8D0017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2"/>
          </p:nvPr>
        </p:nvSpPr>
        <p:spPr>
          <a:xfrm>
            <a:off x="740554" y="2961328"/>
            <a:ext cx="7272338" cy="2052603"/>
          </a:xfrm>
        </p:spPr>
        <p:txBody>
          <a:bodyPr>
            <a:normAutofit fontScale="92500" lnSpcReduction="20000"/>
          </a:bodyPr>
          <a:lstStyle/>
          <a:p>
            <a:r>
              <a:rPr lang="sv-SE" dirty="0"/>
              <a:t>Antalet utbildningsplatser för grundutbildade sjuksköterskor täcker inte vårt behov i ett regionperspektiv </a:t>
            </a:r>
            <a:endParaRPr lang="sv-SE" dirty="0" smtClean="0"/>
          </a:p>
          <a:p>
            <a:r>
              <a:rPr lang="sv-SE" dirty="0" smtClean="0"/>
              <a:t>Antalet anställda grundutbildade sjuksköterskor har ökat</a:t>
            </a:r>
          </a:p>
          <a:p>
            <a:r>
              <a:rPr lang="sv-SE" dirty="0" smtClean="0"/>
              <a:t>LUST-studien, uppföljning. Behov av samverkan kring:</a:t>
            </a:r>
          </a:p>
          <a:p>
            <a:pPr lvl="1"/>
            <a:r>
              <a:rPr lang="sv-SE" dirty="0"/>
              <a:t>övergång mellan studier och </a:t>
            </a:r>
            <a:r>
              <a:rPr lang="sv-SE" dirty="0" smtClean="0"/>
              <a:t>arbetsliv. Arbetsgivarnas har introduktionsprogram för att möta nyexaminerade sjuksköterskors behov.</a:t>
            </a:r>
            <a:endParaRPr lang="sv-SE" dirty="0"/>
          </a:p>
        </p:txBody>
      </p:sp>
      <p:pic>
        <p:nvPicPr>
          <p:cNvPr id="7" name="Bildobjekt 6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6133362"/>
            <a:ext cx="1189037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Bild 2" descr="Bilden visar Region Östergötlands logotyp blå vänsterställ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6251400"/>
            <a:ext cx="2011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Tabel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3037124"/>
              </p:ext>
            </p:extLst>
          </p:nvPr>
        </p:nvGraphicFramePr>
        <p:xfrm>
          <a:off x="922913" y="1699646"/>
          <a:ext cx="6265489" cy="8534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59453">
                  <a:extLst>
                    <a:ext uri="{9D8B030D-6E8A-4147-A177-3AD203B41FA5}">
                      <a16:colId xmlns:a16="http://schemas.microsoft.com/office/drawing/2014/main" val="288250411"/>
                    </a:ext>
                  </a:extLst>
                </a:gridCol>
                <a:gridCol w="721207">
                  <a:extLst>
                    <a:ext uri="{9D8B030D-6E8A-4147-A177-3AD203B41FA5}">
                      <a16:colId xmlns:a16="http://schemas.microsoft.com/office/drawing/2014/main" val="1384184812"/>
                    </a:ext>
                  </a:extLst>
                </a:gridCol>
                <a:gridCol w="721207">
                  <a:extLst>
                    <a:ext uri="{9D8B030D-6E8A-4147-A177-3AD203B41FA5}">
                      <a16:colId xmlns:a16="http://schemas.microsoft.com/office/drawing/2014/main" val="1751078574"/>
                    </a:ext>
                  </a:extLst>
                </a:gridCol>
                <a:gridCol w="721207">
                  <a:extLst>
                    <a:ext uri="{9D8B030D-6E8A-4147-A177-3AD203B41FA5}">
                      <a16:colId xmlns:a16="http://schemas.microsoft.com/office/drawing/2014/main" val="1420203321"/>
                    </a:ext>
                  </a:extLst>
                </a:gridCol>
                <a:gridCol w="800500">
                  <a:extLst>
                    <a:ext uri="{9D8B030D-6E8A-4147-A177-3AD203B41FA5}">
                      <a16:colId xmlns:a16="http://schemas.microsoft.com/office/drawing/2014/main" val="1016301311"/>
                    </a:ext>
                  </a:extLst>
                </a:gridCol>
                <a:gridCol w="641915">
                  <a:extLst>
                    <a:ext uri="{9D8B030D-6E8A-4147-A177-3AD203B41FA5}">
                      <a16:colId xmlns:a16="http://schemas.microsoft.com/office/drawing/2014/main" val="243477354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Utbildningsplatser totalt; </a:t>
                      </a:r>
                      <a:r>
                        <a:rPr lang="sv-SE" sz="1400" dirty="0" err="1">
                          <a:effectLst/>
                        </a:rPr>
                        <a:t>LiU</a:t>
                      </a:r>
                      <a:r>
                        <a:rPr lang="sv-SE" sz="1400" dirty="0">
                          <a:effectLst/>
                        </a:rPr>
                        <a:t>, JU och </a:t>
                      </a:r>
                      <a:r>
                        <a:rPr lang="sv-SE" sz="1400" dirty="0" err="1">
                          <a:effectLst/>
                        </a:rPr>
                        <a:t>LnU</a:t>
                      </a:r>
                      <a:endParaRPr lang="sv-SE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</a:rPr>
                        <a:t>2012</a:t>
                      </a:r>
                      <a:endParaRPr lang="sv-SE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</a:rPr>
                        <a:t>2016</a:t>
                      </a:r>
                      <a:endParaRPr lang="sv-SE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</a:rPr>
                        <a:t>2020</a:t>
                      </a:r>
                      <a:endParaRPr lang="sv-SE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</a:rPr>
                        <a:t>Differens 2016-2020</a:t>
                      </a:r>
                      <a:endParaRPr lang="sv-SE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</a:rPr>
                        <a:t>Behov/år</a:t>
                      </a:r>
                      <a:endParaRPr lang="sv-SE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94877595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Sjuksköterskeprogrammet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589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v-SE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602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v-SE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556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v-SE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-46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690,4</a:t>
                      </a: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463227061"/>
                  </a:ext>
                </a:extLst>
              </a:tr>
            </a:tbl>
          </a:graphicData>
        </a:graphic>
      </p:graphicFrame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899592" y="400506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sv-SE" altLang="sv-S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sv-SE" altLang="sv-S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" name="Bildobjekt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6107399"/>
            <a:ext cx="1907704" cy="575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3368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17545" y="904632"/>
            <a:ext cx="7272000" cy="648000"/>
          </a:xfrm>
        </p:spPr>
        <p:txBody>
          <a:bodyPr/>
          <a:lstStyle/>
          <a:p>
            <a:r>
              <a:rPr lang="sv-SE" dirty="0" smtClean="0"/>
              <a:t>Röntgensjuksköterska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77AD4FA-DBFD-4353-A014-BD136871FB11}" type="datetime1">
              <a:rPr kumimoji="0" lang="sv-SE" sz="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2020-05-15</a:t>
            </a:fld>
            <a:endParaRPr kumimoji="0" lang="sv-SE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000" b="1" i="0" u="none" strike="noStrike" kern="1200" cap="none" spc="0" normalizeH="0" baseline="0" noProof="0" dirty="0">
              <a:ln>
                <a:noFill/>
              </a:ln>
              <a:solidFill>
                <a:srgbClr val="8D0017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2"/>
          </p:nvPr>
        </p:nvSpPr>
        <p:spPr>
          <a:xfrm>
            <a:off x="827584" y="2930787"/>
            <a:ext cx="7272338" cy="1872283"/>
          </a:xfrm>
        </p:spPr>
        <p:txBody>
          <a:bodyPr>
            <a:normAutofit/>
          </a:bodyPr>
          <a:lstStyle/>
          <a:p>
            <a:r>
              <a:rPr lang="sv-SE" dirty="0"/>
              <a:t>Verksamheterna efterlyser fler utbildningsplatser för röntgensjuksköterskor. </a:t>
            </a:r>
            <a:r>
              <a:rPr lang="sv-SE" dirty="0" smtClean="0"/>
              <a:t>Endast </a:t>
            </a:r>
            <a:r>
              <a:rPr lang="sv-SE" dirty="0"/>
              <a:t>en utbildning i regionen </a:t>
            </a:r>
            <a:r>
              <a:rPr lang="sv-SE" dirty="0" smtClean="0"/>
              <a:t>och </a:t>
            </a:r>
            <a:r>
              <a:rPr lang="sv-SE" dirty="0"/>
              <a:t>många konkurrerande arbetsgivare. </a:t>
            </a:r>
            <a:endParaRPr lang="sv-SE" dirty="0" smtClean="0"/>
          </a:p>
          <a:p>
            <a:r>
              <a:rPr lang="sv-SE" dirty="0" smtClean="0"/>
              <a:t>Önskvärt med </a:t>
            </a:r>
            <a:r>
              <a:rPr lang="sv-SE" dirty="0"/>
              <a:t>studiegrupp på ytterligare orter i sjukvårdsregionen.</a:t>
            </a:r>
          </a:p>
        </p:txBody>
      </p:sp>
      <p:pic>
        <p:nvPicPr>
          <p:cNvPr id="7" name="Bildobjekt 6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6133362"/>
            <a:ext cx="1189037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Bild 2" descr="Bilden visar Region Östergötlands logotyp blå vänsterställ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6251400"/>
            <a:ext cx="2011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Tabel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0587608"/>
              </p:ext>
            </p:extLst>
          </p:nvPr>
        </p:nvGraphicFramePr>
        <p:xfrm>
          <a:off x="827584" y="1819745"/>
          <a:ext cx="6536384" cy="670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74434">
                  <a:extLst>
                    <a:ext uri="{9D8B030D-6E8A-4147-A177-3AD203B41FA5}">
                      <a16:colId xmlns:a16="http://schemas.microsoft.com/office/drawing/2014/main" val="1902485584"/>
                    </a:ext>
                  </a:extLst>
                </a:gridCol>
                <a:gridCol w="752390">
                  <a:extLst>
                    <a:ext uri="{9D8B030D-6E8A-4147-A177-3AD203B41FA5}">
                      <a16:colId xmlns:a16="http://schemas.microsoft.com/office/drawing/2014/main" val="2037660877"/>
                    </a:ext>
                  </a:extLst>
                </a:gridCol>
                <a:gridCol w="752390">
                  <a:extLst>
                    <a:ext uri="{9D8B030D-6E8A-4147-A177-3AD203B41FA5}">
                      <a16:colId xmlns:a16="http://schemas.microsoft.com/office/drawing/2014/main" val="2613829003"/>
                    </a:ext>
                  </a:extLst>
                </a:gridCol>
                <a:gridCol w="752390">
                  <a:extLst>
                    <a:ext uri="{9D8B030D-6E8A-4147-A177-3AD203B41FA5}">
                      <a16:colId xmlns:a16="http://schemas.microsoft.com/office/drawing/2014/main" val="2411266156"/>
                    </a:ext>
                  </a:extLst>
                </a:gridCol>
                <a:gridCol w="873052">
                  <a:extLst>
                    <a:ext uri="{9D8B030D-6E8A-4147-A177-3AD203B41FA5}">
                      <a16:colId xmlns:a16="http://schemas.microsoft.com/office/drawing/2014/main" val="4183899556"/>
                    </a:ext>
                  </a:extLst>
                </a:gridCol>
                <a:gridCol w="631728">
                  <a:extLst>
                    <a:ext uri="{9D8B030D-6E8A-4147-A177-3AD203B41FA5}">
                      <a16:colId xmlns:a16="http://schemas.microsoft.com/office/drawing/2014/main" val="404124535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</a:rPr>
                        <a:t>Utbildningsplatser totalt; LiU, JU och LnU</a:t>
                      </a:r>
                      <a:endParaRPr lang="sv-SE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</a:rPr>
                        <a:t>2012</a:t>
                      </a:r>
                      <a:endParaRPr lang="sv-SE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</a:rPr>
                        <a:t>2016</a:t>
                      </a:r>
                      <a:endParaRPr lang="sv-SE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</a:rPr>
                        <a:t>2020</a:t>
                      </a:r>
                      <a:endParaRPr lang="sv-SE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</a:rPr>
                        <a:t>Differens 2016-2020</a:t>
                      </a:r>
                      <a:endParaRPr lang="sv-SE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</a:rPr>
                        <a:t>Behov/år</a:t>
                      </a:r>
                      <a:endParaRPr lang="sv-SE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97616365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Röntgensjuksköterska</a:t>
                      </a:r>
                      <a:endParaRPr lang="sv-SE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33</a:t>
                      </a:r>
                      <a:endParaRPr lang="sv-SE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30</a:t>
                      </a:r>
                      <a:endParaRPr lang="sv-SE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24</a:t>
                      </a:r>
                      <a:endParaRPr lang="sv-SE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-6</a:t>
                      </a:r>
                      <a:endParaRPr lang="sv-SE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 29,9</a:t>
                      </a:r>
                      <a:endParaRPr lang="sv-SE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283679705"/>
                  </a:ext>
                </a:extLst>
              </a:tr>
            </a:tbl>
          </a:graphicData>
        </a:graphic>
      </p:graphicFrame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700707" y="2257433"/>
            <a:ext cx="11576149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pic>
        <p:nvPicPr>
          <p:cNvPr id="10" name="Bildobjekt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6107399"/>
            <a:ext cx="1907704" cy="575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4870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17545" y="856429"/>
            <a:ext cx="7272000" cy="648000"/>
          </a:xfrm>
        </p:spPr>
        <p:txBody>
          <a:bodyPr>
            <a:normAutofit fontScale="90000"/>
          </a:bodyPr>
          <a:lstStyle/>
          <a:p>
            <a:r>
              <a:rPr lang="sv-SE" dirty="0"/>
              <a:t>Biomedicinsk analytiker</a:t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77AD4FA-DBFD-4353-A014-BD136871FB11}" type="datetime1">
              <a:rPr kumimoji="0" lang="sv-SE" sz="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2020-05-15</a:t>
            </a:fld>
            <a:endParaRPr kumimoji="0" lang="sv-SE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000" b="1" i="0" u="none" strike="noStrike" kern="1200" cap="none" spc="0" normalizeH="0" baseline="0" noProof="0" dirty="0">
              <a:ln>
                <a:noFill/>
              </a:ln>
              <a:solidFill>
                <a:srgbClr val="8D0017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2"/>
          </p:nvPr>
        </p:nvSpPr>
        <p:spPr>
          <a:xfrm>
            <a:off x="835944" y="2530181"/>
            <a:ext cx="7272338" cy="2664000"/>
          </a:xfrm>
        </p:spPr>
        <p:txBody>
          <a:bodyPr/>
          <a:lstStyle/>
          <a:p>
            <a:r>
              <a:rPr lang="sv-SE" dirty="0" smtClean="0"/>
              <a:t>Utbildningen finns på två lärosäten i regionen</a:t>
            </a:r>
          </a:p>
          <a:p>
            <a:r>
              <a:rPr lang="sv-SE" dirty="0" smtClean="0"/>
              <a:t>Förbättringar har skett, men fortsatt oro för genomströmningen</a:t>
            </a:r>
            <a:endParaRPr lang="sv-SE" dirty="0"/>
          </a:p>
        </p:txBody>
      </p:sp>
      <p:pic>
        <p:nvPicPr>
          <p:cNvPr id="7" name="Bildobjekt 6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6133362"/>
            <a:ext cx="1189037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Bild 2" descr="Bilden visar Region Östergötlands logotyp blå vänsterställ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6251400"/>
            <a:ext cx="2011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Tabel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8159556"/>
              </p:ext>
            </p:extLst>
          </p:nvPr>
        </p:nvGraphicFramePr>
        <p:xfrm>
          <a:off x="835944" y="1504429"/>
          <a:ext cx="6192691" cy="8534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28551">
                  <a:extLst>
                    <a:ext uri="{9D8B030D-6E8A-4147-A177-3AD203B41FA5}">
                      <a16:colId xmlns:a16="http://schemas.microsoft.com/office/drawing/2014/main" val="957547621"/>
                    </a:ext>
                  </a:extLst>
                </a:gridCol>
                <a:gridCol w="712828">
                  <a:extLst>
                    <a:ext uri="{9D8B030D-6E8A-4147-A177-3AD203B41FA5}">
                      <a16:colId xmlns:a16="http://schemas.microsoft.com/office/drawing/2014/main" val="1012916260"/>
                    </a:ext>
                  </a:extLst>
                </a:gridCol>
                <a:gridCol w="712828">
                  <a:extLst>
                    <a:ext uri="{9D8B030D-6E8A-4147-A177-3AD203B41FA5}">
                      <a16:colId xmlns:a16="http://schemas.microsoft.com/office/drawing/2014/main" val="2102518653"/>
                    </a:ext>
                  </a:extLst>
                </a:gridCol>
                <a:gridCol w="712828">
                  <a:extLst>
                    <a:ext uri="{9D8B030D-6E8A-4147-A177-3AD203B41FA5}">
                      <a16:colId xmlns:a16="http://schemas.microsoft.com/office/drawing/2014/main" val="3963958526"/>
                    </a:ext>
                  </a:extLst>
                </a:gridCol>
                <a:gridCol w="777583">
                  <a:extLst>
                    <a:ext uri="{9D8B030D-6E8A-4147-A177-3AD203B41FA5}">
                      <a16:colId xmlns:a16="http://schemas.microsoft.com/office/drawing/2014/main" val="3210099578"/>
                    </a:ext>
                  </a:extLst>
                </a:gridCol>
                <a:gridCol w="648073">
                  <a:extLst>
                    <a:ext uri="{9D8B030D-6E8A-4147-A177-3AD203B41FA5}">
                      <a16:colId xmlns:a16="http://schemas.microsoft.com/office/drawing/2014/main" val="1318226319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400" dirty="0"/>
                        <a:t>Utbildningsplatser totalt; </a:t>
                      </a:r>
                      <a:r>
                        <a:rPr lang="sv-SE" sz="1400" dirty="0" err="1"/>
                        <a:t>LiU</a:t>
                      </a:r>
                      <a:r>
                        <a:rPr lang="sv-SE" sz="1400" dirty="0"/>
                        <a:t>, JU och </a:t>
                      </a:r>
                      <a:r>
                        <a:rPr lang="sv-SE" sz="1400" dirty="0" err="1"/>
                        <a:t>LnU</a:t>
                      </a:r>
                      <a:endParaRPr lang="sv-SE" sz="1400" dirty="0"/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/>
                        <a:t>2012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/>
                        <a:t>2016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/>
                        <a:t>2020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400"/>
                        <a:t>Differens 2016-2020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400"/>
                        <a:t>Behov/år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83585902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400"/>
                        <a:t>Biomedicinska analytiker (BMA)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v-SE" sz="1400"/>
                        <a:t>83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v-SE" sz="1400"/>
                        <a:t>68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v-SE" sz="1400"/>
                        <a:t>60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v-SE" sz="1400"/>
                        <a:t>-8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v-SE" sz="1400" dirty="0"/>
                        <a:t>49,8</a:t>
                      </a: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968883653"/>
                  </a:ext>
                </a:extLst>
              </a:tr>
            </a:tbl>
          </a:graphicData>
        </a:graphic>
      </p:graphicFrame>
      <p:pic>
        <p:nvPicPr>
          <p:cNvPr id="9" name="Bildobjekt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6107399"/>
            <a:ext cx="1907704" cy="575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884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37325" y="908720"/>
            <a:ext cx="7632440" cy="648000"/>
          </a:xfrm>
        </p:spPr>
        <p:txBody>
          <a:bodyPr>
            <a:normAutofit fontScale="90000"/>
          </a:bodyPr>
          <a:lstStyle/>
          <a:p>
            <a:r>
              <a:rPr lang="sv-SE" dirty="0"/>
              <a:t>Bastjänstgöring och specialisttjänstgöring för läkare</a:t>
            </a:r>
            <a:r>
              <a:rPr lang="sv-SE" b="1" dirty="0"/>
              <a:t/>
            </a:r>
            <a:br>
              <a:rPr lang="sv-SE" b="1" dirty="0"/>
            </a:b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77AD4FA-DBFD-4353-A014-BD136871FB11}" type="datetime1">
              <a:rPr kumimoji="0" lang="sv-SE" sz="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2020-05-15</a:t>
            </a:fld>
            <a:endParaRPr kumimoji="0" lang="sv-SE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000" b="1" i="0" u="none" strike="noStrike" kern="1200" cap="none" spc="0" normalizeH="0" baseline="0" noProof="0" dirty="0">
              <a:ln>
                <a:noFill/>
              </a:ln>
              <a:solidFill>
                <a:srgbClr val="8D0017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2"/>
          </p:nvPr>
        </p:nvSpPr>
        <p:spPr>
          <a:xfrm>
            <a:off x="611560" y="2655657"/>
            <a:ext cx="7272338" cy="2746417"/>
          </a:xfrm>
        </p:spPr>
        <p:txBody>
          <a:bodyPr>
            <a:normAutofit fontScale="92500" lnSpcReduction="10000"/>
          </a:bodyPr>
          <a:lstStyle/>
          <a:p>
            <a:r>
              <a:rPr lang="sv-SE" sz="2200" dirty="0" smtClean="0"/>
              <a:t>AT, BT, ST – vårdgivarens ansvar</a:t>
            </a:r>
          </a:p>
          <a:p>
            <a:r>
              <a:rPr lang="sv-SE" sz="2200" dirty="0" smtClean="0"/>
              <a:t>Bedöms </a:t>
            </a:r>
            <a:r>
              <a:rPr lang="sv-SE" sz="2200" dirty="0"/>
              <a:t>finnas </a:t>
            </a:r>
            <a:r>
              <a:rPr lang="sv-SE" sz="2200" dirty="0" smtClean="0"/>
              <a:t>totalt </a:t>
            </a:r>
            <a:r>
              <a:rPr lang="sv-SE" sz="2200" dirty="0"/>
              <a:t>behov av ca 70 bastjänstgöringsplatser för läkare/år i sjukvårdsregionen</a:t>
            </a:r>
            <a:r>
              <a:rPr lang="sv-SE" sz="2200" dirty="0" smtClean="0"/>
              <a:t>.</a:t>
            </a:r>
            <a:r>
              <a:rPr lang="sv-SE" sz="2200" dirty="0"/>
              <a:t> </a:t>
            </a:r>
            <a:r>
              <a:rPr lang="sv-SE" sz="2200" dirty="0" smtClean="0"/>
              <a:t>Beräknas </a:t>
            </a:r>
            <a:r>
              <a:rPr lang="sv-SE" sz="2200" dirty="0"/>
              <a:t>start </a:t>
            </a:r>
            <a:r>
              <a:rPr lang="sv-SE" sz="2200" dirty="0" smtClean="0"/>
              <a:t>2020-2021 ca </a:t>
            </a:r>
            <a:r>
              <a:rPr lang="sv-SE" sz="2200" dirty="0"/>
              <a:t>25 </a:t>
            </a:r>
            <a:r>
              <a:rPr lang="sv-SE" sz="2200" dirty="0" smtClean="0"/>
              <a:t>platser.</a:t>
            </a:r>
            <a:endParaRPr lang="sv-SE" sz="2200" dirty="0"/>
          </a:p>
          <a:p>
            <a:endParaRPr lang="sv-SE" dirty="0" smtClean="0"/>
          </a:p>
          <a:p>
            <a:pPr marL="0" indent="0">
              <a:buNone/>
            </a:pPr>
            <a:r>
              <a:rPr lang="sv-SE" sz="1500" dirty="0"/>
              <a:t>2. Behov beräknas efter andel utlandsutbildade ST-läkare med svensk legitimation. Definition utlandsutbildad läkare med svensk legitimation: läkare utbildade inom EU/EES exkl. Norden, läkare från icke-EU/EES-land som skrivit kunskapsprov och gjort praktisk tjänstgöring, icke-EU läkare som gjort en godkänd provtjänstgöring (enligt tidigare legitimationsprocess).</a:t>
            </a:r>
          </a:p>
          <a:p>
            <a:endParaRPr lang="sv-SE" dirty="0"/>
          </a:p>
        </p:txBody>
      </p:sp>
      <p:pic>
        <p:nvPicPr>
          <p:cNvPr id="7" name="Bildobjekt 6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6133362"/>
            <a:ext cx="1189037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Bild 2" descr="Bilden visar Region Östergötlands logotyp blå vänsterställ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6251400"/>
            <a:ext cx="2011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Tabel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3364655"/>
              </p:ext>
            </p:extLst>
          </p:nvPr>
        </p:nvGraphicFramePr>
        <p:xfrm>
          <a:off x="611560" y="1681452"/>
          <a:ext cx="6514569" cy="6400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10297">
                  <a:extLst>
                    <a:ext uri="{9D8B030D-6E8A-4147-A177-3AD203B41FA5}">
                      <a16:colId xmlns:a16="http://schemas.microsoft.com/office/drawing/2014/main" val="1807519623"/>
                    </a:ext>
                  </a:extLst>
                </a:gridCol>
                <a:gridCol w="1478344">
                  <a:extLst>
                    <a:ext uri="{9D8B030D-6E8A-4147-A177-3AD203B41FA5}">
                      <a16:colId xmlns:a16="http://schemas.microsoft.com/office/drawing/2014/main" val="4034257423"/>
                    </a:ext>
                  </a:extLst>
                </a:gridCol>
                <a:gridCol w="1162964">
                  <a:extLst>
                    <a:ext uri="{9D8B030D-6E8A-4147-A177-3AD203B41FA5}">
                      <a16:colId xmlns:a16="http://schemas.microsoft.com/office/drawing/2014/main" val="193480710"/>
                    </a:ext>
                  </a:extLst>
                </a:gridCol>
                <a:gridCol w="1162964">
                  <a:extLst>
                    <a:ext uri="{9D8B030D-6E8A-4147-A177-3AD203B41FA5}">
                      <a16:colId xmlns:a16="http://schemas.microsoft.com/office/drawing/2014/main" val="1077485381"/>
                    </a:ext>
                  </a:extLst>
                </a:gridCol>
              </a:tblGrid>
              <a:tr h="3473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BT-platser</a:t>
                      </a:r>
                      <a:r>
                        <a:rPr lang="sv-SE" sz="1400" baseline="30000" dirty="0">
                          <a:effectLst/>
                        </a:rPr>
                        <a:t>1</a:t>
                      </a:r>
                      <a:endParaRPr lang="sv-SE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2020</a:t>
                      </a:r>
                      <a:endParaRPr lang="sv-SE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</a:rPr>
                        <a:t>Planeras 2021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</a:rPr>
                        <a:t>Behov/år</a:t>
                      </a:r>
                      <a:r>
                        <a:rPr lang="sv-SE" sz="1400" baseline="30000">
                          <a:effectLst/>
                        </a:rPr>
                        <a:t>2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211378837"/>
                  </a:ext>
                </a:extLst>
              </a:tr>
              <a:tr h="1892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</a:rPr>
                        <a:t>BT-platser, planeras starta år 2020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9</a:t>
                      </a:r>
                      <a:endParaRPr lang="sv-SE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18</a:t>
                      </a:r>
                      <a:endParaRPr lang="sv-SE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70</a:t>
                      </a:r>
                      <a:endParaRPr lang="sv-SE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958948827"/>
                  </a:ext>
                </a:extLst>
              </a:tr>
            </a:tbl>
          </a:graphicData>
        </a:graphic>
      </p:graphicFrame>
      <p:pic>
        <p:nvPicPr>
          <p:cNvPr id="9" name="Bildobjekt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6107399"/>
            <a:ext cx="1907704" cy="575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7588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24000" y="457605"/>
            <a:ext cx="7848464" cy="648000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Specialistsjuksköterska och barnmorska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77AD4FA-DBFD-4353-A014-BD136871FB11}" type="datetime1">
              <a:rPr kumimoji="0" lang="sv-SE" sz="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2020-05-15</a:t>
            </a:fld>
            <a:endParaRPr kumimoji="0" lang="sv-SE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000" b="1" i="0" u="none" strike="noStrike" kern="1200" cap="none" spc="0" normalizeH="0" baseline="0" noProof="0" dirty="0">
              <a:ln>
                <a:noFill/>
              </a:ln>
              <a:solidFill>
                <a:srgbClr val="8D0017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7" name="Bildobjekt 6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6133362"/>
            <a:ext cx="1189037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Bild 2" descr="Bilden visar Region Östergötlands logotyp blå vänsterställ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6251400"/>
            <a:ext cx="2011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ktangel 8"/>
          <p:cNvSpPr/>
          <p:nvPr/>
        </p:nvSpPr>
        <p:spPr>
          <a:xfrm>
            <a:off x="378769" y="5198796"/>
            <a:ext cx="79639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spcAft>
                <a:spcPts val="0"/>
              </a:spcAft>
              <a:buAutoNum type="arabicPeriod"/>
            </a:pPr>
            <a:r>
              <a:rPr lang="sv-SE" sz="1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Medicin och kirurgi </a:t>
            </a:r>
            <a:r>
              <a:rPr lang="sv-SE" sz="12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samregistreras</a:t>
            </a:r>
            <a:r>
              <a:rPr lang="sv-SE" sz="1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sv-SE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 regionernas </a:t>
            </a:r>
            <a:r>
              <a:rPr lang="sv-SE" sz="1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personaldatasystem.</a:t>
            </a:r>
          </a:p>
          <a:p>
            <a:pPr>
              <a:spcAft>
                <a:spcPts val="0"/>
              </a:spcAft>
            </a:pPr>
            <a:r>
              <a:rPr lang="sv-SE" sz="1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sv-SE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I rapporten från 2016 angavs felaktigt 0 utbildningsplatser inom operation, är i tabellen ovan korrigerat</a:t>
            </a:r>
          </a:p>
          <a:p>
            <a:pPr>
              <a:spcAft>
                <a:spcPts val="0"/>
              </a:spcAft>
            </a:pPr>
            <a:r>
              <a:rPr lang="sv-SE" sz="1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3. </a:t>
            </a:r>
            <a:r>
              <a:rPr lang="sv-SE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Behovet för Region Östergötland är ej inräknat eftersom ambulansverksamheten bedrivs i privat regi.</a:t>
            </a:r>
          </a:p>
        </p:txBody>
      </p:sp>
      <p:graphicFrame>
        <p:nvGraphicFramePr>
          <p:cNvPr id="5" name="Tabel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1040908"/>
              </p:ext>
            </p:extLst>
          </p:nvPr>
        </p:nvGraphicFramePr>
        <p:xfrm>
          <a:off x="378769" y="1177605"/>
          <a:ext cx="7949551" cy="37812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29779">
                  <a:extLst>
                    <a:ext uri="{9D8B030D-6E8A-4147-A177-3AD203B41FA5}">
                      <a16:colId xmlns:a16="http://schemas.microsoft.com/office/drawing/2014/main" val="631197849"/>
                    </a:ext>
                  </a:extLst>
                </a:gridCol>
                <a:gridCol w="851811">
                  <a:extLst>
                    <a:ext uri="{9D8B030D-6E8A-4147-A177-3AD203B41FA5}">
                      <a16:colId xmlns:a16="http://schemas.microsoft.com/office/drawing/2014/main" val="1190353101"/>
                    </a:ext>
                  </a:extLst>
                </a:gridCol>
                <a:gridCol w="851811">
                  <a:extLst>
                    <a:ext uri="{9D8B030D-6E8A-4147-A177-3AD203B41FA5}">
                      <a16:colId xmlns:a16="http://schemas.microsoft.com/office/drawing/2014/main" val="1260804718"/>
                    </a:ext>
                  </a:extLst>
                </a:gridCol>
                <a:gridCol w="851811">
                  <a:extLst>
                    <a:ext uri="{9D8B030D-6E8A-4147-A177-3AD203B41FA5}">
                      <a16:colId xmlns:a16="http://schemas.microsoft.com/office/drawing/2014/main" val="2515167708"/>
                    </a:ext>
                  </a:extLst>
                </a:gridCol>
                <a:gridCol w="851811">
                  <a:extLst>
                    <a:ext uri="{9D8B030D-6E8A-4147-A177-3AD203B41FA5}">
                      <a16:colId xmlns:a16="http://schemas.microsoft.com/office/drawing/2014/main" val="1832665461"/>
                    </a:ext>
                  </a:extLst>
                </a:gridCol>
                <a:gridCol w="1312528">
                  <a:extLst>
                    <a:ext uri="{9D8B030D-6E8A-4147-A177-3AD203B41FA5}">
                      <a16:colId xmlns:a16="http://schemas.microsoft.com/office/drawing/2014/main" val="2807264205"/>
                    </a:ext>
                  </a:extLst>
                </a:gridCol>
              </a:tblGrid>
              <a:tr h="5533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Utbildningsplatser totalt; </a:t>
                      </a:r>
                      <a:r>
                        <a:rPr lang="sv-SE" sz="1200" dirty="0" err="1">
                          <a:effectLst/>
                        </a:rPr>
                        <a:t>LiU</a:t>
                      </a:r>
                      <a:r>
                        <a:rPr lang="sv-SE" sz="1200" dirty="0">
                          <a:effectLst/>
                        </a:rPr>
                        <a:t>, JU och </a:t>
                      </a:r>
                      <a:r>
                        <a:rPr lang="sv-SE" sz="1200" dirty="0" err="1">
                          <a:effectLst/>
                        </a:rPr>
                        <a:t>LnU</a:t>
                      </a:r>
                      <a:endParaRPr lang="sv-SE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00" marR="379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2012</a:t>
                      </a:r>
                      <a:endParaRPr lang="sv-SE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00" marR="379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2016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00" marR="379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2020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00" marR="3790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Differens 2016-2020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00" marR="3790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Behov/år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00" marR="37900" marT="0" marB="0" anchor="ctr"/>
                </a:tc>
                <a:extLst>
                  <a:ext uri="{0D108BD9-81ED-4DB2-BD59-A6C34878D82A}">
                    <a16:rowId xmlns:a16="http://schemas.microsoft.com/office/drawing/2014/main" val="4007704758"/>
                  </a:ext>
                </a:extLst>
              </a:tr>
              <a:tr h="2305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Barnmorska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00" marR="379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29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00" marR="379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51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00" marR="379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51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00" marR="379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0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00" marR="379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44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00" marR="37900" marT="0" marB="0" anchor="ctr"/>
                </a:tc>
                <a:extLst>
                  <a:ext uri="{0D108BD9-81ED-4DB2-BD59-A6C34878D82A}">
                    <a16:rowId xmlns:a16="http://schemas.microsoft.com/office/drawing/2014/main" val="2814298941"/>
                  </a:ext>
                </a:extLst>
              </a:tr>
              <a:tr h="2305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Spec ssk anestesi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00" marR="379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14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00" marR="379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47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00" marR="379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48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00" marR="379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1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00" marR="379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33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00" marR="37900" marT="0" marB="0" anchor="ctr"/>
                </a:tc>
                <a:extLst>
                  <a:ext uri="{0D108BD9-81ED-4DB2-BD59-A6C34878D82A}">
                    <a16:rowId xmlns:a16="http://schemas.microsoft.com/office/drawing/2014/main" val="348219655"/>
                  </a:ext>
                </a:extLst>
              </a:tr>
              <a:tr h="2305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Spec ssk akut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00" marR="379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0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00" marR="379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18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00" marR="379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20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00" marR="379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2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00" marR="379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i.u.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00" marR="37900" marT="0" marB="0" anchor="ctr"/>
                </a:tc>
                <a:extLst>
                  <a:ext uri="{0D108BD9-81ED-4DB2-BD59-A6C34878D82A}">
                    <a16:rowId xmlns:a16="http://schemas.microsoft.com/office/drawing/2014/main" val="407520714"/>
                  </a:ext>
                </a:extLst>
              </a:tr>
              <a:tr h="2305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Spec ssk distrikt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00" marR="379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76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00" marR="379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75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00" marR="379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88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00" marR="379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13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00" marR="379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59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00" marR="37900" marT="0" marB="0" anchor="ctr"/>
                </a:tc>
                <a:extLst>
                  <a:ext uri="{0D108BD9-81ED-4DB2-BD59-A6C34878D82A}">
                    <a16:rowId xmlns:a16="http://schemas.microsoft.com/office/drawing/2014/main" val="3226131904"/>
                  </a:ext>
                </a:extLst>
              </a:tr>
              <a:tr h="2305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Spec ssk IVA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00" marR="379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12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00" marR="379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41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00" marR="379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43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00" marR="379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2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00" marR="379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33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00" marR="37900" marT="0" marB="0" anchor="ctr"/>
                </a:tc>
                <a:extLst>
                  <a:ext uri="{0D108BD9-81ED-4DB2-BD59-A6C34878D82A}">
                    <a16:rowId xmlns:a16="http://schemas.microsoft.com/office/drawing/2014/main" val="1560266235"/>
                  </a:ext>
                </a:extLst>
              </a:tr>
              <a:tr h="2305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Spec ssk med</a:t>
                      </a:r>
                      <a:r>
                        <a:rPr lang="sv-SE" sz="1200" baseline="30000">
                          <a:effectLst/>
                        </a:rPr>
                        <a:t>1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00" marR="379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7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00" marR="379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17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00" marR="379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17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00" marR="379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0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00" marR="379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 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00" marR="37900" marT="0" marB="0" anchor="ctr"/>
                </a:tc>
                <a:extLst>
                  <a:ext uri="{0D108BD9-81ED-4DB2-BD59-A6C34878D82A}">
                    <a16:rowId xmlns:a16="http://schemas.microsoft.com/office/drawing/2014/main" val="858482496"/>
                  </a:ext>
                </a:extLst>
              </a:tr>
              <a:tr h="2305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Spec ssk barn och ungdom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00" marR="379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39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00" marR="379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44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00" marR="379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30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00" marR="379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-14</a:t>
                      </a:r>
                      <a:endParaRPr lang="sv-SE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00" marR="379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33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00" marR="37900" marT="0" marB="0" anchor="ctr"/>
                </a:tc>
                <a:extLst>
                  <a:ext uri="{0D108BD9-81ED-4DB2-BD59-A6C34878D82A}">
                    <a16:rowId xmlns:a16="http://schemas.microsoft.com/office/drawing/2014/main" val="906618397"/>
                  </a:ext>
                </a:extLst>
              </a:tr>
              <a:tr h="2305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Spec ssk kir</a:t>
                      </a:r>
                      <a:r>
                        <a:rPr lang="sv-SE" sz="1200" baseline="30000">
                          <a:effectLst/>
                        </a:rPr>
                        <a:t>1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00" marR="379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18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00" marR="379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17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00" marR="379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17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00" marR="379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0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00" marR="379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5 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00" marR="37900" marT="0" marB="0" anchor="ctr"/>
                </a:tc>
                <a:extLst>
                  <a:ext uri="{0D108BD9-81ED-4DB2-BD59-A6C34878D82A}">
                    <a16:rowId xmlns:a16="http://schemas.microsoft.com/office/drawing/2014/main" val="1130531138"/>
                  </a:ext>
                </a:extLst>
              </a:tr>
              <a:tr h="2305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Spec psyk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00" marR="379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34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00" marR="379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49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00" marR="379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62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00" marR="379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13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00" marR="379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27</a:t>
                      </a:r>
                      <a:endParaRPr lang="sv-SE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00" marR="37900" marT="0" marB="0" anchor="ctr"/>
                </a:tc>
                <a:extLst>
                  <a:ext uri="{0D108BD9-81ED-4DB2-BD59-A6C34878D82A}">
                    <a16:rowId xmlns:a16="http://schemas.microsoft.com/office/drawing/2014/main" val="3964869659"/>
                  </a:ext>
                </a:extLst>
              </a:tr>
              <a:tr h="2305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Spec ssk op</a:t>
                      </a:r>
                      <a:r>
                        <a:rPr lang="sv-SE" sz="1200" baseline="30000">
                          <a:effectLst/>
                        </a:rPr>
                        <a:t>2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00" marR="379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 12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00" marR="379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18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00" marR="379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20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00" marR="379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2</a:t>
                      </a:r>
                      <a:endParaRPr lang="sv-SE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00" marR="379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16</a:t>
                      </a:r>
                      <a:endParaRPr lang="sv-SE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00" marR="37900" marT="0" marB="0" anchor="ctr"/>
                </a:tc>
                <a:extLst>
                  <a:ext uri="{0D108BD9-81ED-4DB2-BD59-A6C34878D82A}">
                    <a16:rowId xmlns:a16="http://schemas.microsoft.com/office/drawing/2014/main" val="3882807074"/>
                  </a:ext>
                </a:extLst>
              </a:tr>
              <a:tr h="2305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Spec ssk ambulans</a:t>
                      </a:r>
                      <a:r>
                        <a:rPr lang="sv-SE" sz="1200" baseline="30000">
                          <a:effectLst/>
                        </a:rPr>
                        <a:t>3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00" marR="379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30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00" marR="379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18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00" marR="379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20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00" marR="379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2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00" marR="379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11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00" marR="37900" marT="0" marB="0" anchor="ctr"/>
                </a:tc>
                <a:extLst>
                  <a:ext uri="{0D108BD9-81ED-4DB2-BD59-A6C34878D82A}">
                    <a16:rowId xmlns:a16="http://schemas.microsoft.com/office/drawing/2014/main" val="3575136213"/>
                  </a:ext>
                </a:extLst>
              </a:tr>
              <a:tr h="2305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Spec ssk ögon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00" marR="379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0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00" marR="379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15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00" marR="379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25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00" marR="379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10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00" marR="379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9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00" marR="37900" marT="0" marB="0" anchor="ctr"/>
                </a:tc>
                <a:extLst>
                  <a:ext uri="{0D108BD9-81ED-4DB2-BD59-A6C34878D82A}">
                    <a16:rowId xmlns:a16="http://schemas.microsoft.com/office/drawing/2014/main" val="1888328516"/>
                  </a:ext>
                </a:extLst>
              </a:tr>
              <a:tr h="2305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Spec ssk vård av äldre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00" marR="379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0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00" marR="3790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0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00" marR="3790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20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00" marR="379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20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00" marR="379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2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00" marR="37900" marT="0" marB="0" anchor="b"/>
                </a:tc>
                <a:extLst>
                  <a:ext uri="{0D108BD9-81ED-4DB2-BD59-A6C34878D82A}">
                    <a16:rowId xmlns:a16="http://schemas.microsoft.com/office/drawing/2014/main" val="3209916103"/>
                  </a:ext>
                </a:extLst>
              </a:tr>
              <a:tr h="23056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Summa</a:t>
                      </a:r>
                      <a:endParaRPr lang="sv-SE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00" marR="379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259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00" marR="3790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392</a:t>
                      </a:r>
                      <a:endParaRPr lang="sv-SE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00" marR="3790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461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00" marR="379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69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00" marR="3790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 </a:t>
                      </a:r>
                      <a:endParaRPr lang="sv-SE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00" marR="37900" marT="0" marB="0" anchor="b"/>
                </a:tc>
                <a:extLst>
                  <a:ext uri="{0D108BD9-81ED-4DB2-BD59-A6C34878D82A}">
                    <a16:rowId xmlns:a16="http://schemas.microsoft.com/office/drawing/2014/main" val="3999108239"/>
                  </a:ext>
                </a:extLst>
              </a:tr>
            </a:tbl>
          </a:graphicData>
        </a:graphic>
      </p:graphicFrame>
      <p:pic>
        <p:nvPicPr>
          <p:cNvPr id="10" name="Bildobjekt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6107399"/>
            <a:ext cx="1907704" cy="575238"/>
          </a:xfrm>
          <a:prstGeom prst="rect">
            <a:avLst/>
          </a:prstGeom>
        </p:spPr>
      </p:pic>
      <p:sp>
        <p:nvSpPr>
          <p:cNvPr id="11" name="Ellips 10"/>
          <p:cNvSpPr/>
          <p:nvPr/>
        </p:nvSpPr>
        <p:spPr>
          <a:xfrm>
            <a:off x="6444208" y="3087625"/>
            <a:ext cx="288032" cy="2880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Ellips 11"/>
          <p:cNvSpPr/>
          <p:nvPr/>
        </p:nvSpPr>
        <p:spPr>
          <a:xfrm>
            <a:off x="6444208" y="3789040"/>
            <a:ext cx="288032" cy="27180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Ellips 12"/>
          <p:cNvSpPr/>
          <p:nvPr/>
        </p:nvSpPr>
        <p:spPr>
          <a:xfrm>
            <a:off x="7524328" y="2204864"/>
            <a:ext cx="288032" cy="27180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701464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Region Jönköping</Template>
  <TotalTime>868</TotalTime>
  <Words>811</Words>
  <Application>Microsoft Office PowerPoint</Application>
  <PresentationFormat>Bildspel på skärmen (4:3)</PresentationFormat>
  <Paragraphs>256</Paragraphs>
  <Slides>14</Slides>
  <Notes>13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Office-tema</vt:lpstr>
      <vt:lpstr>Sjukvårdsregional kompetensförsörjning</vt:lpstr>
      <vt:lpstr>Bakgrund och uppdrag</vt:lpstr>
      <vt:lpstr>Grupper som nämns i rapporten</vt:lpstr>
      <vt:lpstr>Läkare</vt:lpstr>
      <vt:lpstr>Grundutbildade sjuksköterskor</vt:lpstr>
      <vt:lpstr>Röntgensjuksköterska</vt:lpstr>
      <vt:lpstr>Biomedicinsk analytiker </vt:lpstr>
      <vt:lpstr>Bastjänstgöring och specialisttjänstgöring för läkare </vt:lpstr>
      <vt:lpstr>Specialistsjuksköterska och barnmorska</vt:lpstr>
      <vt:lpstr>Utbildningsanställningar</vt:lpstr>
      <vt:lpstr>VFU</vt:lpstr>
      <vt:lpstr>Övriga utbildningar, nyckelfunktioner</vt:lpstr>
      <vt:lpstr>Innehåll i utbildningar</vt:lpstr>
      <vt:lpstr>Coronapandemin</vt:lpstr>
    </vt:vector>
  </TitlesOfParts>
  <Company>Region Jönköpings län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Regional kompetensförsörjning</dc:title>
  <dc:creator>Georgsson Anna</dc:creator>
  <cp:lastModifiedBy>Kvarnström Susanne</cp:lastModifiedBy>
  <cp:revision>41</cp:revision>
  <dcterms:created xsi:type="dcterms:W3CDTF">2020-04-17T11:08:11Z</dcterms:created>
  <dcterms:modified xsi:type="dcterms:W3CDTF">2020-05-15T11:08:15Z</dcterms:modified>
</cp:coreProperties>
</file>