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8" r:id="rId14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258" autoAdjust="0"/>
  </p:normalViewPr>
  <p:slideViewPr>
    <p:cSldViewPr>
      <p:cViewPr varScale="1">
        <p:scale>
          <a:sx n="125" d="100"/>
          <a:sy n="125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F8A54-ED78-4BB2-BA7B-1D0A7904D11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v-SE"/>
        </a:p>
      </dgm:t>
    </dgm:pt>
    <dgm:pt modelId="{BA025444-7CFA-4496-A203-FCF643E77375}">
      <dgm:prSet phldrT="[Text]" custT="1"/>
      <dgm:spPr>
        <a:solidFill>
          <a:srgbClr val="92D050"/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3 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Remiss av underlaget och konsekvens-analys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91C68F-FC14-4F25-B905-EC87BC6AD30E}" type="parTrans" cxnId="{8E6D7A0F-9B31-4C51-AB92-12B3B53FC6DC}">
      <dgm:prSet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D9819-4A08-43F3-98C7-459E28FF9A44}" type="sibTrans" cxnId="{8E6D7A0F-9B31-4C51-AB92-12B3B53FC6DC}">
      <dgm:prSet custT="1"/>
      <dgm:spPr/>
      <dgm:t>
        <a:bodyPr/>
        <a:lstStyle/>
        <a:p>
          <a:endParaRPr lang="sv-SE" sz="14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CBB06-1696-4731-98FF-5DE3F1ABBEA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4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Socialstyrelsen tar beslut om vad och antal utförare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A76563-697C-44B0-B2F7-A63D5079E165}" type="parTrans" cxnId="{3389FE26-7459-4592-9AFC-FE96479C55F9}">
      <dgm:prSet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6BB24-84FA-4302-BAAC-71237903CFE2}" type="sibTrans" cxnId="{3389FE26-7459-4592-9AFC-FE96479C55F9}">
      <dgm:prSet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F89352-C35C-4D4C-9C5C-7555D579427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2 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Sakkunnig-grupper tar fram underlag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2DE278-FC41-4571-86C2-59CA86C95DEF}" type="parTrans" cxnId="{E82C22E1-FD29-45A5-B372-8B974A7D0758}">
      <dgm:prSet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B1714B-C35B-48AA-B0FF-7A8C47F4A5B6}" type="sibTrans" cxnId="{E82C22E1-FD29-45A5-B372-8B974A7D0758}">
      <dgm:prSet custT="1"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8FB070-0231-4CAC-B612-03133AE02D8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1 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NPO ger förslag på vårdområden att genomlysa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F9DD9-0AE7-422F-8778-B29678F2D179}" type="parTrans" cxnId="{ADE4C75E-A200-40B8-BFC5-2D06B1260665}">
      <dgm:prSet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D1CA79-EF7B-4A8C-AC80-04228EA7E509}" type="sibTrans" cxnId="{ADE4C75E-A200-40B8-BFC5-2D06B1260665}">
      <dgm:prSet custT="1"/>
      <dgm:spPr/>
      <dgm:t>
        <a:bodyPr/>
        <a:lstStyle/>
        <a:p>
          <a:endParaRPr lang="sv-SE" sz="14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830A3C-2E3B-457E-BEC4-8AEF48337263}" type="pres">
      <dgm:prSet presAssocID="{569F8A54-ED78-4BB2-BA7B-1D0A7904D1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163CEA2-F719-4FB1-A788-A0C1F19E021B}" type="pres">
      <dgm:prSet presAssocID="{BD8FB070-0231-4CAC-B612-03133AE02D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D980255-0CD6-4D35-B3A5-242B89B7B8B6}" type="pres">
      <dgm:prSet presAssocID="{A1D1CA79-EF7B-4A8C-AC80-04228EA7E509}" presName="sibTrans" presStyleLbl="sibTrans2D1" presStyleIdx="0" presStyleCnt="3"/>
      <dgm:spPr/>
      <dgm:t>
        <a:bodyPr/>
        <a:lstStyle/>
        <a:p>
          <a:endParaRPr lang="sv-SE"/>
        </a:p>
      </dgm:t>
    </dgm:pt>
    <dgm:pt modelId="{AC3A70F1-67BB-466F-88DB-2B4A38CE0454}" type="pres">
      <dgm:prSet presAssocID="{A1D1CA79-EF7B-4A8C-AC80-04228EA7E509}" presName="connectorText" presStyleLbl="sibTrans2D1" presStyleIdx="0" presStyleCnt="3"/>
      <dgm:spPr/>
      <dgm:t>
        <a:bodyPr/>
        <a:lstStyle/>
        <a:p>
          <a:endParaRPr lang="sv-SE"/>
        </a:p>
      </dgm:t>
    </dgm:pt>
    <dgm:pt modelId="{350BA2B8-A54E-47AB-A0FD-84B333939FAB}" type="pres">
      <dgm:prSet presAssocID="{81F89352-C35C-4D4C-9C5C-7555D579427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3868055-14D7-47E6-9512-909E2726C1D8}" type="pres">
      <dgm:prSet presAssocID="{BEB1714B-C35B-48AA-B0FF-7A8C47F4A5B6}" presName="sibTrans" presStyleLbl="sibTrans2D1" presStyleIdx="1" presStyleCnt="3"/>
      <dgm:spPr/>
      <dgm:t>
        <a:bodyPr/>
        <a:lstStyle/>
        <a:p>
          <a:endParaRPr lang="sv-SE"/>
        </a:p>
      </dgm:t>
    </dgm:pt>
    <dgm:pt modelId="{C3243B7E-6067-4170-9CC5-875C7AE2D321}" type="pres">
      <dgm:prSet presAssocID="{BEB1714B-C35B-48AA-B0FF-7A8C47F4A5B6}" presName="connectorText" presStyleLbl="sibTrans2D1" presStyleIdx="1" presStyleCnt="3"/>
      <dgm:spPr/>
      <dgm:t>
        <a:bodyPr/>
        <a:lstStyle/>
        <a:p>
          <a:endParaRPr lang="sv-SE"/>
        </a:p>
      </dgm:t>
    </dgm:pt>
    <dgm:pt modelId="{1FADA194-6F04-4ED2-A462-2DF061839B20}" type="pres">
      <dgm:prSet presAssocID="{BA025444-7CFA-4496-A203-FCF643E77375}" presName="node" presStyleLbl="node1" presStyleIdx="2" presStyleCnt="4" custScaleX="10165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C08284A-05D9-4811-860F-45D57B38A8D9}" type="pres">
      <dgm:prSet presAssocID="{D2BD9819-4A08-43F3-98C7-459E28FF9A44}" presName="sibTrans" presStyleLbl="sibTrans2D1" presStyleIdx="2" presStyleCnt="3"/>
      <dgm:spPr/>
      <dgm:t>
        <a:bodyPr/>
        <a:lstStyle/>
        <a:p>
          <a:endParaRPr lang="sv-SE"/>
        </a:p>
      </dgm:t>
    </dgm:pt>
    <dgm:pt modelId="{42EE3AAD-CAC0-42A6-94DD-7E126725A19B}" type="pres">
      <dgm:prSet presAssocID="{D2BD9819-4A08-43F3-98C7-459E28FF9A44}" presName="connectorText" presStyleLbl="sibTrans2D1" presStyleIdx="2" presStyleCnt="3"/>
      <dgm:spPr/>
      <dgm:t>
        <a:bodyPr/>
        <a:lstStyle/>
        <a:p>
          <a:endParaRPr lang="sv-SE"/>
        </a:p>
      </dgm:t>
    </dgm:pt>
    <dgm:pt modelId="{4CF80A5A-D1BF-46EC-90FD-55478CF0AD99}" type="pres">
      <dgm:prSet presAssocID="{AD9CBB06-1696-4731-98FF-5DE3F1ABBEA1}" presName="node" presStyleLbl="node1" presStyleIdx="3" presStyleCnt="4" custScaleX="10247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7DA6214-3C06-4E35-BE2A-44F3906E27E1}" type="presOf" srcId="{BA025444-7CFA-4496-A203-FCF643E77375}" destId="{1FADA194-6F04-4ED2-A462-2DF061839B20}" srcOrd="0" destOrd="0" presId="urn:microsoft.com/office/officeart/2005/8/layout/process1"/>
    <dgm:cxn modelId="{1231172D-51A4-4064-BD9A-8D51C1A7946E}" type="presOf" srcId="{A1D1CA79-EF7B-4A8C-AC80-04228EA7E509}" destId="{3D980255-0CD6-4D35-B3A5-242B89B7B8B6}" srcOrd="0" destOrd="0" presId="urn:microsoft.com/office/officeart/2005/8/layout/process1"/>
    <dgm:cxn modelId="{3389FE26-7459-4592-9AFC-FE96479C55F9}" srcId="{569F8A54-ED78-4BB2-BA7B-1D0A7904D111}" destId="{AD9CBB06-1696-4731-98FF-5DE3F1ABBEA1}" srcOrd="3" destOrd="0" parTransId="{22A76563-697C-44B0-B2F7-A63D5079E165}" sibTransId="{1FF6BB24-84FA-4302-BAAC-71237903CFE2}"/>
    <dgm:cxn modelId="{8E6D7A0F-9B31-4C51-AB92-12B3B53FC6DC}" srcId="{569F8A54-ED78-4BB2-BA7B-1D0A7904D111}" destId="{BA025444-7CFA-4496-A203-FCF643E77375}" srcOrd="2" destOrd="0" parTransId="{6D91C68F-FC14-4F25-B905-EC87BC6AD30E}" sibTransId="{D2BD9819-4A08-43F3-98C7-459E28FF9A44}"/>
    <dgm:cxn modelId="{CB244DBD-FD1F-4C1E-90B7-3DE191E83775}" type="presOf" srcId="{BEB1714B-C35B-48AA-B0FF-7A8C47F4A5B6}" destId="{23868055-14D7-47E6-9512-909E2726C1D8}" srcOrd="0" destOrd="0" presId="urn:microsoft.com/office/officeart/2005/8/layout/process1"/>
    <dgm:cxn modelId="{68A83EDB-F1D6-4CFC-8184-DD2354D8D9CB}" type="presOf" srcId="{D2BD9819-4A08-43F3-98C7-459E28FF9A44}" destId="{42EE3AAD-CAC0-42A6-94DD-7E126725A19B}" srcOrd="1" destOrd="0" presId="urn:microsoft.com/office/officeart/2005/8/layout/process1"/>
    <dgm:cxn modelId="{1524687D-908C-42AD-AFCF-C266E77D1B25}" type="presOf" srcId="{569F8A54-ED78-4BB2-BA7B-1D0A7904D111}" destId="{9D830A3C-2E3B-457E-BEC4-8AEF48337263}" srcOrd="0" destOrd="0" presId="urn:microsoft.com/office/officeart/2005/8/layout/process1"/>
    <dgm:cxn modelId="{E82C22E1-FD29-45A5-B372-8B974A7D0758}" srcId="{569F8A54-ED78-4BB2-BA7B-1D0A7904D111}" destId="{81F89352-C35C-4D4C-9C5C-7555D5794278}" srcOrd="1" destOrd="0" parTransId="{482DE278-FC41-4571-86C2-59CA86C95DEF}" sibTransId="{BEB1714B-C35B-48AA-B0FF-7A8C47F4A5B6}"/>
    <dgm:cxn modelId="{9C6AE69B-2280-47F4-AA64-81DF80DEF43C}" type="presOf" srcId="{BEB1714B-C35B-48AA-B0FF-7A8C47F4A5B6}" destId="{C3243B7E-6067-4170-9CC5-875C7AE2D321}" srcOrd="1" destOrd="0" presId="urn:microsoft.com/office/officeart/2005/8/layout/process1"/>
    <dgm:cxn modelId="{F00B196D-0F1F-41B1-A284-E1E8D91F4898}" type="presOf" srcId="{BD8FB070-0231-4CAC-B612-03133AE02D84}" destId="{D163CEA2-F719-4FB1-A788-A0C1F19E021B}" srcOrd="0" destOrd="0" presId="urn:microsoft.com/office/officeart/2005/8/layout/process1"/>
    <dgm:cxn modelId="{7DA963A8-7B26-4382-A39C-55E0D4D4AD28}" type="presOf" srcId="{D2BD9819-4A08-43F3-98C7-459E28FF9A44}" destId="{BC08284A-05D9-4811-860F-45D57B38A8D9}" srcOrd="0" destOrd="0" presId="urn:microsoft.com/office/officeart/2005/8/layout/process1"/>
    <dgm:cxn modelId="{14675048-4544-409A-87DC-2213534A7897}" type="presOf" srcId="{A1D1CA79-EF7B-4A8C-AC80-04228EA7E509}" destId="{AC3A70F1-67BB-466F-88DB-2B4A38CE0454}" srcOrd="1" destOrd="0" presId="urn:microsoft.com/office/officeart/2005/8/layout/process1"/>
    <dgm:cxn modelId="{0145618A-5A97-45A4-905B-73BEA78C8741}" type="presOf" srcId="{81F89352-C35C-4D4C-9C5C-7555D5794278}" destId="{350BA2B8-A54E-47AB-A0FD-84B333939FAB}" srcOrd="0" destOrd="0" presId="urn:microsoft.com/office/officeart/2005/8/layout/process1"/>
    <dgm:cxn modelId="{9845E946-58FD-4AB0-80F9-CF6073A988E6}" type="presOf" srcId="{AD9CBB06-1696-4731-98FF-5DE3F1ABBEA1}" destId="{4CF80A5A-D1BF-46EC-90FD-55478CF0AD99}" srcOrd="0" destOrd="0" presId="urn:microsoft.com/office/officeart/2005/8/layout/process1"/>
    <dgm:cxn modelId="{ADE4C75E-A200-40B8-BFC5-2D06B1260665}" srcId="{569F8A54-ED78-4BB2-BA7B-1D0A7904D111}" destId="{BD8FB070-0231-4CAC-B612-03133AE02D84}" srcOrd="0" destOrd="0" parTransId="{F80F9DD9-0AE7-422F-8778-B29678F2D179}" sibTransId="{A1D1CA79-EF7B-4A8C-AC80-04228EA7E509}"/>
    <dgm:cxn modelId="{39B7F7FA-5855-47DE-94DA-1167A3A843D5}" type="presParOf" srcId="{9D830A3C-2E3B-457E-BEC4-8AEF48337263}" destId="{D163CEA2-F719-4FB1-A788-A0C1F19E021B}" srcOrd="0" destOrd="0" presId="urn:microsoft.com/office/officeart/2005/8/layout/process1"/>
    <dgm:cxn modelId="{764D76D5-841F-419D-99EE-ECFC4A2274FC}" type="presParOf" srcId="{9D830A3C-2E3B-457E-BEC4-8AEF48337263}" destId="{3D980255-0CD6-4D35-B3A5-242B89B7B8B6}" srcOrd="1" destOrd="0" presId="urn:microsoft.com/office/officeart/2005/8/layout/process1"/>
    <dgm:cxn modelId="{B70E7DE6-86F1-487E-BAB3-675F4582DF51}" type="presParOf" srcId="{3D980255-0CD6-4D35-B3A5-242B89B7B8B6}" destId="{AC3A70F1-67BB-466F-88DB-2B4A38CE0454}" srcOrd="0" destOrd="0" presId="urn:microsoft.com/office/officeart/2005/8/layout/process1"/>
    <dgm:cxn modelId="{A676C468-8F8C-4AD4-AE4D-563E4B8B27E7}" type="presParOf" srcId="{9D830A3C-2E3B-457E-BEC4-8AEF48337263}" destId="{350BA2B8-A54E-47AB-A0FD-84B333939FAB}" srcOrd="2" destOrd="0" presId="urn:microsoft.com/office/officeart/2005/8/layout/process1"/>
    <dgm:cxn modelId="{A2E4EF57-21C0-4AE1-A976-A105FEA0D475}" type="presParOf" srcId="{9D830A3C-2E3B-457E-BEC4-8AEF48337263}" destId="{23868055-14D7-47E6-9512-909E2726C1D8}" srcOrd="3" destOrd="0" presId="urn:microsoft.com/office/officeart/2005/8/layout/process1"/>
    <dgm:cxn modelId="{88744F36-252B-4507-AA97-6F7FB82B6F5E}" type="presParOf" srcId="{23868055-14D7-47E6-9512-909E2726C1D8}" destId="{C3243B7E-6067-4170-9CC5-875C7AE2D321}" srcOrd="0" destOrd="0" presId="urn:microsoft.com/office/officeart/2005/8/layout/process1"/>
    <dgm:cxn modelId="{6983712B-9085-467D-984F-F6C564F9306E}" type="presParOf" srcId="{9D830A3C-2E3B-457E-BEC4-8AEF48337263}" destId="{1FADA194-6F04-4ED2-A462-2DF061839B20}" srcOrd="4" destOrd="0" presId="urn:microsoft.com/office/officeart/2005/8/layout/process1"/>
    <dgm:cxn modelId="{555BA6A3-17E3-478D-BC0A-4E991A827187}" type="presParOf" srcId="{9D830A3C-2E3B-457E-BEC4-8AEF48337263}" destId="{BC08284A-05D9-4811-860F-45D57B38A8D9}" srcOrd="5" destOrd="0" presId="urn:microsoft.com/office/officeart/2005/8/layout/process1"/>
    <dgm:cxn modelId="{6C8670EC-B0ED-4193-81E2-9ACE46877D47}" type="presParOf" srcId="{BC08284A-05D9-4811-860F-45D57B38A8D9}" destId="{42EE3AAD-CAC0-42A6-94DD-7E126725A19B}" srcOrd="0" destOrd="0" presId="urn:microsoft.com/office/officeart/2005/8/layout/process1"/>
    <dgm:cxn modelId="{7316ED8E-365A-46BF-BC6D-E94F30F57FDA}" type="presParOf" srcId="{9D830A3C-2E3B-457E-BEC4-8AEF48337263}" destId="{4CF80A5A-D1BF-46EC-90FD-55478CF0AD9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F8A54-ED78-4BB2-BA7B-1D0A7904D11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v-SE"/>
        </a:p>
      </dgm:t>
    </dgm:pt>
    <dgm:pt modelId="{BD8FB070-0231-4CAC-B612-03133AE02D8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8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Uppföljning och utvärdering av tillstånden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0F9DD9-0AE7-422F-8778-B29678F2D179}" type="parTrans" cxnId="{ADE4C75E-A200-40B8-BFC5-2D06B1260665}">
      <dgm:prSet/>
      <dgm:spPr/>
      <dgm:t>
        <a:bodyPr/>
        <a:lstStyle/>
        <a:p>
          <a:endParaRPr lang="sv-SE" sz="16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D1CA79-EF7B-4A8C-AC80-04228EA7E509}" type="sibTrans" cxnId="{ADE4C75E-A200-40B8-BFC5-2D06B1260665}">
      <dgm:prSet custT="1"/>
      <dgm:spPr/>
      <dgm:t>
        <a:bodyPr/>
        <a:lstStyle/>
        <a:p>
          <a:endParaRPr lang="sv-SE" sz="12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627006-5C6D-4910-B856-E48D881BD2ED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7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Nämnd beslutar om tillstånd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D4092B-B596-4FFC-B686-8A8CD6A44CC8}" type="parTrans" cxnId="{151DC32A-CD1B-44FB-B68B-03A3C493D1D5}">
      <dgm:prSet/>
      <dgm:spPr/>
      <dgm:t>
        <a:bodyPr/>
        <a:lstStyle/>
        <a:p>
          <a:endParaRPr lang="sv-SE"/>
        </a:p>
      </dgm:t>
    </dgm:pt>
    <dgm:pt modelId="{6F31ABFD-883E-4E3A-9F11-F64512941DBB}" type="sibTrans" cxnId="{151DC32A-CD1B-44FB-B68B-03A3C493D1D5}">
      <dgm:prSet/>
      <dgm:spPr/>
      <dgm:t>
        <a:bodyPr/>
        <a:lstStyle/>
        <a:p>
          <a:endParaRPr lang="sv-SE"/>
        </a:p>
      </dgm:t>
    </dgm:pt>
    <dgm:pt modelId="{02B9FDE8-85AF-41E2-A2BB-1D4DA2EA38E3}">
      <dgm:prSet phldrT="[Text]" custT="1"/>
      <dgm:spPr>
        <a:solidFill>
          <a:srgbClr val="92D050"/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6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Beredning inför nämnd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D40123-78DE-49F3-B1F9-480D17E47FC6}" type="parTrans" cxnId="{0AB62DFE-37BD-4A15-AABE-AC195B345528}">
      <dgm:prSet/>
      <dgm:spPr/>
      <dgm:t>
        <a:bodyPr/>
        <a:lstStyle/>
        <a:p>
          <a:endParaRPr lang="sv-SE"/>
        </a:p>
      </dgm:t>
    </dgm:pt>
    <dgm:pt modelId="{56799400-F35B-487B-85ED-7512192CF293}" type="sibTrans" cxnId="{0AB62DFE-37BD-4A15-AABE-AC195B345528}">
      <dgm:prSet/>
      <dgm:spPr/>
      <dgm:t>
        <a:bodyPr/>
        <a:lstStyle/>
        <a:p>
          <a:endParaRPr lang="sv-SE"/>
        </a:p>
      </dgm:t>
    </dgm:pt>
    <dgm:pt modelId="{958BF2FE-D274-4D22-9D13-B36EB4DF2AE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5</a:t>
          </a:r>
        </a:p>
        <a:p>
          <a:r>
            <a:rPr lang="sv-S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Landstingen ansöker om tillstånd</a:t>
          </a:r>
          <a:endParaRPr lang="sv-SE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5E90B-DAA2-4F6E-9EA2-309724F530CE}" type="parTrans" cxnId="{E59441B3-1023-429A-8A21-0DC65CC42BF2}">
      <dgm:prSet/>
      <dgm:spPr/>
      <dgm:t>
        <a:bodyPr/>
        <a:lstStyle/>
        <a:p>
          <a:endParaRPr lang="sv-SE"/>
        </a:p>
      </dgm:t>
    </dgm:pt>
    <dgm:pt modelId="{1802458E-5EFD-4100-8A27-6BE4969E8DE6}" type="sibTrans" cxnId="{E59441B3-1023-429A-8A21-0DC65CC42BF2}">
      <dgm:prSet/>
      <dgm:spPr/>
      <dgm:t>
        <a:bodyPr/>
        <a:lstStyle/>
        <a:p>
          <a:endParaRPr lang="sv-SE"/>
        </a:p>
      </dgm:t>
    </dgm:pt>
    <dgm:pt modelId="{9D830A3C-2E3B-457E-BEC4-8AEF48337263}" type="pres">
      <dgm:prSet presAssocID="{569F8A54-ED78-4BB2-BA7B-1D0A7904D1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163CEA2-F719-4FB1-A788-A0C1F19E021B}" type="pres">
      <dgm:prSet presAssocID="{BD8FB070-0231-4CAC-B612-03133AE02D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D980255-0CD6-4D35-B3A5-242B89B7B8B6}" type="pres">
      <dgm:prSet presAssocID="{A1D1CA79-EF7B-4A8C-AC80-04228EA7E509}" presName="sibTrans" presStyleLbl="sibTrans2D1" presStyleIdx="0" presStyleCnt="3" custAng="10800000"/>
      <dgm:spPr/>
      <dgm:t>
        <a:bodyPr/>
        <a:lstStyle/>
        <a:p>
          <a:endParaRPr lang="sv-SE"/>
        </a:p>
      </dgm:t>
    </dgm:pt>
    <dgm:pt modelId="{AC3A70F1-67BB-466F-88DB-2B4A38CE0454}" type="pres">
      <dgm:prSet presAssocID="{A1D1CA79-EF7B-4A8C-AC80-04228EA7E509}" presName="connectorText" presStyleLbl="sibTrans2D1" presStyleIdx="0" presStyleCnt="3"/>
      <dgm:spPr/>
      <dgm:t>
        <a:bodyPr/>
        <a:lstStyle/>
        <a:p>
          <a:endParaRPr lang="sv-SE"/>
        </a:p>
      </dgm:t>
    </dgm:pt>
    <dgm:pt modelId="{79DDC67D-3C27-436D-B370-BDCADAD782B5}" type="pres">
      <dgm:prSet presAssocID="{FE627006-5C6D-4910-B856-E48D881BD2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C04E552-0C07-42F9-9815-890C6CB22712}" type="pres">
      <dgm:prSet presAssocID="{6F31ABFD-883E-4E3A-9F11-F64512941DBB}" presName="sibTrans" presStyleLbl="sibTrans2D1" presStyleIdx="1" presStyleCnt="3" custAng="10800000"/>
      <dgm:spPr/>
      <dgm:t>
        <a:bodyPr/>
        <a:lstStyle/>
        <a:p>
          <a:endParaRPr lang="sv-SE"/>
        </a:p>
      </dgm:t>
    </dgm:pt>
    <dgm:pt modelId="{C39F02C8-BBF9-4792-B6CA-3F1C6984799E}" type="pres">
      <dgm:prSet presAssocID="{6F31ABFD-883E-4E3A-9F11-F64512941DBB}" presName="connectorText" presStyleLbl="sibTrans2D1" presStyleIdx="1" presStyleCnt="3"/>
      <dgm:spPr/>
      <dgm:t>
        <a:bodyPr/>
        <a:lstStyle/>
        <a:p>
          <a:endParaRPr lang="sv-SE"/>
        </a:p>
      </dgm:t>
    </dgm:pt>
    <dgm:pt modelId="{881EB94D-84E2-437B-A897-92D7210E9F0D}" type="pres">
      <dgm:prSet presAssocID="{02B9FDE8-85AF-41E2-A2BB-1D4DA2EA38E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FCC0B80-59BF-4EB7-B65B-05C4A9E5037D}" type="pres">
      <dgm:prSet presAssocID="{56799400-F35B-487B-85ED-7512192CF293}" presName="sibTrans" presStyleLbl="sibTrans2D1" presStyleIdx="2" presStyleCnt="3" custAng="10800000"/>
      <dgm:spPr/>
      <dgm:t>
        <a:bodyPr/>
        <a:lstStyle/>
        <a:p>
          <a:endParaRPr lang="sv-SE"/>
        </a:p>
      </dgm:t>
    </dgm:pt>
    <dgm:pt modelId="{A9EFD9A0-535E-40D3-8D5D-B783FF327F21}" type="pres">
      <dgm:prSet presAssocID="{56799400-F35B-487B-85ED-7512192CF293}" presName="connectorText" presStyleLbl="sibTrans2D1" presStyleIdx="2" presStyleCnt="3"/>
      <dgm:spPr/>
      <dgm:t>
        <a:bodyPr/>
        <a:lstStyle/>
        <a:p>
          <a:endParaRPr lang="sv-SE"/>
        </a:p>
      </dgm:t>
    </dgm:pt>
    <dgm:pt modelId="{AA16BCC7-699D-426A-84AF-8228D3298D7F}" type="pres">
      <dgm:prSet presAssocID="{958BF2FE-D274-4D22-9D13-B36EB4DF2AE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97C348E-946F-4A0E-A7B3-479F9899B8B6}" type="presOf" srcId="{A1D1CA79-EF7B-4A8C-AC80-04228EA7E509}" destId="{AC3A70F1-67BB-466F-88DB-2B4A38CE0454}" srcOrd="1" destOrd="0" presId="urn:microsoft.com/office/officeart/2005/8/layout/process1"/>
    <dgm:cxn modelId="{9B810C12-60EA-413F-A502-62767F5E6070}" type="presOf" srcId="{56799400-F35B-487B-85ED-7512192CF293}" destId="{8FCC0B80-59BF-4EB7-B65B-05C4A9E5037D}" srcOrd="0" destOrd="0" presId="urn:microsoft.com/office/officeart/2005/8/layout/process1"/>
    <dgm:cxn modelId="{B7C12702-673A-43B3-9D3A-6324BB2E9106}" type="presOf" srcId="{958BF2FE-D274-4D22-9D13-B36EB4DF2AEB}" destId="{AA16BCC7-699D-426A-84AF-8228D3298D7F}" srcOrd="0" destOrd="0" presId="urn:microsoft.com/office/officeart/2005/8/layout/process1"/>
    <dgm:cxn modelId="{7A93980D-BAB8-4A6F-BA71-59583A534EFB}" type="presOf" srcId="{6F31ABFD-883E-4E3A-9F11-F64512941DBB}" destId="{C39F02C8-BBF9-4792-B6CA-3F1C6984799E}" srcOrd="1" destOrd="0" presId="urn:microsoft.com/office/officeart/2005/8/layout/process1"/>
    <dgm:cxn modelId="{F0F29461-F010-4116-A7AE-84A68AE8EEE2}" type="presOf" srcId="{56799400-F35B-487B-85ED-7512192CF293}" destId="{A9EFD9A0-535E-40D3-8D5D-B783FF327F21}" srcOrd="1" destOrd="0" presId="urn:microsoft.com/office/officeart/2005/8/layout/process1"/>
    <dgm:cxn modelId="{BDFA9EC3-D957-4B0D-9F46-970E46ECB842}" type="presOf" srcId="{569F8A54-ED78-4BB2-BA7B-1D0A7904D111}" destId="{9D830A3C-2E3B-457E-BEC4-8AEF48337263}" srcOrd="0" destOrd="0" presId="urn:microsoft.com/office/officeart/2005/8/layout/process1"/>
    <dgm:cxn modelId="{E59441B3-1023-429A-8A21-0DC65CC42BF2}" srcId="{569F8A54-ED78-4BB2-BA7B-1D0A7904D111}" destId="{958BF2FE-D274-4D22-9D13-B36EB4DF2AEB}" srcOrd="3" destOrd="0" parTransId="{C695E90B-DAA2-4F6E-9EA2-309724F530CE}" sibTransId="{1802458E-5EFD-4100-8A27-6BE4969E8DE6}"/>
    <dgm:cxn modelId="{6D3C54AE-EF06-416D-9BE0-E56919396843}" type="presOf" srcId="{6F31ABFD-883E-4E3A-9F11-F64512941DBB}" destId="{7C04E552-0C07-42F9-9815-890C6CB22712}" srcOrd="0" destOrd="0" presId="urn:microsoft.com/office/officeart/2005/8/layout/process1"/>
    <dgm:cxn modelId="{5062990E-0165-4879-A82F-0BB53F689536}" type="presOf" srcId="{BD8FB070-0231-4CAC-B612-03133AE02D84}" destId="{D163CEA2-F719-4FB1-A788-A0C1F19E021B}" srcOrd="0" destOrd="0" presId="urn:microsoft.com/office/officeart/2005/8/layout/process1"/>
    <dgm:cxn modelId="{DF685A96-6FE5-4613-B837-053DF65D14DF}" type="presOf" srcId="{A1D1CA79-EF7B-4A8C-AC80-04228EA7E509}" destId="{3D980255-0CD6-4D35-B3A5-242B89B7B8B6}" srcOrd="0" destOrd="0" presId="urn:microsoft.com/office/officeart/2005/8/layout/process1"/>
    <dgm:cxn modelId="{151DC32A-CD1B-44FB-B68B-03A3C493D1D5}" srcId="{569F8A54-ED78-4BB2-BA7B-1D0A7904D111}" destId="{FE627006-5C6D-4910-B856-E48D881BD2ED}" srcOrd="1" destOrd="0" parTransId="{3ED4092B-B596-4FFC-B686-8A8CD6A44CC8}" sibTransId="{6F31ABFD-883E-4E3A-9F11-F64512941DBB}"/>
    <dgm:cxn modelId="{E0EEDF9F-7BAD-42EE-9489-A29C82506818}" type="presOf" srcId="{02B9FDE8-85AF-41E2-A2BB-1D4DA2EA38E3}" destId="{881EB94D-84E2-437B-A897-92D7210E9F0D}" srcOrd="0" destOrd="0" presId="urn:microsoft.com/office/officeart/2005/8/layout/process1"/>
    <dgm:cxn modelId="{2918D939-B52E-403A-B885-6953B3E3D438}" type="presOf" srcId="{FE627006-5C6D-4910-B856-E48D881BD2ED}" destId="{79DDC67D-3C27-436D-B370-BDCADAD782B5}" srcOrd="0" destOrd="0" presId="urn:microsoft.com/office/officeart/2005/8/layout/process1"/>
    <dgm:cxn modelId="{0AB62DFE-37BD-4A15-AABE-AC195B345528}" srcId="{569F8A54-ED78-4BB2-BA7B-1D0A7904D111}" destId="{02B9FDE8-85AF-41E2-A2BB-1D4DA2EA38E3}" srcOrd="2" destOrd="0" parTransId="{9BD40123-78DE-49F3-B1F9-480D17E47FC6}" sibTransId="{56799400-F35B-487B-85ED-7512192CF293}"/>
    <dgm:cxn modelId="{ADE4C75E-A200-40B8-BFC5-2D06B1260665}" srcId="{569F8A54-ED78-4BB2-BA7B-1D0A7904D111}" destId="{BD8FB070-0231-4CAC-B612-03133AE02D84}" srcOrd="0" destOrd="0" parTransId="{F80F9DD9-0AE7-422F-8778-B29678F2D179}" sibTransId="{A1D1CA79-EF7B-4A8C-AC80-04228EA7E509}"/>
    <dgm:cxn modelId="{71040451-7E4A-407D-B2DB-00B68B7F0C65}" type="presParOf" srcId="{9D830A3C-2E3B-457E-BEC4-8AEF48337263}" destId="{D163CEA2-F719-4FB1-A788-A0C1F19E021B}" srcOrd="0" destOrd="0" presId="urn:microsoft.com/office/officeart/2005/8/layout/process1"/>
    <dgm:cxn modelId="{4D36EC77-7C1E-4779-8820-0CED34635170}" type="presParOf" srcId="{9D830A3C-2E3B-457E-BEC4-8AEF48337263}" destId="{3D980255-0CD6-4D35-B3A5-242B89B7B8B6}" srcOrd="1" destOrd="0" presId="urn:microsoft.com/office/officeart/2005/8/layout/process1"/>
    <dgm:cxn modelId="{1DBA3E5F-9129-42FB-A7FD-2BE7EDB410A5}" type="presParOf" srcId="{3D980255-0CD6-4D35-B3A5-242B89B7B8B6}" destId="{AC3A70F1-67BB-466F-88DB-2B4A38CE0454}" srcOrd="0" destOrd="0" presId="urn:microsoft.com/office/officeart/2005/8/layout/process1"/>
    <dgm:cxn modelId="{83C30A42-5678-400E-BA1A-018776220826}" type="presParOf" srcId="{9D830A3C-2E3B-457E-BEC4-8AEF48337263}" destId="{79DDC67D-3C27-436D-B370-BDCADAD782B5}" srcOrd="2" destOrd="0" presId="urn:microsoft.com/office/officeart/2005/8/layout/process1"/>
    <dgm:cxn modelId="{C1A7CEB6-62CE-47DD-BE8D-C6A29BFF5999}" type="presParOf" srcId="{9D830A3C-2E3B-457E-BEC4-8AEF48337263}" destId="{7C04E552-0C07-42F9-9815-890C6CB22712}" srcOrd="3" destOrd="0" presId="urn:microsoft.com/office/officeart/2005/8/layout/process1"/>
    <dgm:cxn modelId="{DB5B3D5A-D798-4D26-A444-FCA755F8676D}" type="presParOf" srcId="{7C04E552-0C07-42F9-9815-890C6CB22712}" destId="{C39F02C8-BBF9-4792-B6CA-3F1C6984799E}" srcOrd="0" destOrd="0" presId="urn:microsoft.com/office/officeart/2005/8/layout/process1"/>
    <dgm:cxn modelId="{A2763B51-00B7-40B0-9EED-98FFCAA41DBD}" type="presParOf" srcId="{9D830A3C-2E3B-457E-BEC4-8AEF48337263}" destId="{881EB94D-84E2-437B-A897-92D7210E9F0D}" srcOrd="4" destOrd="0" presId="urn:microsoft.com/office/officeart/2005/8/layout/process1"/>
    <dgm:cxn modelId="{DE3D9676-CCB3-4FAE-AD6C-CD02308E418D}" type="presParOf" srcId="{9D830A3C-2E3B-457E-BEC4-8AEF48337263}" destId="{8FCC0B80-59BF-4EB7-B65B-05C4A9E5037D}" srcOrd="5" destOrd="0" presId="urn:microsoft.com/office/officeart/2005/8/layout/process1"/>
    <dgm:cxn modelId="{558FF546-9E0E-4832-994D-7EEC86B82DEA}" type="presParOf" srcId="{8FCC0B80-59BF-4EB7-B65B-05C4A9E5037D}" destId="{A9EFD9A0-535E-40D3-8D5D-B783FF327F21}" srcOrd="0" destOrd="0" presId="urn:microsoft.com/office/officeart/2005/8/layout/process1"/>
    <dgm:cxn modelId="{8F185F7F-6018-4886-AAF5-A47A11FADCAB}" type="presParOf" srcId="{9D830A3C-2E3B-457E-BEC4-8AEF48337263}" destId="{AA16BCC7-699D-426A-84AF-8228D3298D7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3CEA2-F719-4FB1-A788-A0C1F19E021B}">
      <dsp:nvSpPr>
        <dsp:cNvPr id="0" name=""/>
        <dsp:cNvSpPr/>
      </dsp:nvSpPr>
      <dsp:spPr>
        <a:xfrm>
          <a:off x="5672" y="107803"/>
          <a:ext cx="1357946" cy="11966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1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NPO ger förslag på vårdområden att genomlysa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22" y="142853"/>
        <a:ext cx="1287846" cy="1126590"/>
      </dsp:txXfrm>
    </dsp:sp>
    <dsp:sp modelId="{3D980255-0CD6-4D35-B3A5-242B89B7B8B6}">
      <dsp:nvSpPr>
        <dsp:cNvPr id="0" name=""/>
        <dsp:cNvSpPr/>
      </dsp:nvSpPr>
      <dsp:spPr>
        <a:xfrm>
          <a:off x="1499414" y="537763"/>
          <a:ext cx="287884" cy="33677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kern="12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9414" y="605117"/>
        <a:ext cx="201519" cy="202062"/>
      </dsp:txXfrm>
    </dsp:sp>
    <dsp:sp modelId="{350BA2B8-A54E-47AB-A0FD-84B333939FAB}">
      <dsp:nvSpPr>
        <dsp:cNvPr id="0" name=""/>
        <dsp:cNvSpPr/>
      </dsp:nvSpPr>
      <dsp:spPr>
        <a:xfrm>
          <a:off x="1906798" y="107803"/>
          <a:ext cx="1357946" cy="11966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Sakkunnig-grupper tar fram underlag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1848" y="142853"/>
        <a:ext cx="1287846" cy="1126590"/>
      </dsp:txXfrm>
    </dsp:sp>
    <dsp:sp modelId="{23868055-14D7-47E6-9512-909E2726C1D8}">
      <dsp:nvSpPr>
        <dsp:cNvPr id="0" name=""/>
        <dsp:cNvSpPr/>
      </dsp:nvSpPr>
      <dsp:spPr>
        <a:xfrm>
          <a:off x="3400539" y="537763"/>
          <a:ext cx="287884" cy="33677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kern="12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0539" y="605117"/>
        <a:ext cx="201519" cy="202062"/>
      </dsp:txXfrm>
    </dsp:sp>
    <dsp:sp modelId="{1FADA194-6F04-4ED2-A462-2DF061839B20}">
      <dsp:nvSpPr>
        <dsp:cNvPr id="0" name=""/>
        <dsp:cNvSpPr/>
      </dsp:nvSpPr>
      <dsp:spPr>
        <a:xfrm>
          <a:off x="3807923" y="107803"/>
          <a:ext cx="1380474" cy="119669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3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Remiss av underlaget och konsekvens-analys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2973" y="142853"/>
        <a:ext cx="1310374" cy="1126590"/>
      </dsp:txXfrm>
    </dsp:sp>
    <dsp:sp modelId="{BC08284A-05D9-4811-860F-45D57B38A8D9}">
      <dsp:nvSpPr>
        <dsp:cNvPr id="0" name=""/>
        <dsp:cNvSpPr/>
      </dsp:nvSpPr>
      <dsp:spPr>
        <a:xfrm>
          <a:off x="5324193" y="537763"/>
          <a:ext cx="287884" cy="33677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kern="12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24193" y="605117"/>
        <a:ext cx="201519" cy="202062"/>
      </dsp:txXfrm>
    </dsp:sp>
    <dsp:sp modelId="{4CF80A5A-D1BF-46EC-90FD-55478CF0AD99}">
      <dsp:nvSpPr>
        <dsp:cNvPr id="0" name=""/>
        <dsp:cNvSpPr/>
      </dsp:nvSpPr>
      <dsp:spPr>
        <a:xfrm>
          <a:off x="5731576" y="107803"/>
          <a:ext cx="1391542" cy="11966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Socialstyrelsen tar beslut om vad och antal utförare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6626" y="142853"/>
        <a:ext cx="1321442" cy="1126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3CEA2-F719-4FB1-A788-A0C1F19E021B}">
      <dsp:nvSpPr>
        <dsp:cNvPr id="0" name=""/>
        <dsp:cNvSpPr/>
      </dsp:nvSpPr>
      <dsp:spPr>
        <a:xfrm>
          <a:off x="3132" y="84465"/>
          <a:ext cx="1369716" cy="11685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Uppföljning och utvärdering av tillstånden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357" y="118690"/>
        <a:ext cx="1301266" cy="1100089"/>
      </dsp:txXfrm>
    </dsp:sp>
    <dsp:sp modelId="{3D980255-0CD6-4D35-B3A5-242B89B7B8B6}">
      <dsp:nvSpPr>
        <dsp:cNvPr id="0" name=""/>
        <dsp:cNvSpPr/>
      </dsp:nvSpPr>
      <dsp:spPr>
        <a:xfrm rot="10800000">
          <a:off x="1509820" y="498890"/>
          <a:ext cx="290379" cy="33968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6934" y="566828"/>
        <a:ext cx="203265" cy="203813"/>
      </dsp:txXfrm>
    </dsp:sp>
    <dsp:sp modelId="{79DDC67D-3C27-436D-B370-BDCADAD782B5}">
      <dsp:nvSpPr>
        <dsp:cNvPr id="0" name=""/>
        <dsp:cNvSpPr/>
      </dsp:nvSpPr>
      <dsp:spPr>
        <a:xfrm>
          <a:off x="1920735" y="84465"/>
          <a:ext cx="1369716" cy="11685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Nämnd beslutar om tillstånd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54960" y="118690"/>
        <a:ext cx="1301266" cy="1100089"/>
      </dsp:txXfrm>
    </dsp:sp>
    <dsp:sp modelId="{7C04E552-0C07-42F9-9815-890C6CB22712}">
      <dsp:nvSpPr>
        <dsp:cNvPr id="0" name=""/>
        <dsp:cNvSpPr/>
      </dsp:nvSpPr>
      <dsp:spPr>
        <a:xfrm rot="10800000">
          <a:off x="3427423" y="498890"/>
          <a:ext cx="290379" cy="33968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500" kern="1200"/>
        </a:p>
      </dsp:txBody>
      <dsp:txXfrm>
        <a:off x="3514537" y="566828"/>
        <a:ext cx="203265" cy="203813"/>
      </dsp:txXfrm>
    </dsp:sp>
    <dsp:sp modelId="{881EB94D-84E2-437B-A897-92D7210E9F0D}">
      <dsp:nvSpPr>
        <dsp:cNvPr id="0" name=""/>
        <dsp:cNvSpPr/>
      </dsp:nvSpPr>
      <dsp:spPr>
        <a:xfrm>
          <a:off x="3838338" y="84465"/>
          <a:ext cx="1369716" cy="11685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Beredning inför nämnd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2563" y="118690"/>
        <a:ext cx="1301266" cy="1100089"/>
      </dsp:txXfrm>
    </dsp:sp>
    <dsp:sp modelId="{8FCC0B80-59BF-4EB7-B65B-05C4A9E5037D}">
      <dsp:nvSpPr>
        <dsp:cNvPr id="0" name=""/>
        <dsp:cNvSpPr/>
      </dsp:nvSpPr>
      <dsp:spPr>
        <a:xfrm rot="10800000">
          <a:off x="5345026" y="498890"/>
          <a:ext cx="290379" cy="33968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500" kern="1200"/>
        </a:p>
      </dsp:txBody>
      <dsp:txXfrm>
        <a:off x="5432140" y="566828"/>
        <a:ext cx="203265" cy="203813"/>
      </dsp:txXfrm>
    </dsp:sp>
    <dsp:sp modelId="{AA16BCC7-699D-426A-84AF-8228D3298D7F}">
      <dsp:nvSpPr>
        <dsp:cNvPr id="0" name=""/>
        <dsp:cNvSpPr/>
      </dsp:nvSpPr>
      <dsp:spPr>
        <a:xfrm>
          <a:off x="5755941" y="84465"/>
          <a:ext cx="1369716" cy="11685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Steg 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Landstingen ansöker om tillstånd</a:t>
          </a:r>
          <a:endParaRPr lang="sv-SE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90166" y="118690"/>
        <a:ext cx="1301266" cy="1100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2020-06-02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800" dirty="0" smtClean="0"/>
              <a:t>Arbetsprocessen är baserad på samverkan mellan stat och huvudmännens nationella struktur för kunskapsstyrning.</a:t>
            </a:r>
            <a:endParaRPr lang="sv-SE" sz="800" strike="sngStrike" dirty="0" smtClean="0"/>
          </a:p>
          <a:p>
            <a:endParaRPr lang="sv-SE" sz="800" dirty="0" smtClean="0"/>
          </a:p>
          <a:p>
            <a:r>
              <a:rPr lang="sv-SE" sz="800" dirty="0" smtClean="0"/>
              <a:t>Socialstyrelsen blir ansvarig myndighet och utser sakkunniggrupper bestående av professions- och patientföreträdare. </a:t>
            </a:r>
          </a:p>
          <a:p>
            <a:r>
              <a:rPr lang="sv-SE" sz="800" dirty="0" smtClean="0"/>
              <a:t>Sakkunniggrupperna ska gå igenom samtliga sjukdomsgrupper och lämna förslag på vilken hälso- och sjukvård som bör vara  nationell högspecialiserad vård. Kvaliteten på underlaget säkerställs genom ett öppet remissförfarande</a:t>
            </a:r>
          </a:p>
          <a:p>
            <a:r>
              <a:rPr lang="sv-SE" sz="800" dirty="0" smtClean="0"/>
              <a:t>Landstingen ansöker till Socialstyrelsen om tillstånd att få bedriva nationell högspecialiserad vård. Tillstånden kommer att gälla tills vidare</a:t>
            </a:r>
          </a:p>
          <a:p>
            <a:r>
              <a:rPr lang="sv-SE" sz="800" dirty="0" smtClean="0"/>
              <a:t>En politisk nämnd (nämnden för nationell högspecialiserad vård)  beslutar om vilka landsting/vårdenheter som ska få tillstånd</a:t>
            </a:r>
          </a:p>
          <a:p>
            <a:r>
              <a:rPr lang="sv-SE" sz="800" dirty="0" smtClean="0"/>
              <a:t>Uppföljning av tillstånd ska ske genom egenkontroll, årsrapporter samt Socialstyrelsens fördjupade uppföljningar. Resultaten ska redovisas på ett lättillgängligt sätt.</a:t>
            </a:r>
          </a:p>
          <a:p>
            <a:endParaRPr lang="sv-SE" sz="800" dirty="0" smtClean="0"/>
          </a:p>
          <a:p>
            <a:endParaRPr lang="sv-SE" sz="800" dirty="0" smtClean="0"/>
          </a:p>
          <a:p>
            <a:r>
              <a:rPr lang="sv-SE" sz="800" dirty="0" smtClean="0"/>
              <a:t>    </a:t>
            </a:r>
            <a:endParaRPr lang="sv-SE" sz="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45FB0-5EAC-49C2-A7A1-C763FDD8135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20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76376" y="141685"/>
            <a:ext cx="7210425" cy="4857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544400"/>
            <a:ext cx="6959600" cy="27813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950" b="1"/>
            </a:lvl1pPr>
            <a:lvl2pPr>
              <a:defRPr sz="150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457200" y="4786314"/>
            <a:ext cx="2133600" cy="2547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1843089" y="4767264"/>
            <a:ext cx="45227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6756401" y="4767264"/>
            <a:ext cx="9540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A565-5B83-4DE2-BDBA-6505AF2BDC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6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Högspecialiserad vård och nationell </a:t>
            </a:r>
            <a:r>
              <a:rPr lang="sv-SE" dirty="0" smtClean="0"/>
              <a:t>nivåstrukturering</a:t>
            </a:r>
            <a:br>
              <a:rPr lang="sv-SE" dirty="0" smtClean="0"/>
            </a:br>
            <a:r>
              <a:rPr lang="sv-SE" sz="2200" dirty="0" smtClean="0"/>
              <a:t>Stefan Franzen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07576"/>
              </p:ext>
            </p:extLst>
          </p:nvPr>
        </p:nvGraphicFramePr>
        <p:xfrm>
          <a:off x="971602" y="1059595"/>
          <a:ext cx="7200798" cy="3528391"/>
        </p:xfrm>
        <a:graphic>
          <a:graphicData uri="http://schemas.openxmlformats.org/drawingml/2006/table">
            <a:tbl>
              <a:tblPr/>
              <a:tblGrid>
                <a:gridCol w="29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473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Nationella programområden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NPO bruttolista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RÖ lista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Forskning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3">
                <a:tc>
                  <a:txBody>
                    <a:bodyPr/>
                    <a:lstStyle/>
                    <a:p>
                      <a:pPr algn="l" fontAlgn="ctr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påverka!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Tommys kompletteras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excellent, hög, låg, preklin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Akut vård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Brännskada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Barn och ungdomars hälsa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Neonatologi PNUT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Cancersjukdomar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Vulva, cervix, ÖAK, njurbäcken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98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Endokrina 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Könsdysfori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Hjärt- och kärlsjukdomar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Kateterburna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Hud- och könssjukdomar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?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Infektionssjukdomar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Högisolering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Kvinnosjukdomar och förlossning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Endometrios</a:t>
                      </a:r>
                      <a:r>
                        <a:rPr lang="sv-SE" sz="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6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mfl</a:t>
                      </a:r>
                      <a:r>
                        <a:rPr lang="sv-SE" sz="6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, Könsdysfori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Levnadsvanearbete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Lung- och allergisjukdomar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Lunglavage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Mag- och tarmsjukdomar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IBD o fistlar, mikr kolit, celiaki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Medicinsk diagnostik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Nervsystemets 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Ryggmärgs, intratek LM, hjärnskad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Njur- och urinvägssjukdomar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Könsdysfori, njursten, uretra, inkont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Psykisk hälsa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Könsdysfori, sexövergrepp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0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Rehabilitering, habilitering och försäkringsmedicin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Spinal cord stimul.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Reumatiska 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Rörelseorganens 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Ryggdeformitet, övre extremitet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Sällsynta 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?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Tandvård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Äldres hälsa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Ögonsjukdomar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Cornea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Öron-, näsa- och halssjukdomar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Nationellt primärvårdsråd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0477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"Paket" tex könsdysfori, ryggmärgsskaderehab..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58" marR="3458" marT="34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3458" marR="3458" marT="34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58" marR="3458" marT="34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08912" cy="720080"/>
          </a:xfrm>
        </p:spPr>
        <p:txBody>
          <a:bodyPr>
            <a:normAutofit/>
          </a:bodyPr>
          <a:lstStyle/>
          <a:p>
            <a:r>
              <a:rPr lang="sv-SE" sz="3600" dirty="0"/>
              <a:t>Matcha styrkor klinik-forskning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Aktuellt – nu delvis pausat p.g.a. Covid-19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9592" y="1196752"/>
            <a:ext cx="7094265" cy="3432399"/>
          </a:xfrm>
        </p:spPr>
        <p:txBody>
          <a:bodyPr>
            <a:normAutofit fontScale="55000" lnSpcReduction="20000"/>
          </a:bodyPr>
          <a:lstStyle/>
          <a:p>
            <a:r>
              <a:rPr lang="sv-SE" b="1" dirty="0" smtClean="0"/>
              <a:t>Första tillstånden: 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dirty="0" smtClean="0"/>
              <a:t>EXIT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dirty="0" err="1" smtClean="0"/>
              <a:t>Trofoblast</a:t>
            </a:r>
            <a:endParaRPr lang="sv-SE" dirty="0" smtClean="0"/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dirty="0" err="1" smtClean="0"/>
              <a:t>Endometrios</a:t>
            </a: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b="1" dirty="0" smtClean="0"/>
              <a:t>Ansökan inne: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sz="2700" dirty="0"/>
              <a:t>Ryggmärgsskaderehabilitering</a:t>
            </a:r>
          </a:p>
          <a:p>
            <a:pPr>
              <a:spcBef>
                <a:spcPts val="1200"/>
              </a:spcBef>
            </a:pPr>
            <a:r>
              <a:rPr lang="sv-SE" sz="2700" b="1" dirty="0"/>
              <a:t>För ansökan deadline 20-10-01: 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sz="2700" dirty="0"/>
              <a:t>Fosterterapi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sz="2700" dirty="0"/>
              <a:t>Nätkirurgi prolaps/inkontinens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sz="2700" dirty="0" err="1"/>
              <a:t>Rekonstruktiv</a:t>
            </a:r>
            <a:r>
              <a:rPr lang="sv-SE" sz="2700" dirty="0"/>
              <a:t> kirurgi vid anal inkontinens och fistlar efter förlossning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sz="2700" dirty="0"/>
              <a:t>Genetisk testning av embryo inför graviditet</a:t>
            </a:r>
          </a:p>
          <a:p>
            <a:pPr marL="358775" lvl="1" indent="-155575">
              <a:buFont typeface="Arial" panose="020B0604020202020204" pitchFamily="34" charset="0"/>
              <a:buChar char="•"/>
            </a:pPr>
            <a:r>
              <a:rPr lang="sv-SE" sz="2700" dirty="0" err="1"/>
              <a:t>Moyamoya</a:t>
            </a:r>
            <a:r>
              <a:rPr lang="sv-SE" sz="2700" dirty="0"/>
              <a:t> hjärn-kärlsjukdom</a:t>
            </a:r>
          </a:p>
          <a:p>
            <a:pPr>
              <a:spcBef>
                <a:spcPts val="1200"/>
              </a:spcBef>
            </a:pPr>
            <a:r>
              <a:rPr lang="sv-SE" sz="2700" b="1" dirty="0"/>
              <a:t>Tretton nya områden på remiss deadline 20-10-01 (nu hos RPO)</a:t>
            </a:r>
          </a:p>
        </p:txBody>
      </p:sp>
    </p:spTree>
    <p:extLst>
      <p:ext uri="{BB962C8B-B14F-4D97-AF65-F5344CB8AC3E}">
        <p14:creationId xmlns:p14="http://schemas.microsoft.com/office/powerpoint/2010/main" val="233651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39552" y="1124745"/>
            <a:ext cx="7374804" cy="3535238"/>
          </a:xfrm>
        </p:spPr>
        <p:txBody>
          <a:bodyPr>
            <a:normAutofit fontScale="92500" lnSpcReduction="10000"/>
          </a:bodyPr>
          <a:lstStyle/>
          <a:p>
            <a:r>
              <a:rPr lang="sv-SE" sz="1950" b="1" dirty="0"/>
              <a:t>Strategiska </a:t>
            </a:r>
            <a:r>
              <a:rPr lang="sv-SE" sz="1950" b="1" dirty="0" smtClean="0"/>
              <a:t>överväganden</a:t>
            </a:r>
          </a:p>
          <a:p>
            <a:pPr lvl="3">
              <a:buFontTx/>
              <a:buChar char="-"/>
            </a:pPr>
            <a:r>
              <a:rPr lang="sv-SE" sz="1800" dirty="0" smtClean="0">
                <a:latin typeface="Tahoma"/>
                <a:cs typeface="Tahoma"/>
              </a:rPr>
              <a:t>Analysera </a:t>
            </a:r>
            <a:r>
              <a:rPr lang="sv-SE" sz="1800" dirty="0">
                <a:latin typeface="Tahoma"/>
                <a:cs typeface="Tahoma"/>
              </a:rPr>
              <a:t>systemeffekter på SÖSR/RÖ-US</a:t>
            </a:r>
          </a:p>
          <a:p>
            <a:pPr lvl="3">
              <a:buFontTx/>
              <a:buChar char="-"/>
            </a:pPr>
            <a:r>
              <a:rPr lang="sv-SE" sz="1800" dirty="0">
                <a:latin typeface="Tahoma"/>
                <a:cs typeface="Tahoma"/>
              </a:rPr>
              <a:t>Vägval - ”satsa” på </a:t>
            </a:r>
          </a:p>
          <a:p>
            <a:r>
              <a:rPr lang="sv-SE" sz="1950" b="1" dirty="0"/>
              <a:t>Inför </a:t>
            </a:r>
            <a:r>
              <a:rPr lang="sv-SE" sz="1950" b="1" dirty="0" smtClean="0"/>
              <a:t>ansökan</a:t>
            </a:r>
          </a:p>
          <a:p>
            <a:pPr lvl="3">
              <a:buFontTx/>
              <a:buChar char="-"/>
            </a:pPr>
            <a:r>
              <a:rPr lang="sv-SE" sz="1800" dirty="0" smtClean="0">
                <a:latin typeface="Tahoma"/>
                <a:cs typeface="Tahoma"/>
              </a:rPr>
              <a:t>Framförhållning</a:t>
            </a:r>
            <a:endParaRPr lang="sv-SE" sz="1800" dirty="0">
              <a:latin typeface="Tahoma"/>
              <a:cs typeface="Tahoma"/>
            </a:endParaRPr>
          </a:p>
          <a:p>
            <a:pPr lvl="3">
              <a:buFontTx/>
              <a:buChar char="-"/>
            </a:pPr>
            <a:r>
              <a:rPr lang="sv-SE" sz="1800" dirty="0" smtClean="0">
                <a:latin typeface="Tahoma"/>
                <a:cs typeface="Tahoma"/>
              </a:rPr>
              <a:t>Planering </a:t>
            </a:r>
            <a:r>
              <a:rPr lang="sv-SE" sz="1800" dirty="0">
                <a:latin typeface="Tahoma"/>
                <a:cs typeface="Tahoma"/>
              </a:rPr>
              <a:t>av kapacitets- och resursbehov   </a:t>
            </a:r>
          </a:p>
          <a:p>
            <a:pPr lvl="3">
              <a:buFontTx/>
              <a:buChar char="-"/>
            </a:pPr>
            <a:r>
              <a:rPr lang="sv-SE" sz="1800" dirty="0" smtClean="0">
                <a:latin typeface="Tahoma"/>
                <a:cs typeface="Tahoma"/>
              </a:rPr>
              <a:t>Budgetering</a:t>
            </a:r>
            <a:r>
              <a:rPr lang="sv-SE" sz="600" dirty="0"/>
              <a:t/>
            </a:r>
            <a:br>
              <a:rPr lang="sv-SE" sz="600" dirty="0"/>
            </a:br>
            <a:endParaRPr lang="sv-SE" sz="1800" dirty="0"/>
          </a:p>
          <a:p>
            <a:r>
              <a:rPr lang="sv-SE" sz="1950" b="1" dirty="0"/>
              <a:t>Regional </a:t>
            </a:r>
            <a:r>
              <a:rPr lang="sv-SE" sz="1950" b="1" dirty="0" err="1" smtClean="0"/>
              <a:t>högspec</a:t>
            </a:r>
            <a:r>
              <a:rPr lang="sv-SE" sz="1950" b="1" dirty="0" smtClean="0"/>
              <a:t> </a:t>
            </a:r>
            <a:r>
              <a:rPr lang="sv-SE" sz="1950" b="1" dirty="0"/>
              <a:t>vård </a:t>
            </a:r>
            <a:r>
              <a:rPr lang="sv-SE" sz="1950" dirty="0"/>
              <a:t> </a:t>
            </a:r>
            <a:endParaRPr lang="sv-SE" sz="1950" dirty="0" smtClean="0"/>
          </a:p>
          <a:p>
            <a:pPr lvl="3">
              <a:buFontTx/>
              <a:buChar char="-"/>
            </a:pPr>
            <a:r>
              <a:rPr lang="sv-SE" sz="1800" dirty="0" smtClean="0">
                <a:latin typeface="Tahoma"/>
                <a:cs typeface="Tahoma"/>
              </a:rPr>
              <a:t>ST-översyn</a:t>
            </a:r>
            <a:endParaRPr lang="sv-SE" sz="1800" dirty="0">
              <a:latin typeface="Tahoma"/>
              <a:cs typeface="Tahoma"/>
            </a:endParaRPr>
          </a:p>
          <a:p>
            <a:pPr lvl="3">
              <a:buFontTx/>
              <a:buChar char="-"/>
            </a:pPr>
            <a:r>
              <a:rPr lang="sv-SE" sz="1800" dirty="0">
                <a:latin typeface="Tahoma"/>
                <a:cs typeface="Tahoma"/>
              </a:rPr>
              <a:t>Sammanhållning i SÖSR</a:t>
            </a:r>
          </a:p>
          <a:p>
            <a:pPr lvl="3">
              <a:buFontTx/>
              <a:buChar char="-"/>
            </a:pPr>
            <a:r>
              <a:rPr lang="sv-SE" sz="1800" dirty="0">
                <a:latin typeface="Tahoma"/>
                <a:cs typeface="Tahoma"/>
              </a:rPr>
              <a:t>Helikopter?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79512" y="267494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Rekommendationer</a:t>
            </a:r>
            <a:endParaRPr lang="sv-SE" sz="3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16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150144" y="1725217"/>
            <a:ext cx="5582566" cy="249509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Barnhjärtkirurgi 1993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Rikssjukvård lag 2007 - 2018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Cancer 2015-2018 SKR/RCC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Nya nivåstruktureringen lag 2018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Nationell nivåstrukturering pågår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06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41685"/>
            <a:ext cx="8147249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Nya nationella nivåstruktureringen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Platshållare för innehåll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1872804"/>
              </p:ext>
            </p:extLst>
          </p:nvPr>
        </p:nvGraphicFramePr>
        <p:xfrm>
          <a:off x="899592" y="1299035"/>
          <a:ext cx="7128792" cy="1412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upp 3"/>
          <p:cNvGrpSpPr/>
          <p:nvPr/>
        </p:nvGrpSpPr>
        <p:grpSpPr>
          <a:xfrm rot="5400000">
            <a:off x="6688988" y="2787601"/>
            <a:ext cx="249419" cy="291773"/>
            <a:chOff x="6121420" y="1093808"/>
            <a:chExt cx="332559" cy="389031"/>
          </a:xfrm>
        </p:grpSpPr>
        <p:sp>
          <p:nvSpPr>
            <p:cNvPr id="5" name="Högerpil 4"/>
            <p:cNvSpPr/>
            <p:nvPr/>
          </p:nvSpPr>
          <p:spPr>
            <a:xfrm>
              <a:off x="6121420" y="1093808"/>
              <a:ext cx="332559" cy="38903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Högerpil 4"/>
            <p:cNvSpPr txBox="1"/>
            <p:nvPr/>
          </p:nvSpPr>
          <p:spPr>
            <a:xfrm>
              <a:off x="6121420" y="1171614"/>
              <a:ext cx="232791" cy="233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sv-SE" sz="9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" name="Platshållare för innehåll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490938"/>
              </p:ext>
            </p:extLst>
          </p:nvPr>
        </p:nvGraphicFramePr>
        <p:xfrm>
          <a:off x="899592" y="3155642"/>
          <a:ext cx="7128791" cy="1337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0" name="Grupp 9"/>
          <p:cNvGrpSpPr/>
          <p:nvPr/>
        </p:nvGrpSpPr>
        <p:grpSpPr>
          <a:xfrm rot="16200000">
            <a:off x="1711223" y="2787601"/>
            <a:ext cx="249419" cy="291773"/>
            <a:chOff x="6121420" y="1093808"/>
            <a:chExt cx="332559" cy="389031"/>
          </a:xfrm>
        </p:grpSpPr>
        <p:sp>
          <p:nvSpPr>
            <p:cNvPr id="12" name="Högerpil 11"/>
            <p:cNvSpPr/>
            <p:nvPr/>
          </p:nvSpPr>
          <p:spPr>
            <a:xfrm>
              <a:off x="6121420" y="1093808"/>
              <a:ext cx="332559" cy="38903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Högerpil 4"/>
            <p:cNvSpPr txBox="1"/>
            <p:nvPr/>
          </p:nvSpPr>
          <p:spPr>
            <a:xfrm>
              <a:off x="6121420" y="1171614"/>
              <a:ext cx="232791" cy="2334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sv-SE" sz="9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ektangel 8"/>
          <p:cNvSpPr/>
          <p:nvPr/>
        </p:nvSpPr>
        <p:spPr>
          <a:xfrm>
            <a:off x="2989730" y="884929"/>
            <a:ext cx="685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sv-SE" sz="1425" dirty="0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" name="Nedåtpil 13"/>
          <p:cNvSpPr/>
          <p:nvPr/>
        </p:nvSpPr>
        <p:spPr>
          <a:xfrm>
            <a:off x="2357520" y="957443"/>
            <a:ext cx="363474" cy="733806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sv-SE" sz="1425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2720994" y="627589"/>
            <a:ext cx="1586746" cy="622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sv-SE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Förankring, gruppering av områden</a:t>
            </a:r>
          </a:p>
        </p:txBody>
      </p:sp>
    </p:spTree>
    <p:extLst>
      <p:ext uri="{BB962C8B-B14F-4D97-AF65-F5344CB8AC3E}">
        <p14:creationId xmlns:p14="http://schemas.microsoft.com/office/powerpoint/2010/main" val="40727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39552" y="816192"/>
            <a:ext cx="7959236" cy="405981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v-SE" sz="1800" b="1" dirty="0" err="1"/>
              <a:t>Högspec</a:t>
            </a:r>
            <a:r>
              <a:rPr lang="sv-SE" sz="1800" b="1" dirty="0"/>
              <a:t> vård	 		</a:t>
            </a:r>
            <a:r>
              <a:rPr lang="sv-SE" sz="1800" dirty="0"/>
              <a:t>På 23/41 US-kliniker</a:t>
            </a:r>
          </a:p>
          <a:p>
            <a:pPr>
              <a:spcBef>
                <a:spcPts val="1200"/>
              </a:spcBef>
            </a:pPr>
            <a:r>
              <a:rPr lang="sv-SE" sz="1800" b="1" dirty="0" smtClean="0"/>
              <a:t>Sluten </a:t>
            </a:r>
            <a:r>
              <a:rPr lang="sv-SE" sz="1800" b="1" dirty="0"/>
              <a:t>vård</a:t>
            </a:r>
            <a:r>
              <a:rPr lang="sv-SE" sz="1500" dirty="0"/>
              <a:t>	&gt;40 t</a:t>
            </a:r>
          </a:p>
          <a:p>
            <a:pPr lvl="2"/>
            <a:r>
              <a:rPr lang="sv-SE" sz="1500" dirty="0"/>
              <a:t>Utomläns		</a:t>
            </a:r>
            <a:r>
              <a:rPr lang="sv-SE" sz="1500" dirty="0" smtClean="0"/>
              <a:t>15 </a:t>
            </a:r>
            <a:r>
              <a:rPr lang="sv-SE" sz="1500" dirty="0"/>
              <a:t>%	av alla SV-</a:t>
            </a:r>
            <a:r>
              <a:rPr lang="sv-SE" sz="1500" dirty="0" err="1"/>
              <a:t>pat</a:t>
            </a:r>
            <a:endParaRPr lang="sv-SE" sz="1500" dirty="0"/>
          </a:p>
          <a:p>
            <a:pPr lvl="2"/>
            <a:r>
              <a:rPr lang="sv-SE" sz="1500" dirty="0"/>
              <a:t>Varav från SÖSR		</a:t>
            </a:r>
            <a:r>
              <a:rPr lang="sv-SE" sz="1500" dirty="0" smtClean="0"/>
              <a:t>10 </a:t>
            </a:r>
            <a:r>
              <a:rPr lang="sv-SE" sz="1500" dirty="0"/>
              <a:t>%	av alla SV-</a:t>
            </a:r>
            <a:r>
              <a:rPr lang="sv-SE" sz="1500" dirty="0" err="1"/>
              <a:t>pat</a:t>
            </a:r>
            <a:endParaRPr lang="sv-SE" sz="1500" dirty="0"/>
          </a:p>
          <a:p>
            <a:pPr lvl="2"/>
            <a:r>
              <a:rPr lang="sv-SE" sz="1500" dirty="0" err="1" smtClean="0"/>
              <a:t>Högspec</a:t>
            </a:r>
            <a:r>
              <a:rPr lang="sv-SE" sz="1500" dirty="0" smtClean="0"/>
              <a:t> </a:t>
            </a:r>
            <a:r>
              <a:rPr lang="sv-SE" sz="1500" dirty="0"/>
              <a:t>vård från SÖSR	</a:t>
            </a:r>
            <a:r>
              <a:rPr lang="sv-SE" sz="1500" dirty="0" smtClean="0"/>
              <a:t>7 </a:t>
            </a:r>
            <a:r>
              <a:rPr lang="sv-SE" sz="1500" dirty="0"/>
              <a:t>%	av alla SV-</a:t>
            </a:r>
            <a:r>
              <a:rPr lang="sv-SE" sz="1500" dirty="0" err="1"/>
              <a:t>pat</a:t>
            </a:r>
            <a:r>
              <a:rPr lang="sv-SE" sz="1500" dirty="0"/>
              <a:t>	</a:t>
            </a:r>
          </a:p>
          <a:p>
            <a:pPr>
              <a:spcBef>
                <a:spcPts val="1200"/>
              </a:spcBef>
            </a:pPr>
            <a:r>
              <a:rPr lang="sv-SE" sz="1800" b="1" dirty="0"/>
              <a:t>Öppen vård</a:t>
            </a:r>
            <a:r>
              <a:rPr lang="sv-SE" sz="1500" dirty="0"/>
              <a:t> 	&gt;300 t</a:t>
            </a:r>
          </a:p>
          <a:p>
            <a:pPr lvl="2"/>
            <a:r>
              <a:rPr lang="sv-SE" sz="1500" dirty="0"/>
              <a:t>Alla utomläns		</a:t>
            </a:r>
            <a:r>
              <a:rPr lang="sv-SE" sz="1500" dirty="0" smtClean="0"/>
              <a:t>7 </a:t>
            </a:r>
            <a:r>
              <a:rPr lang="sv-SE" sz="1500" dirty="0"/>
              <a:t>%	av alla ÖV-</a:t>
            </a:r>
            <a:r>
              <a:rPr lang="sv-SE" sz="1500" dirty="0" err="1"/>
              <a:t>pat</a:t>
            </a:r>
            <a:endParaRPr lang="sv-SE" sz="1500" dirty="0"/>
          </a:p>
          <a:p>
            <a:pPr lvl="2"/>
            <a:r>
              <a:rPr lang="sv-SE" sz="1500" dirty="0"/>
              <a:t>Alla från SÖSR		</a:t>
            </a:r>
            <a:r>
              <a:rPr lang="sv-SE" sz="1500" dirty="0" smtClean="0"/>
              <a:t>6 </a:t>
            </a:r>
            <a:r>
              <a:rPr lang="sv-SE" sz="1500" dirty="0"/>
              <a:t>%	av alla ÖV-</a:t>
            </a:r>
            <a:r>
              <a:rPr lang="sv-SE" sz="1500" dirty="0" err="1"/>
              <a:t>pat</a:t>
            </a:r>
            <a:r>
              <a:rPr lang="sv-SE" sz="1500" dirty="0"/>
              <a:t> 	</a:t>
            </a:r>
          </a:p>
          <a:p>
            <a:pPr lvl="2"/>
            <a:r>
              <a:rPr lang="sv-SE" sz="1500" dirty="0" err="1"/>
              <a:t>Högspec</a:t>
            </a:r>
            <a:r>
              <a:rPr lang="sv-SE" sz="1500" dirty="0"/>
              <a:t> vård  från SÖSR	</a:t>
            </a:r>
            <a:r>
              <a:rPr lang="sv-SE" sz="1500" dirty="0" smtClean="0"/>
              <a:t>1 </a:t>
            </a:r>
            <a:r>
              <a:rPr lang="sv-SE" sz="1500" dirty="0"/>
              <a:t>%	av alla ÖV-</a:t>
            </a:r>
            <a:r>
              <a:rPr lang="sv-SE" sz="1500" dirty="0" err="1"/>
              <a:t>pat</a:t>
            </a:r>
            <a:r>
              <a:rPr lang="sv-SE" sz="1500" dirty="0"/>
              <a:t> 	</a:t>
            </a:r>
            <a:endParaRPr lang="sv-SE" sz="675" dirty="0"/>
          </a:p>
          <a:p>
            <a:pPr>
              <a:spcBef>
                <a:spcPts val="1200"/>
              </a:spcBef>
            </a:pPr>
            <a:r>
              <a:rPr lang="sv-SE" sz="2100" b="1" dirty="0"/>
              <a:t>Ekonomi</a:t>
            </a:r>
          </a:p>
          <a:p>
            <a:pPr lvl="2"/>
            <a:r>
              <a:rPr lang="sv-SE" sz="1500" b="1" dirty="0"/>
              <a:t>US</a:t>
            </a:r>
            <a:r>
              <a:rPr lang="sv-SE" sz="1500" dirty="0"/>
              <a:t>			</a:t>
            </a:r>
            <a:r>
              <a:rPr lang="sv-SE" sz="1500" dirty="0" smtClean="0"/>
              <a:t>ca </a:t>
            </a:r>
            <a:r>
              <a:rPr lang="sv-SE" sz="1500" dirty="0"/>
              <a:t>7	mdr</a:t>
            </a:r>
          </a:p>
          <a:p>
            <a:pPr lvl="2"/>
            <a:r>
              <a:rPr lang="sv-SE" sz="1500" b="1" dirty="0"/>
              <a:t>Utomlänsvård</a:t>
            </a:r>
            <a:r>
              <a:rPr lang="sv-SE" sz="1500" dirty="0"/>
              <a:t>		ca 1,1	mdr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7504" y="151668"/>
            <a:ext cx="9036496" cy="664524"/>
          </a:xfrm>
        </p:spPr>
        <p:txBody>
          <a:bodyPr>
            <a:noAutofit/>
          </a:bodyPr>
          <a:lstStyle/>
          <a:p>
            <a:pPr marL="67866">
              <a:defRPr/>
            </a:pPr>
            <a:r>
              <a:rPr lang="sv-SE" sz="3200" dirty="0"/>
              <a:t>Högspecialiserad vård - Viktigt för SÖSR och US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28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475656" y="1491630"/>
            <a:ext cx="6018637" cy="2918129"/>
          </a:xfrm>
        </p:spPr>
        <p:txBody>
          <a:bodyPr>
            <a:normAutofit lnSpcReduction="10000"/>
          </a:bodyPr>
          <a:lstStyle/>
          <a:p>
            <a:pPr marL="67866"/>
            <a:r>
              <a:rPr lang="sv-SE" sz="2250" b="1" dirty="0"/>
              <a:t>Hot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Låga volymer och begränsad forskning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SSK-brist, ekonomisk obalans</a:t>
            </a:r>
          </a:p>
          <a:p>
            <a:pPr marL="67866"/>
            <a:endParaRPr lang="sv-SE" dirty="0"/>
          </a:p>
          <a:p>
            <a:pPr marL="67866"/>
            <a:r>
              <a:rPr lang="sv-SE" sz="2250" b="1" dirty="0"/>
              <a:t>Möjligheter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Kvalitet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Samverkansmodell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15 kliniker aspirerar på nationella uppdrag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857250"/>
          </a:xfrm>
        </p:spPr>
        <p:txBody>
          <a:bodyPr>
            <a:noAutofit/>
          </a:bodyPr>
          <a:lstStyle/>
          <a:p>
            <a:r>
              <a:rPr lang="sv-SE" sz="3500" dirty="0" smtClean="0"/>
              <a:t>Det goda men mindre universitetssjukhuset</a:t>
            </a:r>
            <a:endParaRPr lang="sv-SE" sz="35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03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8229600" cy="648072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sz="3600" dirty="0">
                <a:latin typeface="+mj-lt"/>
              </a:rPr>
              <a:t>Nationella vårdenheter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1" y="951311"/>
            <a:ext cx="6380560" cy="3240881"/>
          </a:xfrm>
        </p:spPr>
        <p:txBody>
          <a:bodyPr/>
          <a:lstStyle/>
          <a:p>
            <a:r>
              <a:rPr lang="sv-SE" altLang="sv-SE" sz="4050" b="1">
                <a:latin typeface="Georgia" pitchFamily="18" charset="0"/>
              </a:rPr>
              <a:t>  			</a:t>
            </a:r>
          </a:p>
          <a:p>
            <a:endParaRPr lang="sv-SE" altLang="sv-SE" sz="2100"/>
          </a:p>
          <a:p>
            <a:endParaRPr lang="sv-SE" altLang="sv-SE" sz="210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56" y="957785"/>
            <a:ext cx="5264944" cy="3669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7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887572"/>
              </p:ext>
            </p:extLst>
          </p:nvPr>
        </p:nvGraphicFramePr>
        <p:xfrm>
          <a:off x="1259632" y="1230537"/>
          <a:ext cx="6241257" cy="334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1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Verksamhetsområde</a:t>
                      </a:r>
                      <a:endParaRPr lang="sv-SE" sz="14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Kliniker</a:t>
                      </a:r>
                      <a:endParaRPr lang="sv-SE" sz="14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Skallbaskirurgi/mikrocirkulation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NK</a:t>
                      </a:r>
                      <a:r>
                        <a:rPr lang="sv-SE" sz="1100" dirty="0" smtClean="0"/>
                        <a:t>, ÖNH, HPK, EMK,</a:t>
                      </a:r>
                      <a:r>
                        <a:rPr lang="sv-SE" sz="1100" baseline="0" dirty="0" smtClean="0"/>
                        <a:t> </a:t>
                      </a:r>
                      <a:r>
                        <a:rPr lang="sv-SE" sz="1100" dirty="0" err="1" smtClean="0"/>
                        <a:t>Neurofyys</a:t>
                      </a:r>
                      <a:r>
                        <a:rPr lang="sv-SE" sz="1100" dirty="0" smtClean="0"/>
                        <a:t>,</a:t>
                      </a:r>
                      <a:r>
                        <a:rPr lang="sv-SE" sz="1100" baseline="0" dirty="0" smtClean="0"/>
                        <a:t> Anestesi, </a:t>
                      </a:r>
                      <a:r>
                        <a:rPr lang="sv-SE" sz="1100" baseline="0" dirty="0" err="1" smtClean="0"/>
                        <a:t>Rtg</a:t>
                      </a:r>
                      <a:r>
                        <a:rPr lang="sv-SE" sz="1100" baseline="0" dirty="0" smtClean="0"/>
                        <a:t>….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6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Traumavård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Kir, </a:t>
                      </a:r>
                      <a:r>
                        <a:rPr lang="sv-SE" sz="1100" dirty="0" smtClean="0"/>
                        <a:t>Ort, HPK, Thoraxkärl,</a:t>
                      </a:r>
                      <a:r>
                        <a:rPr lang="sv-SE" sz="1100" baseline="0" dirty="0" smtClean="0"/>
                        <a:t> </a:t>
                      </a:r>
                      <a:r>
                        <a:rPr lang="sv-SE" sz="1100" baseline="0" dirty="0" err="1" smtClean="0"/>
                        <a:t>Urol</a:t>
                      </a:r>
                      <a:r>
                        <a:rPr lang="sv-SE" sz="1100" baseline="0" dirty="0" smtClean="0"/>
                        <a:t>, NK, ÖNH, </a:t>
                      </a:r>
                      <a:r>
                        <a:rPr lang="sv-SE" sz="1100" baseline="0" dirty="0" err="1" smtClean="0"/>
                        <a:t>Käkkir</a:t>
                      </a:r>
                      <a:r>
                        <a:rPr lang="sv-SE" sz="1100" baseline="0" dirty="0" smtClean="0"/>
                        <a:t>, Ögon, Seldinger, IVA…..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Bäckenproblematik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Kir, KK, </a:t>
                      </a:r>
                      <a:r>
                        <a:rPr lang="sv-SE" sz="1100" b="1" dirty="0" err="1" smtClean="0"/>
                        <a:t>Urol</a:t>
                      </a:r>
                      <a:r>
                        <a:rPr lang="sv-SE" sz="1100" dirty="0" smtClean="0"/>
                        <a:t>, MT, </a:t>
                      </a:r>
                      <a:r>
                        <a:rPr lang="sv-SE" sz="1100" dirty="0" err="1" smtClean="0"/>
                        <a:t>SmärtC</a:t>
                      </a:r>
                      <a:r>
                        <a:rPr lang="sv-SE" sz="1100" dirty="0" smtClean="0"/>
                        <a:t>, </a:t>
                      </a:r>
                      <a:r>
                        <a:rPr lang="sv-SE" sz="1100" dirty="0" err="1" smtClean="0"/>
                        <a:t>Onk</a:t>
                      </a:r>
                      <a:r>
                        <a:rPr lang="sv-SE" sz="1100" dirty="0" smtClean="0"/>
                        <a:t>….</a:t>
                      </a:r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Hjärtsjukvård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err="1" smtClean="0"/>
                        <a:t>Kard</a:t>
                      </a:r>
                      <a:r>
                        <a:rPr lang="sv-SE" sz="1100" dirty="0" smtClean="0"/>
                        <a:t>, Thoraxkärl, </a:t>
                      </a:r>
                      <a:r>
                        <a:rPr lang="sv-SE" sz="1100" dirty="0" err="1" smtClean="0"/>
                        <a:t>Klinfys</a:t>
                      </a:r>
                      <a:r>
                        <a:rPr lang="sv-SE" sz="1100" dirty="0" smtClean="0"/>
                        <a:t>, </a:t>
                      </a:r>
                      <a:r>
                        <a:rPr lang="sv-SE" sz="1100" dirty="0" err="1" smtClean="0"/>
                        <a:t>Rtg</a:t>
                      </a:r>
                      <a:r>
                        <a:rPr lang="sv-SE" sz="1100" dirty="0" smtClean="0"/>
                        <a:t>…..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Barnsjukvård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Barn</a:t>
                      </a:r>
                      <a:r>
                        <a:rPr lang="sv-SE" sz="1100" dirty="0" smtClean="0"/>
                        <a:t>, Kir, Ort, NK, HPK, Rehab, </a:t>
                      </a:r>
                      <a:r>
                        <a:rPr lang="sv-SE" sz="1100" dirty="0" err="1" smtClean="0"/>
                        <a:t>Onk</a:t>
                      </a:r>
                      <a:r>
                        <a:rPr lang="sv-SE" sz="1100" dirty="0" smtClean="0"/>
                        <a:t>…..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Könsdysfori</a:t>
                      </a:r>
                      <a:r>
                        <a:rPr lang="sv-SE" sz="1100" baseline="0" dirty="0" smtClean="0"/>
                        <a:t> 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HPK</a:t>
                      </a:r>
                      <a:r>
                        <a:rPr lang="sv-SE" sz="1100" dirty="0" smtClean="0"/>
                        <a:t>, Psyk, BUP, Barn, EM, KK….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Avancerad</a:t>
                      </a:r>
                      <a:r>
                        <a:rPr lang="sv-SE" sz="1100" baseline="0" dirty="0" smtClean="0"/>
                        <a:t> IBD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Kir</a:t>
                      </a:r>
                      <a:r>
                        <a:rPr lang="sv-SE" sz="1100" dirty="0" smtClean="0"/>
                        <a:t>, MT…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10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Onkologi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err="1" smtClean="0"/>
                        <a:t>Onk</a:t>
                      </a:r>
                      <a:r>
                        <a:rPr lang="sv-SE" sz="1100" dirty="0" smtClean="0"/>
                        <a:t>,</a:t>
                      </a:r>
                      <a:r>
                        <a:rPr lang="sv-SE" sz="1100" baseline="0" dirty="0" smtClean="0"/>
                        <a:t> </a:t>
                      </a:r>
                      <a:r>
                        <a:rPr lang="sv-SE" sz="1100" dirty="0" smtClean="0"/>
                        <a:t>NK, Kir, </a:t>
                      </a:r>
                      <a:r>
                        <a:rPr lang="sv-SE" sz="1100" dirty="0" err="1" smtClean="0"/>
                        <a:t>Urol</a:t>
                      </a:r>
                      <a:r>
                        <a:rPr lang="sv-SE" sz="1100" dirty="0" smtClean="0"/>
                        <a:t>, KK, ÖNH, LM,</a:t>
                      </a:r>
                      <a:r>
                        <a:rPr lang="sv-SE" sz="1100" baseline="0" dirty="0" smtClean="0"/>
                        <a:t> Barn, </a:t>
                      </a:r>
                      <a:r>
                        <a:rPr lang="sv-SE" sz="1100" baseline="0" dirty="0" err="1" smtClean="0"/>
                        <a:t>Patol</a:t>
                      </a:r>
                      <a:r>
                        <a:rPr lang="sv-SE" sz="1100" baseline="0" dirty="0" smtClean="0"/>
                        <a:t>…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Lungsjukvård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LM, Thoraxkärl…</a:t>
                      </a:r>
                      <a:endParaRPr lang="sv-SE" sz="1100" b="1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Rehab</a:t>
                      </a:r>
                      <a:r>
                        <a:rPr lang="sv-SE" sz="1100" baseline="0" dirty="0" smtClean="0"/>
                        <a:t> vård</a:t>
                      </a:r>
                      <a:endParaRPr lang="sv-SE" sz="1100" dirty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r>
                        <a:rPr lang="sv-SE" sz="1100" b="1" dirty="0" smtClean="0"/>
                        <a:t>Rehab,</a:t>
                      </a:r>
                      <a:r>
                        <a:rPr lang="sv-SE" sz="1100" b="1" baseline="0" dirty="0" smtClean="0"/>
                        <a:t> </a:t>
                      </a:r>
                      <a:r>
                        <a:rPr lang="sv-SE" sz="1100" b="0" baseline="0" dirty="0" smtClean="0"/>
                        <a:t>NK, Barn, Ort, </a:t>
                      </a:r>
                      <a:r>
                        <a:rPr lang="sv-SE" sz="1100" b="0" baseline="0" dirty="0" err="1" smtClean="0"/>
                        <a:t>SmärtC</a:t>
                      </a:r>
                      <a:r>
                        <a:rPr lang="sv-SE" sz="1100" b="0" baseline="0" dirty="0" smtClean="0"/>
                        <a:t>…</a:t>
                      </a:r>
                      <a:endParaRPr lang="sv-SE" sz="1100" b="1" dirty="0"/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/>
                        <a:t>Akutmottagning,</a:t>
                      </a:r>
                      <a:r>
                        <a:rPr lang="sv-SE" sz="1100" baseline="0" dirty="0" smtClean="0"/>
                        <a:t> Med service</a:t>
                      </a:r>
                      <a:endParaRPr lang="sv-SE" sz="1100" dirty="0" smtClean="0"/>
                    </a:p>
                  </a:txBody>
                  <a:tcPr marL="68585" marR="68585" marT="34288" marB="34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 smtClean="0"/>
                        <a:t>Alla</a:t>
                      </a:r>
                    </a:p>
                  </a:txBody>
                  <a:tcPr marL="68585" marR="68585" marT="34288" marB="3428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0763" name="Rubrik 2"/>
          <p:cNvSpPr>
            <a:spLocks noGrp="1"/>
          </p:cNvSpPr>
          <p:nvPr>
            <p:ph type="title"/>
          </p:nvPr>
        </p:nvSpPr>
        <p:spPr>
          <a:xfrm>
            <a:off x="539552" y="267494"/>
            <a:ext cx="8424935" cy="948929"/>
          </a:xfrm>
        </p:spPr>
        <p:txBody>
          <a:bodyPr>
            <a:normAutofit/>
          </a:bodyPr>
          <a:lstStyle/>
          <a:p>
            <a:r>
              <a:rPr lang="sv-SE" altLang="sv-SE" sz="3600" dirty="0" smtClean="0"/>
              <a:t>Exempel: samverkan - beroenden</a:t>
            </a:r>
          </a:p>
        </p:txBody>
      </p:sp>
    </p:spTree>
    <p:extLst>
      <p:ext uri="{BB962C8B-B14F-4D97-AF65-F5344CB8AC3E}">
        <p14:creationId xmlns:p14="http://schemas.microsoft.com/office/powerpoint/2010/main" val="21392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sv-SE" sz="2200" dirty="0"/>
              <a:t>Barnmedicinska kliniken</a:t>
            </a:r>
          </a:p>
          <a:p>
            <a:pPr lvl="2"/>
            <a:r>
              <a:rPr lang="sv-SE" sz="2200" dirty="0" smtClean="0"/>
              <a:t>Hematologiska </a:t>
            </a:r>
            <a:r>
              <a:rPr lang="sv-SE" sz="2200" dirty="0"/>
              <a:t>kliniken</a:t>
            </a:r>
          </a:p>
          <a:p>
            <a:pPr lvl="2"/>
            <a:r>
              <a:rPr lang="sv-SE" sz="2200" dirty="0" smtClean="0"/>
              <a:t>Neurokirurgiska </a:t>
            </a:r>
            <a:r>
              <a:rPr lang="sv-SE" sz="2200" dirty="0"/>
              <a:t>kliniken</a:t>
            </a:r>
          </a:p>
          <a:p>
            <a:pPr lvl="2"/>
            <a:r>
              <a:rPr lang="sv-SE" sz="2200" dirty="0" smtClean="0"/>
              <a:t>Öron </a:t>
            </a:r>
            <a:r>
              <a:rPr lang="sv-SE" sz="2200" dirty="0"/>
              <a:t>näsa hals kliniken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23528" y="393312"/>
            <a:ext cx="8640960" cy="949085"/>
          </a:xfrm>
        </p:spPr>
        <p:txBody>
          <a:bodyPr>
            <a:normAutofit/>
          </a:bodyPr>
          <a:lstStyle/>
          <a:p>
            <a:r>
              <a:rPr lang="sv-SE" sz="3600" dirty="0"/>
              <a:t>Störst farhågor med nivåstrukturering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62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7544" y="1166552"/>
            <a:ext cx="7776864" cy="3696404"/>
          </a:xfrm>
        </p:spPr>
        <p:txBody>
          <a:bodyPr numCol="2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Barnmedicinska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Kvinnokliniken</a:t>
            </a:r>
            <a:endParaRPr lang="sv-SE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Lungmedicinska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Kirurgiska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Urologiska kliniken</a:t>
            </a:r>
            <a:endParaRPr lang="sv-SE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Endokrinmedicinska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Infektionskliniken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Kardiologiska kliniken</a:t>
            </a:r>
            <a:br>
              <a:rPr lang="sv-SE" sz="2200" dirty="0" smtClean="0"/>
            </a:br>
            <a:endParaRPr lang="sv-SE" sz="2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Magtarmmedicinska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Thoraxkärlkliniken</a:t>
            </a:r>
            <a:endParaRPr lang="sv-SE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Psykiatriska kliniken</a:t>
            </a:r>
            <a:endParaRPr lang="sv-SE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Hand och plastikkirurgiska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Rehabmedicinska 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Ögonkliniken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200" dirty="0" smtClean="0"/>
              <a:t>Öron näsa hals kliniken</a:t>
            </a:r>
            <a:endParaRPr lang="sv-SE" sz="22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217466"/>
            <a:ext cx="8640960" cy="949085"/>
          </a:xfrm>
        </p:spPr>
        <p:txBody>
          <a:bodyPr>
            <a:normAutofit/>
          </a:bodyPr>
          <a:lstStyle/>
          <a:p>
            <a:r>
              <a:rPr lang="sv-SE" sz="3600" dirty="0"/>
              <a:t>Förhoppning om nationellt uppdrag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76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dokumentmall_presentation_tom</Template>
  <TotalTime>28</TotalTime>
  <Words>777</Words>
  <Application>Microsoft Office PowerPoint</Application>
  <PresentationFormat>Bildspel på skärmen (16:9)</PresentationFormat>
  <Paragraphs>191</Paragraphs>
  <Slides>13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Georgia</vt:lpstr>
      <vt:lpstr>Tahoma</vt:lpstr>
      <vt:lpstr>Times New Roman</vt:lpstr>
      <vt:lpstr>Office-tema</vt:lpstr>
      <vt:lpstr>Högspecialiserad vård och nationell nivåstrukturering Stefan Franzen</vt:lpstr>
      <vt:lpstr>Nationell nivåstrukturering pågår</vt:lpstr>
      <vt:lpstr>  Nya nationella nivåstruktureringen  </vt:lpstr>
      <vt:lpstr>Högspecialiserad vård - Viktigt för SÖSR och US</vt:lpstr>
      <vt:lpstr>Det goda men mindre universitetssjukhuset</vt:lpstr>
      <vt:lpstr>Nationella vårdenheter</vt:lpstr>
      <vt:lpstr>Exempel: samverkan - beroenden</vt:lpstr>
      <vt:lpstr>Störst farhågor med nivåstrukturering</vt:lpstr>
      <vt:lpstr>Förhoppning om nationellt uppdrag</vt:lpstr>
      <vt:lpstr>Matcha styrkor klinik-forskning</vt:lpstr>
      <vt:lpstr>Aktuellt – nu delvis pausat p.g.a. Covid-19</vt:lpstr>
      <vt:lpstr>Rekommendationer</vt:lpstr>
      <vt:lpstr>www.sydostrasjukvardsregionen.se 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 Charlotte</dc:creator>
  <cp:lastModifiedBy>Sand Charlotte</cp:lastModifiedBy>
  <cp:revision>7</cp:revision>
  <dcterms:created xsi:type="dcterms:W3CDTF">2019-11-04T11:52:57Z</dcterms:created>
  <dcterms:modified xsi:type="dcterms:W3CDTF">2020-06-02T08:14:25Z</dcterms:modified>
</cp:coreProperties>
</file>