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7" r:id="rId2"/>
    <p:sldId id="258" r:id="rId3"/>
    <p:sldId id="279" r:id="rId4"/>
    <p:sldId id="280" r:id="rId5"/>
    <p:sldId id="268" r:id="rId6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5258" autoAdjust="0"/>
  </p:normalViewPr>
  <p:slideViewPr>
    <p:cSldViewPr>
      <p:cViewPr varScale="1">
        <p:scale>
          <a:sx n="99" d="100"/>
          <a:sy n="99" d="100"/>
        </p:scale>
        <p:origin x="437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9B960-5E66-4113-B8CC-17A0D5C37366}" type="datetimeFigureOut">
              <a:rPr lang="sv-SE" smtClean="0"/>
              <a:t>2020-03-26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1919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6968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0406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F3291F-9DCB-46ED-BF32-F247FD2AAAAB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7013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 smtClean="0"/>
              <a:t>Klicka här för att lägg till en </a:t>
            </a:r>
            <a:r>
              <a:rPr lang="sv-SE" dirty="0" err="1" smtClean="0"/>
              <a:t>helsidebild</a:t>
            </a:r>
            <a:endParaRPr lang="sv-SE" dirty="0" smtClean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Klicka här för att fylla i rubrik ovanpå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ändra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 smtClean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fylla i 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 smtClean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 smtClean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 smtClean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 smtClean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Rapport från sydöstra sjukvårdsregionen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8123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5266" y="195486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sv-SE" sz="3600" dirty="0" smtClean="0">
                <a:latin typeface="+mj-lt"/>
              </a:rPr>
              <a:t>Samverkansnämnden 19 mars</a:t>
            </a:r>
            <a:endParaRPr lang="sv-SE" sz="3600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35266" y="1347614"/>
            <a:ext cx="8229600" cy="2808311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N</a:t>
            </a:r>
            <a:r>
              <a:rPr lang="sv-SE" sz="1600" dirty="0" smtClean="0"/>
              <a:t>ationell högspecialiserad vård 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v-SE" sz="1600" dirty="0" smtClean="0"/>
              <a:t>Viss vård vid ryggmärgsskador – RÖ ansökt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v-SE" sz="1600" dirty="0" smtClean="0"/>
              <a:t>13 nya områden - remissvar 1 oktober</a:t>
            </a:r>
          </a:p>
          <a:p>
            <a:pPr marL="1314450" lvl="2" indent="-171450"/>
            <a:r>
              <a:rPr lang="sv-SE" sz="900" dirty="0"/>
              <a:t>Intensivvård </a:t>
            </a:r>
            <a:r>
              <a:rPr lang="sv-SE" sz="900" dirty="0"/>
              <a:t>där levertransplantation kan vara indicerat (IVA)</a:t>
            </a:r>
          </a:p>
          <a:p>
            <a:pPr marL="1314450" lvl="2" indent="-171450"/>
            <a:r>
              <a:rPr lang="sv-SE" sz="900" dirty="0"/>
              <a:t>Avancerad </a:t>
            </a:r>
            <a:r>
              <a:rPr lang="sv-SE" sz="900" dirty="0" err="1"/>
              <a:t>invasiv</a:t>
            </a:r>
            <a:r>
              <a:rPr lang="sv-SE" sz="900" dirty="0"/>
              <a:t> diagnostik och behandling vid primär skleroserande </a:t>
            </a:r>
            <a:r>
              <a:rPr lang="sv-SE" sz="900" dirty="0" err="1"/>
              <a:t>kolangit</a:t>
            </a:r>
            <a:r>
              <a:rPr lang="sv-SE" sz="900" dirty="0"/>
              <a:t> (PSC)</a:t>
            </a:r>
          </a:p>
          <a:p>
            <a:pPr marL="1314450" lvl="2" indent="-171450"/>
            <a:r>
              <a:rPr lang="sv-SE" sz="900" dirty="0" err="1"/>
              <a:t>Transjugulär</a:t>
            </a:r>
            <a:r>
              <a:rPr lang="sv-SE" sz="900" dirty="0"/>
              <a:t> </a:t>
            </a:r>
            <a:r>
              <a:rPr lang="sv-SE" sz="900" dirty="0" err="1"/>
              <a:t>intrahepatisk</a:t>
            </a:r>
            <a:r>
              <a:rPr lang="sv-SE" sz="900" dirty="0"/>
              <a:t> shunt (TIPS)</a:t>
            </a:r>
          </a:p>
          <a:p>
            <a:pPr marL="1314450" lvl="2" indent="-171450"/>
            <a:r>
              <a:rPr lang="sv-SE" sz="900" dirty="0"/>
              <a:t>Huvud- </a:t>
            </a:r>
            <a:r>
              <a:rPr lang="sv-SE" sz="900" dirty="0"/>
              <a:t>och </a:t>
            </a:r>
            <a:r>
              <a:rPr lang="sv-SE" sz="900" dirty="0" err="1"/>
              <a:t>halsparagangliom</a:t>
            </a:r>
            <a:endParaRPr lang="sv-SE" sz="900" dirty="0"/>
          </a:p>
          <a:p>
            <a:pPr marL="1314450" lvl="2" indent="-171450"/>
            <a:r>
              <a:rPr lang="sv-SE" sz="900" dirty="0"/>
              <a:t>Neuroendokrina </a:t>
            </a:r>
            <a:r>
              <a:rPr lang="sv-SE" sz="900" dirty="0"/>
              <a:t>tumörer i buken</a:t>
            </a:r>
          </a:p>
          <a:p>
            <a:pPr marL="1314450" lvl="2" indent="-171450"/>
            <a:r>
              <a:rPr lang="sv-SE" sz="900" dirty="0" err="1"/>
              <a:t>Feokromocytom</a:t>
            </a:r>
            <a:r>
              <a:rPr lang="sv-SE" sz="900" dirty="0"/>
              <a:t> </a:t>
            </a:r>
            <a:r>
              <a:rPr lang="sv-SE" sz="900" dirty="0"/>
              <a:t>och </a:t>
            </a:r>
            <a:r>
              <a:rPr lang="sv-SE" sz="900" dirty="0" err="1"/>
              <a:t>abdominella</a:t>
            </a:r>
            <a:r>
              <a:rPr lang="sv-SE" sz="900" dirty="0"/>
              <a:t> </a:t>
            </a:r>
            <a:r>
              <a:rPr lang="sv-SE" sz="900" dirty="0" err="1"/>
              <a:t>paragangliom</a:t>
            </a:r>
            <a:endParaRPr lang="sv-SE" sz="900" dirty="0"/>
          </a:p>
          <a:p>
            <a:pPr marL="1314450" lvl="2" indent="-171450"/>
            <a:r>
              <a:rPr lang="sv-SE" sz="900" dirty="0"/>
              <a:t>Binjurebarkscancer</a:t>
            </a:r>
            <a:endParaRPr lang="sv-SE" sz="900" dirty="0"/>
          </a:p>
          <a:p>
            <a:pPr marL="1314450" lvl="2" indent="-171450"/>
            <a:r>
              <a:rPr lang="sv-SE" sz="900" dirty="0" err="1"/>
              <a:t>Osteogenisis</a:t>
            </a:r>
            <a:r>
              <a:rPr lang="sv-SE" sz="900" dirty="0"/>
              <a:t> </a:t>
            </a:r>
            <a:r>
              <a:rPr lang="sv-SE" sz="900" dirty="0" err="1"/>
              <a:t>imperfecta</a:t>
            </a:r>
            <a:endParaRPr lang="sv-SE" sz="900" dirty="0"/>
          </a:p>
          <a:p>
            <a:pPr marL="1314450" lvl="2" indent="-171450"/>
            <a:r>
              <a:rPr lang="sv-SE" sz="900" dirty="0"/>
              <a:t>Vissa </a:t>
            </a:r>
            <a:r>
              <a:rPr lang="sv-SE" sz="900" dirty="0"/>
              <a:t>neuromuskulära sjukdomar</a:t>
            </a:r>
          </a:p>
          <a:p>
            <a:pPr marL="1314450" lvl="2" indent="-171450"/>
            <a:r>
              <a:rPr lang="sv-SE" sz="900" dirty="0"/>
              <a:t>Svårbehandlat </a:t>
            </a:r>
            <a:r>
              <a:rPr lang="sv-SE" sz="900" dirty="0"/>
              <a:t>självskadebeteende</a:t>
            </a:r>
          </a:p>
          <a:p>
            <a:pPr marL="1314450" lvl="2" indent="-171450"/>
            <a:r>
              <a:rPr lang="sv-SE" sz="900" dirty="0"/>
              <a:t>Svårbehandlade </a:t>
            </a:r>
            <a:r>
              <a:rPr lang="sv-SE" sz="900" dirty="0"/>
              <a:t>ätstörningar</a:t>
            </a:r>
          </a:p>
          <a:p>
            <a:pPr marL="1314450" lvl="2" indent="-171450"/>
            <a:r>
              <a:rPr lang="sv-SE" sz="900" dirty="0"/>
              <a:t>Könsdysfori</a:t>
            </a:r>
            <a:endParaRPr lang="sv-SE" sz="900" dirty="0"/>
          </a:p>
          <a:p>
            <a:pPr marL="1314450" lvl="2" indent="-171450"/>
            <a:r>
              <a:rPr lang="sv-SE" sz="900" dirty="0"/>
              <a:t>Fertilitetsbevarande </a:t>
            </a:r>
            <a:r>
              <a:rPr lang="sv-SE" sz="900" dirty="0"/>
              <a:t>kirurgi vid livmoderhalscancer</a:t>
            </a:r>
          </a:p>
          <a:p>
            <a:pPr marL="1314450" lvl="2" indent="-171450"/>
            <a:r>
              <a:rPr lang="sv-SE" sz="900" dirty="0"/>
              <a:t>Kurativt </a:t>
            </a:r>
            <a:r>
              <a:rPr lang="sv-SE" sz="900" dirty="0"/>
              <a:t>syftande kirurgisk behandling vid peniscancer.</a:t>
            </a:r>
          </a:p>
          <a:p>
            <a:pPr marL="1428750" lvl="2"/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7835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5266" y="195486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sv-SE" sz="3600" dirty="0" smtClean="0">
                <a:latin typeface="+mj-lt"/>
              </a:rPr>
              <a:t>Samverkansnämnden 19 mars</a:t>
            </a:r>
            <a:endParaRPr lang="sv-SE" sz="3600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35266" y="1131590"/>
            <a:ext cx="8229600" cy="2808311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Medicinska resultat i Sydöstra sjukvårdsregionen </a:t>
            </a:r>
            <a:r>
              <a:rPr lang="sv-SE" sz="1600" dirty="0" smtClean="0"/>
              <a:t/>
            </a:r>
            <a:br>
              <a:rPr lang="sv-SE" sz="1600" dirty="0" smtClean="0"/>
            </a:b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Samverkansnämndens fokusområden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v-SE" sz="1600" dirty="0"/>
              <a:t>Digitalisering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v-SE" sz="1600" dirty="0"/>
              <a:t>Regional utveckling/Life Science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v-SE" sz="1600" dirty="0"/>
              <a:t>Hälsofrämjande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v-SE" sz="1600" dirty="0"/>
              <a:t>Kunskapsstyrning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v-SE" sz="1600" dirty="0"/>
              <a:t>(Kompetensförsörjning</a:t>
            </a:r>
            <a:r>
              <a:rPr lang="sv-SE" sz="1600" dirty="0" smtClean="0"/>
              <a:t>)</a:t>
            </a:r>
            <a:br>
              <a:rPr lang="sv-SE" sz="1600" dirty="0" smtClean="0"/>
            </a:b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err="1" smtClean="0"/>
              <a:t>Inera</a:t>
            </a:r>
            <a:r>
              <a:rPr lang="sv-SE" sz="1600" dirty="0" smtClean="0"/>
              <a:t> – ny strategi och mål (Thomas Idermark)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 smtClean="0"/>
          </a:p>
          <a:p>
            <a:pPr marL="285750">
              <a:buFont typeface="Arial" panose="020B0604020202020204" pitchFamily="34" charset="0"/>
              <a:buChar char="•"/>
            </a:pPr>
            <a:endParaRPr lang="sv-SE" sz="1600" dirty="0" smtClean="0"/>
          </a:p>
          <a:p>
            <a:pPr marL="1028700" lvl="1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28575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1428750" lvl="2"/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174274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35266" y="195486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sv-SE" sz="3600" dirty="0" smtClean="0">
                <a:latin typeface="+mj-lt"/>
              </a:rPr>
              <a:t>Samverkansnämnden 19 mars</a:t>
            </a:r>
            <a:endParaRPr lang="sv-SE" sz="3600" dirty="0">
              <a:latin typeface="+mj-lt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35266" y="1347614"/>
            <a:ext cx="8229600" cy="2808311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Rapporter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v-SE" sz="1600" dirty="0"/>
              <a:t>Nationella screeningrådet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v-SE" sz="1600" dirty="0"/>
              <a:t>Svenskt Ambulansflyg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v-SE" sz="1600" dirty="0"/>
              <a:t>Nämnden för nationell högspecialiserad vård 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v-SE" sz="1600" dirty="0" err="1"/>
              <a:t>Skandionkliniken</a:t>
            </a:r>
            <a:endParaRPr lang="sv-SE" sz="1600" dirty="0"/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sv-SE" sz="1600" dirty="0"/>
              <a:t>Rådet för styrning med kunskap</a:t>
            </a:r>
          </a:p>
          <a:p>
            <a:pPr marL="285750"/>
            <a:endParaRPr lang="sv-S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/>
              <a:t>Vård i rörelse 25 sep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1600" dirty="0" smtClean="0"/>
              <a:t>Årsredovisning 2019 - beslut</a:t>
            </a:r>
          </a:p>
          <a:p>
            <a:pPr marL="285750">
              <a:buFont typeface="Arial" panose="020B0604020202020204" pitchFamily="34" charset="0"/>
              <a:buChar char="•"/>
            </a:pPr>
            <a:endParaRPr lang="sv-SE" sz="1600" dirty="0" smtClean="0"/>
          </a:p>
          <a:p>
            <a:pPr marL="1028700" lvl="1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285750">
              <a:buFont typeface="Arial" panose="020B0604020202020204" pitchFamily="34" charset="0"/>
              <a:buChar char="•"/>
            </a:pPr>
            <a:endParaRPr lang="sv-SE" sz="1600" dirty="0"/>
          </a:p>
          <a:p>
            <a:pPr marL="1428750" lvl="2"/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160525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idx="4294967295"/>
          </p:nvPr>
        </p:nvSpPr>
        <p:spPr>
          <a:xfrm>
            <a:off x="0" y="0"/>
            <a:ext cx="9144000" cy="4464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sv-SE" sz="3200" dirty="0">
                <a:solidFill>
                  <a:schemeClr val="bg1"/>
                </a:solidFill>
                <a:latin typeface="+mj-lt"/>
              </a:rPr>
              <a:t>www.sydostrasjukvardsregionen.se </a:t>
            </a:r>
          </a:p>
        </p:txBody>
      </p:sp>
    </p:spTree>
    <p:extLst>
      <p:ext uri="{BB962C8B-B14F-4D97-AF65-F5344CB8AC3E}">
        <p14:creationId xmlns:p14="http://schemas.microsoft.com/office/powerpoint/2010/main" val="209919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2002</TotalTime>
  <Words>149</Words>
  <Application>Microsoft Office PowerPoint</Application>
  <PresentationFormat>Bildspel på skärmen (16:9)</PresentationFormat>
  <Paragraphs>51</Paragraphs>
  <Slides>5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Office-tema</vt:lpstr>
      <vt:lpstr>Rapport från sydöstra sjukvårdsregionen </vt:lpstr>
      <vt:lpstr>Samverkansnämnden 19 mars</vt:lpstr>
      <vt:lpstr>Samverkansnämnden 19 mars</vt:lpstr>
      <vt:lpstr>Samverkansnämnden 19 mars</vt:lpstr>
      <vt:lpstr>www.sydostrasjukvardsregionen.se 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Öhrn Annica</cp:lastModifiedBy>
  <cp:revision>57</cp:revision>
  <dcterms:created xsi:type="dcterms:W3CDTF">2018-10-12T09:18:07Z</dcterms:created>
  <dcterms:modified xsi:type="dcterms:W3CDTF">2020-03-26T07:51:32Z</dcterms:modified>
</cp:coreProperties>
</file>