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7" r:id="rId2"/>
    <p:sldId id="281" r:id="rId3"/>
    <p:sldId id="282" r:id="rId4"/>
    <p:sldId id="278" r:id="rId5"/>
    <p:sldId id="258" r:id="rId6"/>
    <p:sldId id="268" r:id="rId7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3"/>
    <a:srgbClr val="BC151C"/>
    <a:srgbClr val="EF4044"/>
    <a:srgbClr val="F2CD13"/>
    <a:srgbClr val="B1063A"/>
    <a:srgbClr val="CE1141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5258" autoAdjust="0"/>
  </p:normalViewPr>
  <p:slideViewPr>
    <p:cSldViewPr>
      <p:cViewPr varScale="1">
        <p:scale>
          <a:sx n="78" d="100"/>
          <a:sy n="78" d="100"/>
        </p:scale>
        <p:origin x="260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9B960-5E66-4113-B8CC-17A0D5C37366}" type="datetimeFigureOut">
              <a:rPr lang="sv-SE" smtClean="0"/>
              <a:t>2020-04-07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291F-9DCB-46ED-BF32-F247FD2AAA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773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Medborgaren står i centrum för tankarna bakom noden</a:t>
            </a:r>
            <a:r>
              <a:rPr lang="sv-SE" baseline="0" dirty="0" smtClean="0"/>
              <a:t> och regionen/</a:t>
            </a:r>
            <a:r>
              <a:rPr lang="sv-SE" baseline="0" dirty="0" err="1" smtClean="0"/>
              <a:t>erna</a:t>
            </a:r>
            <a:r>
              <a:rPr lang="sv-SE" baseline="0" dirty="0" smtClean="0"/>
              <a:t>, akademin och näringslivet behöver fokusera det. Tillsammans satsar RÖ och LiU initialt minst 27 miljoner kronor över en 5 års period (med början 2020) men tanken är att det skall avkasta mångfalt mer genom privat och offentlig finansiering, både i pengar och in-kind.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B1FA7-9B20-E148-866A-4BB8AEA063A1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1833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1919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013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32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 smtClean="0"/>
              <a:t>Klicka här för att lägg till en </a:t>
            </a:r>
            <a:r>
              <a:rPr lang="sv-SE" dirty="0" err="1" smtClean="0"/>
              <a:t>helsidebild</a:t>
            </a:r>
            <a:endParaRPr lang="sv-SE" dirty="0" smtClean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8885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1280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6504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2574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07837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707655"/>
            <a:ext cx="8229600" cy="280831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063731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58002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7544" y="771550"/>
            <a:ext cx="4032448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411511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216774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rubrik 1"/>
          <p:cNvSpPr>
            <a:spLocks noGrp="1"/>
          </p:cNvSpPr>
          <p:nvPr>
            <p:ph type="title" hasCustomPrompt="1"/>
          </p:nvPr>
        </p:nvSpPr>
        <p:spPr>
          <a:xfrm>
            <a:off x="449705" y="393311"/>
            <a:ext cx="8032344" cy="94908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sz="3000"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grpSp>
        <p:nvGrpSpPr>
          <p:cNvPr id="7" name="Grupp 6"/>
          <p:cNvGrpSpPr/>
          <p:nvPr userDrawn="1"/>
        </p:nvGrpSpPr>
        <p:grpSpPr>
          <a:xfrm>
            <a:off x="1" y="4590459"/>
            <a:ext cx="4550561" cy="553042"/>
            <a:chOff x="0" y="6108778"/>
            <a:chExt cx="4550561" cy="737389"/>
          </a:xfrm>
        </p:grpSpPr>
        <p:sp>
          <p:nvSpPr>
            <p:cNvPr id="9" name="Rektangel 8"/>
            <p:cNvSpPr/>
            <p:nvPr userDrawn="1"/>
          </p:nvSpPr>
          <p:spPr>
            <a:xfrm>
              <a:off x="0" y="6108778"/>
              <a:ext cx="4550561" cy="737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350"/>
            </a:p>
          </p:txBody>
        </p:sp>
        <p:pic>
          <p:nvPicPr>
            <p:cNvPr id="10" name="Bildobjekt 9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076" y="6243953"/>
              <a:ext cx="1475136" cy="36972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84847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7544" y="771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7655"/>
            <a:ext cx="8229600" cy="280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 smtClean="0"/>
              <a:t>Klicka här för att ändra texten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 smtClean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01841"/>
            <a:ext cx="1032452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29825"/>
            <a:ext cx="77684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64" y="4701841"/>
            <a:ext cx="11357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-180975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-180975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436921" y="4773801"/>
            <a:ext cx="17588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000" dirty="0" smtClean="0">
                <a:solidFill>
                  <a:schemeClr val="tx1"/>
                </a:solidFill>
                <a:latin typeface="+mj-lt"/>
              </a:rPr>
              <a:t>Sydöstra sjukvårdsregionen</a:t>
            </a:r>
            <a:endParaRPr lang="sv-SE" sz="11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550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5" r:id="rId5"/>
    <p:sldLayoutId id="2147483650" r:id="rId6"/>
    <p:sldLayoutId id="2147483652" r:id="rId7"/>
    <p:sldLayoutId id="2147483659" r:id="rId8"/>
    <p:sldLayoutId id="2147483660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611560" y="1635646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Innovation/Life Science</a:t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sz="3100" dirty="0" smtClean="0"/>
              <a:t>- kan vi samverka mer inom SÖSR med att bidra till en gemensam innovationsplattform samt koppla den närmare utförardelen?</a:t>
            </a:r>
            <a:endParaRPr lang="sv-SE" sz="3100" dirty="0"/>
          </a:p>
        </p:txBody>
      </p:sp>
    </p:spTree>
    <p:extLst>
      <p:ext uri="{BB962C8B-B14F-4D97-AF65-F5344CB8AC3E}">
        <p14:creationId xmlns:p14="http://schemas.microsoft.com/office/powerpoint/2010/main" val="2208123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323528" y="339502"/>
            <a:ext cx="8229600" cy="857250"/>
          </a:xfrm>
        </p:spPr>
        <p:txBody>
          <a:bodyPr>
            <a:noAutofit/>
          </a:bodyPr>
          <a:lstStyle/>
          <a:p>
            <a:r>
              <a:rPr lang="sv-SE" sz="2800" dirty="0" smtClean="0"/>
              <a:t>Olika strukturer/parallella verksamheter</a:t>
            </a:r>
            <a:endParaRPr lang="sv-SE" sz="2800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467544" y="1635646"/>
            <a:ext cx="8229600" cy="2808311"/>
          </a:xfrm>
        </p:spPr>
        <p:txBody>
          <a:bodyPr>
            <a:normAutofit lnSpcReduction="10000"/>
          </a:bodyPr>
          <a:lstStyle/>
          <a:p>
            <a:r>
              <a:rPr lang="sv-SE" dirty="0" err="1" smtClean="0"/>
              <a:t>East</a:t>
            </a:r>
            <a:r>
              <a:rPr lang="sv-SE" dirty="0" smtClean="0"/>
              <a:t> Sweden </a:t>
            </a:r>
            <a:r>
              <a:rPr lang="sv-SE" dirty="0" err="1" smtClean="0"/>
              <a:t>MedTech</a:t>
            </a:r>
            <a:r>
              <a:rPr lang="sv-SE" dirty="0" smtClean="0"/>
              <a:t> (ESMT)</a:t>
            </a:r>
          </a:p>
          <a:p>
            <a:pPr marL="285750" indent="-285750">
              <a:buFontTx/>
              <a:buChar char="-"/>
            </a:pPr>
            <a:r>
              <a:rPr lang="sv-SE" sz="1800" dirty="0" smtClean="0"/>
              <a:t>Verkar </a:t>
            </a:r>
            <a:r>
              <a:rPr lang="sv-SE" sz="1800" dirty="0"/>
              <a:t>inom </a:t>
            </a:r>
            <a:r>
              <a:rPr lang="sv-SE" sz="1800" dirty="0" err="1"/>
              <a:t>MedTech</a:t>
            </a:r>
            <a:r>
              <a:rPr lang="sv-SE" sz="1800" dirty="0"/>
              <a:t> inom styrkeområden (AI/BI, material, </a:t>
            </a:r>
            <a:r>
              <a:rPr lang="sv-SE" sz="1800" dirty="0" err="1"/>
              <a:t>IoT</a:t>
            </a:r>
            <a:r>
              <a:rPr lang="sv-SE" sz="1800" dirty="0"/>
              <a:t>, visualisering, automation</a:t>
            </a:r>
            <a:r>
              <a:rPr lang="sv-SE" sz="1800" dirty="0" smtClean="0"/>
              <a:t>…)</a:t>
            </a:r>
          </a:p>
          <a:p>
            <a:pPr marL="285750" indent="-285750">
              <a:buFontTx/>
              <a:buChar char="-"/>
            </a:pPr>
            <a:r>
              <a:rPr lang="sv-SE" sz="1800" dirty="0" smtClean="0"/>
              <a:t>Start hösten 2019 – 5-årigt etableringsuppdrag</a:t>
            </a:r>
          </a:p>
          <a:p>
            <a:pPr marL="285750" indent="-285750">
              <a:buFontTx/>
              <a:buChar char="-"/>
            </a:pPr>
            <a:r>
              <a:rPr lang="sv-SE" sz="1800" dirty="0" smtClean="0"/>
              <a:t>RÖ och </a:t>
            </a:r>
            <a:r>
              <a:rPr lang="sv-SE" sz="1800" dirty="0" err="1" smtClean="0"/>
              <a:t>LiU</a:t>
            </a:r>
            <a:r>
              <a:rPr lang="sv-SE" sz="1800" dirty="0" smtClean="0"/>
              <a:t>. Kalmar och Jönköpings FD inbjudna. </a:t>
            </a:r>
          </a:p>
          <a:p>
            <a:pPr marL="285750" indent="-285750">
              <a:buFontTx/>
              <a:buChar char="-"/>
            </a:pPr>
            <a:r>
              <a:rPr lang="sv-SE" sz="1800" dirty="0" smtClean="0"/>
              <a:t>Styrgrupp från akademi, näringsliv och verksamhet</a:t>
            </a:r>
          </a:p>
          <a:p>
            <a:pPr marL="285750" indent="-285750">
              <a:buFontTx/>
              <a:buChar char="-"/>
            </a:pPr>
            <a:endParaRPr lang="sv-SE" sz="1800" dirty="0" smtClean="0"/>
          </a:p>
          <a:p>
            <a:r>
              <a:rPr lang="sv-SE" dirty="0" err="1" smtClean="0"/>
              <a:t>MedTech</a:t>
            </a:r>
            <a:r>
              <a:rPr lang="sv-SE" dirty="0" smtClean="0"/>
              <a:t> 4 Health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01044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572" y="1275606"/>
            <a:ext cx="4791833" cy="3071402"/>
          </a:xfrm>
          <a:prstGeom prst="rect">
            <a:avLst/>
          </a:prstGeom>
        </p:spPr>
      </p:pic>
      <p:sp>
        <p:nvSpPr>
          <p:cNvPr id="5" name="Ellips 4"/>
          <p:cNvSpPr/>
          <p:nvPr/>
        </p:nvSpPr>
        <p:spPr>
          <a:xfrm rot="2215815">
            <a:off x="5285857" y="1934584"/>
            <a:ext cx="3532842" cy="22945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pic>
        <p:nvPicPr>
          <p:cNvPr id="6" name="Bildobjekt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257" y="559810"/>
            <a:ext cx="1871663" cy="342900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141819" y="1563638"/>
            <a:ext cx="396775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- 6 noder (sjukvårdsregioner)</a:t>
            </a:r>
          </a:p>
          <a:p>
            <a:r>
              <a:rPr lang="sv-SE" dirty="0"/>
              <a:t>- Trippel helix i noderna</a:t>
            </a:r>
          </a:p>
          <a:p>
            <a:r>
              <a:rPr lang="sv-SE" dirty="0"/>
              <a:t>- 1-2 personer per nod i beredningsgrupp</a:t>
            </a:r>
          </a:p>
          <a:p>
            <a:r>
              <a:rPr lang="sv-SE" dirty="0"/>
              <a:t>- Uppdraget har många likheter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med </a:t>
            </a:r>
            <a:r>
              <a:rPr lang="sv-SE" dirty="0"/>
              <a:t>ESMT</a:t>
            </a:r>
          </a:p>
          <a:p>
            <a:r>
              <a:rPr lang="sv-SE" dirty="0"/>
              <a:t>- Information och projekt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i </a:t>
            </a:r>
            <a:r>
              <a:rPr lang="sv-SE" dirty="0"/>
              <a:t>hela sjukvårdsregionen</a:t>
            </a:r>
            <a:endParaRPr lang="sv-SE" dirty="0"/>
          </a:p>
        </p:txBody>
      </p:sp>
      <p:sp>
        <p:nvSpPr>
          <p:cNvPr id="8" name="Rektangel med rundade hörn 7"/>
          <p:cNvSpPr/>
          <p:nvPr/>
        </p:nvSpPr>
        <p:spPr>
          <a:xfrm>
            <a:off x="7133778" y="2733816"/>
            <a:ext cx="1262495" cy="1722293"/>
          </a:xfrm>
          <a:prstGeom prst="roundRect">
            <a:avLst/>
          </a:prstGeom>
          <a:noFill/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</p:spTree>
    <p:extLst>
      <p:ext uri="{BB962C8B-B14F-4D97-AF65-F5344CB8AC3E}">
        <p14:creationId xmlns:p14="http://schemas.microsoft.com/office/powerpoint/2010/main" val="1804820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Samverkans &amp; utvecklingsperspektiv</a:t>
            </a:r>
            <a:endParaRPr lang="sv-SE" dirty="0"/>
          </a:p>
        </p:txBody>
      </p:sp>
      <p:sp>
        <p:nvSpPr>
          <p:cNvPr id="6" name="Ellips 5"/>
          <p:cNvSpPr/>
          <p:nvPr/>
        </p:nvSpPr>
        <p:spPr>
          <a:xfrm>
            <a:off x="2998177" y="1594485"/>
            <a:ext cx="1174433" cy="84867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350" dirty="0" err="1"/>
              <a:t>Med-borgare</a:t>
            </a:r>
            <a:endParaRPr lang="sv-SE" sz="1350" dirty="0"/>
          </a:p>
        </p:txBody>
      </p:sp>
      <p:sp>
        <p:nvSpPr>
          <p:cNvPr id="7" name="Ellips 6"/>
          <p:cNvSpPr/>
          <p:nvPr/>
        </p:nvSpPr>
        <p:spPr>
          <a:xfrm>
            <a:off x="5056346" y="1594485"/>
            <a:ext cx="1174433" cy="84867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350" dirty="0"/>
              <a:t>Närings-liv</a:t>
            </a:r>
            <a:endParaRPr lang="sv-SE" sz="1350" dirty="0"/>
          </a:p>
        </p:txBody>
      </p:sp>
      <p:sp>
        <p:nvSpPr>
          <p:cNvPr id="8" name="Ellips 7"/>
          <p:cNvSpPr/>
          <p:nvPr/>
        </p:nvSpPr>
        <p:spPr>
          <a:xfrm>
            <a:off x="5056346" y="3274695"/>
            <a:ext cx="1174433" cy="848678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350" dirty="0"/>
              <a:t>Akademi</a:t>
            </a:r>
            <a:endParaRPr lang="sv-SE" sz="1350" dirty="0"/>
          </a:p>
        </p:txBody>
      </p:sp>
      <p:sp>
        <p:nvSpPr>
          <p:cNvPr id="9" name="Ellips 8"/>
          <p:cNvSpPr/>
          <p:nvPr/>
        </p:nvSpPr>
        <p:spPr>
          <a:xfrm>
            <a:off x="2998177" y="3274695"/>
            <a:ext cx="1174433" cy="84867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350" dirty="0"/>
              <a:t>Hälso-, sjukvård</a:t>
            </a:r>
            <a:endParaRPr lang="sv-SE" sz="1350" dirty="0"/>
          </a:p>
        </p:txBody>
      </p:sp>
      <p:sp>
        <p:nvSpPr>
          <p:cNvPr id="10" name="textruta 9"/>
          <p:cNvSpPr txBox="1"/>
          <p:nvPr/>
        </p:nvSpPr>
        <p:spPr>
          <a:xfrm>
            <a:off x="6230779" y="1430201"/>
            <a:ext cx="1045479" cy="5078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sv-SE" sz="1350" dirty="0"/>
              <a:t>-Marknad</a:t>
            </a:r>
          </a:p>
          <a:p>
            <a:r>
              <a:rPr lang="sv-SE" sz="1350" dirty="0"/>
              <a:t>-</a:t>
            </a:r>
            <a:r>
              <a:rPr lang="sv-SE" sz="1350" dirty="0" err="1"/>
              <a:t>Utv</a:t>
            </a:r>
            <a:r>
              <a:rPr lang="sv-SE" sz="1350" dirty="0"/>
              <a:t> miljöer</a:t>
            </a:r>
            <a:endParaRPr lang="sv-SE" sz="1350" dirty="0"/>
          </a:p>
        </p:txBody>
      </p:sp>
      <p:sp>
        <p:nvSpPr>
          <p:cNvPr id="11" name="textruta 10"/>
          <p:cNvSpPr txBox="1"/>
          <p:nvPr/>
        </p:nvSpPr>
        <p:spPr>
          <a:xfrm>
            <a:off x="6230779" y="3673248"/>
            <a:ext cx="152157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sv-SE" sz="1350" dirty="0"/>
              <a:t>-Kompetens-</a:t>
            </a:r>
          </a:p>
          <a:p>
            <a:r>
              <a:rPr lang="sv-SE" sz="1350" dirty="0"/>
              <a:t>utveckling, kvalitet</a:t>
            </a:r>
          </a:p>
          <a:p>
            <a:r>
              <a:rPr lang="sv-SE" sz="1350" dirty="0"/>
              <a:t> och kvantitet</a:t>
            </a:r>
          </a:p>
          <a:p>
            <a:r>
              <a:rPr lang="sv-SE" sz="1350" dirty="0"/>
              <a:t>-Tillämpning</a:t>
            </a:r>
          </a:p>
        </p:txBody>
      </p:sp>
      <p:sp>
        <p:nvSpPr>
          <p:cNvPr id="12" name="textruta 11"/>
          <p:cNvSpPr txBox="1"/>
          <p:nvPr/>
        </p:nvSpPr>
        <p:spPr>
          <a:xfrm>
            <a:off x="1900712" y="3880999"/>
            <a:ext cx="1107996" cy="5078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sv-SE" sz="1350" dirty="0"/>
              <a:t>-Vårdkvalitet</a:t>
            </a:r>
          </a:p>
          <a:p>
            <a:r>
              <a:rPr lang="sv-SE" sz="1350" dirty="0"/>
              <a:t>-Effektivitet</a:t>
            </a:r>
          </a:p>
        </p:txBody>
      </p:sp>
      <p:sp>
        <p:nvSpPr>
          <p:cNvPr id="13" name="textruta 12"/>
          <p:cNvSpPr txBox="1"/>
          <p:nvPr/>
        </p:nvSpPr>
        <p:spPr>
          <a:xfrm>
            <a:off x="1534795" y="1430200"/>
            <a:ext cx="142539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sv-SE" sz="1350" dirty="0"/>
              <a:t>-Jämlik, jämställd</a:t>
            </a:r>
          </a:p>
          <a:p>
            <a:r>
              <a:rPr lang="sv-SE" sz="1350" dirty="0"/>
              <a:t>v</a:t>
            </a:r>
            <a:r>
              <a:rPr lang="sv-SE" sz="1350" dirty="0"/>
              <a:t>ård</a:t>
            </a:r>
          </a:p>
          <a:p>
            <a:r>
              <a:rPr lang="sv-SE" sz="1350" dirty="0"/>
              <a:t>-Vård i tid</a:t>
            </a:r>
          </a:p>
          <a:p>
            <a:r>
              <a:rPr lang="sv-SE" sz="1350" dirty="0"/>
              <a:t>-Bra vård</a:t>
            </a:r>
          </a:p>
        </p:txBody>
      </p:sp>
      <p:sp>
        <p:nvSpPr>
          <p:cNvPr id="23" name="textruta 22"/>
          <p:cNvSpPr txBox="1"/>
          <p:nvPr/>
        </p:nvSpPr>
        <p:spPr>
          <a:xfrm>
            <a:off x="2996247" y="2664070"/>
            <a:ext cx="63671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350" dirty="0"/>
              <a:t>Vård</a:t>
            </a:r>
          </a:p>
          <a:p>
            <a:r>
              <a:rPr lang="sv-SE" sz="1350" dirty="0"/>
              <a:t>Behov</a:t>
            </a:r>
            <a:endParaRPr lang="sv-SE" sz="1350" dirty="0"/>
          </a:p>
        </p:txBody>
      </p:sp>
      <p:sp>
        <p:nvSpPr>
          <p:cNvPr id="24" name="textruta 23"/>
          <p:cNvSpPr txBox="1"/>
          <p:nvPr/>
        </p:nvSpPr>
        <p:spPr>
          <a:xfrm>
            <a:off x="4326418" y="1348243"/>
            <a:ext cx="636713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350" dirty="0"/>
              <a:t>Hälsa</a:t>
            </a:r>
          </a:p>
          <a:p>
            <a:r>
              <a:rPr lang="sv-SE" sz="1350" dirty="0"/>
              <a:t>Vård</a:t>
            </a:r>
          </a:p>
          <a:p>
            <a:r>
              <a:rPr lang="sv-SE" sz="1350" dirty="0"/>
              <a:t>Behov</a:t>
            </a:r>
            <a:endParaRPr lang="sv-SE" sz="1350" dirty="0"/>
          </a:p>
        </p:txBody>
      </p:sp>
      <p:sp>
        <p:nvSpPr>
          <p:cNvPr id="25" name="textruta 24"/>
          <p:cNvSpPr txBox="1"/>
          <p:nvPr/>
        </p:nvSpPr>
        <p:spPr>
          <a:xfrm>
            <a:off x="5741378" y="2626776"/>
            <a:ext cx="80021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350" dirty="0"/>
              <a:t>Idéer</a:t>
            </a:r>
          </a:p>
          <a:p>
            <a:r>
              <a:rPr lang="sv-SE" sz="1350" dirty="0"/>
              <a:t>Kunskap</a:t>
            </a:r>
            <a:endParaRPr lang="sv-SE" sz="1350" dirty="0"/>
          </a:p>
        </p:txBody>
      </p:sp>
      <p:sp>
        <p:nvSpPr>
          <p:cNvPr id="26" name="textruta 25"/>
          <p:cNvSpPr txBox="1"/>
          <p:nvPr/>
        </p:nvSpPr>
        <p:spPr>
          <a:xfrm>
            <a:off x="4224155" y="3791589"/>
            <a:ext cx="1146468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350" dirty="0"/>
              <a:t>Idéer</a:t>
            </a:r>
          </a:p>
          <a:p>
            <a:r>
              <a:rPr lang="sv-SE" sz="1350" dirty="0"/>
              <a:t>Kunskap</a:t>
            </a:r>
          </a:p>
          <a:p>
            <a:r>
              <a:rPr lang="sv-SE" sz="1350" dirty="0"/>
              <a:t>Gränsgångare</a:t>
            </a:r>
            <a:endParaRPr lang="sv-SE" sz="1350" dirty="0"/>
          </a:p>
        </p:txBody>
      </p:sp>
      <p:sp>
        <p:nvSpPr>
          <p:cNvPr id="31" name="textruta 30"/>
          <p:cNvSpPr txBox="1"/>
          <p:nvPr/>
        </p:nvSpPr>
        <p:spPr>
          <a:xfrm rot="2595319">
            <a:off x="4626775" y="2876790"/>
            <a:ext cx="80021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350" dirty="0"/>
              <a:t>Kunskap</a:t>
            </a:r>
            <a:endParaRPr lang="sv-SE" sz="1350" dirty="0"/>
          </a:p>
        </p:txBody>
      </p:sp>
      <p:sp>
        <p:nvSpPr>
          <p:cNvPr id="32" name="textruta 31"/>
          <p:cNvSpPr txBox="1"/>
          <p:nvPr/>
        </p:nvSpPr>
        <p:spPr>
          <a:xfrm rot="2542978">
            <a:off x="4082435" y="2293122"/>
            <a:ext cx="54053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350" dirty="0"/>
              <a:t>Idéer</a:t>
            </a:r>
            <a:endParaRPr lang="sv-SE" sz="1350" dirty="0"/>
          </a:p>
        </p:txBody>
      </p:sp>
      <p:sp>
        <p:nvSpPr>
          <p:cNvPr id="33" name="textruta 32"/>
          <p:cNvSpPr txBox="1"/>
          <p:nvPr/>
        </p:nvSpPr>
        <p:spPr>
          <a:xfrm rot="19126273">
            <a:off x="3950880" y="2826439"/>
            <a:ext cx="69442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350" dirty="0"/>
              <a:t>”LOU”</a:t>
            </a:r>
            <a:endParaRPr lang="sv-SE" sz="1350" dirty="0"/>
          </a:p>
        </p:txBody>
      </p:sp>
      <p:cxnSp>
        <p:nvCxnSpPr>
          <p:cNvPr id="3" name="Rak pil 2"/>
          <p:cNvCxnSpPr>
            <a:stCxn id="6" idx="5"/>
            <a:endCxn id="8" idx="1"/>
          </p:cNvCxnSpPr>
          <p:nvPr/>
        </p:nvCxnSpPr>
        <p:spPr>
          <a:xfrm>
            <a:off x="4000618" y="2318876"/>
            <a:ext cx="1227720" cy="1080105"/>
          </a:xfrm>
          <a:prstGeom prst="straightConnector1">
            <a:avLst/>
          </a:prstGeom>
          <a:ln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Rak pil 28"/>
          <p:cNvCxnSpPr>
            <a:stCxn id="6" idx="6"/>
            <a:endCxn id="7" idx="2"/>
          </p:cNvCxnSpPr>
          <p:nvPr/>
        </p:nvCxnSpPr>
        <p:spPr>
          <a:xfrm>
            <a:off x="4172609" y="2018824"/>
            <a:ext cx="88373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Rak pil 35"/>
          <p:cNvCxnSpPr>
            <a:stCxn id="9" idx="0"/>
            <a:endCxn id="6" idx="4"/>
          </p:cNvCxnSpPr>
          <p:nvPr/>
        </p:nvCxnSpPr>
        <p:spPr>
          <a:xfrm flipV="1">
            <a:off x="3585393" y="2443162"/>
            <a:ext cx="0" cy="83153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Rak pil 36"/>
          <p:cNvCxnSpPr>
            <a:stCxn id="7" idx="4"/>
            <a:endCxn id="8" idx="0"/>
          </p:cNvCxnSpPr>
          <p:nvPr/>
        </p:nvCxnSpPr>
        <p:spPr>
          <a:xfrm>
            <a:off x="5643563" y="2443162"/>
            <a:ext cx="0" cy="83153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Rak pil 37"/>
          <p:cNvCxnSpPr>
            <a:stCxn id="9" idx="6"/>
            <a:endCxn id="8" idx="2"/>
          </p:cNvCxnSpPr>
          <p:nvPr/>
        </p:nvCxnSpPr>
        <p:spPr>
          <a:xfrm>
            <a:off x="4172609" y="3699034"/>
            <a:ext cx="88373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Rak pil 40"/>
          <p:cNvCxnSpPr>
            <a:stCxn id="9" idx="7"/>
            <a:endCxn id="7" idx="3"/>
          </p:cNvCxnSpPr>
          <p:nvPr/>
        </p:nvCxnSpPr>
        <p:spPr>
          <a:xfrm flipV="1">
            <a:off x="4000618" y="2318876"/>
            <a:ext cx="1227720" cy="1080105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Likbent triangel 33"/>
          <p:cNvSpPr/>
          <p:nvPr/>
        </p:nvSpPr>
        <p:spPr>
          <a:xfrm>
            <a:off x="3468142" y="1914949"/>
            <a:ext cx="2175421" cy="1991265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350" dirty="0"/>
              <a:t>Noden</a:t>
            </a:r>
          </a:p>
          <a:p>
            <a:pPr algn="ctr"/>
            <a:r>
              <a:rPr lang="sv-SE" sz="1350" dirty="0"/>
              <a:t>ESMT</a:t>
            </a:r>
            <a:endParaRPr lang="sv-SE" sz="1350" dirty="0"/>
          </a:p>
        </p:txBody>
      </p:sp>
      <p:sp>
        <p:nvSpPr>
          <p:cNvPr id="2" name="Upp 1"/>
          <p:cNvSpPr/>
          <p:nvPr/>
        </p:nvSpPr>
        <p:spPr>
          <a:xfrm rot="18992295">
            <a:off x="4007012" y="2150163"/>
            <a:ext cx="582154" cy="838069"/>
          </a:xfrm>
          <a:prstGeom prst="upArrow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sz="1350" dirty="0"/>
              <a:t>Fokus</a:t>
            </a:r>
            <a:endParaRPr lang="sv-SE" sz="1350" dirty="0"/>
          </a:p>
        </p:txBody>
      </p:sp>
    </p:spTree>
    <p:extLst>
      <p:ext uri="{BB962C8B-B14F-4D97-AF65-F5344CB8AC3E}">
        <p14:creationId xmlns:p14="http://schemas.microsoft.com/office/powerpoint/2010/main" val="3466772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23" grpId="0"/>
      <p:bldP spid="24" grpId="0"/>
      <p:bldP spid="25" grpId="0"/>
      <p:bldP spid="26" grpId="0"/>
      <p:bldP spid="31" grpId="0"/>
      <p:bldP spid="32" grpId="0"/>
      <p:bldP spid="33" grpId="0"/>
      <p:bldP spid="34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14351" y="173948"/>
            <a:ext cx="8229600" cy="857250"/>
          </a:xfrm>
        </p:spPr>
        <p:txBody>
          <a:bodyPr>
            <a:normAutofit/>
          </a:bodyPr>
          <a:lstStyle/>
          <a:p>
            <a:r>
              <a:rPr lang="sv-SE" sz="3600" dirty="0"/>
              <a:t>Samordnad Life Science nod </a:t>
            </a:r>
            <a:r>
              <a:rPr lang="sv-SE" sz="3600" dirty="0" smtClean="0"/>
              <a:t>SÖSR?</a:t>
            </a:r>
            <a:endParaRPr lang="sv-SE" sz="3600" dirty="0">
              <a:latin typeface="+mj-lt"/>
            </a:endParaRPr>
          </a:p>
        </p:txBody>
      </p:sp>
      <p:sp>
        <p:nvSpPr>
          <p:cNvPr id="4" name="Ellips 3"/>
          <p:cNvSpPr/>
          <p:nvPr/>
        </p:nvSpPr>
        <p:spPr>
          <a:xfrm>
            <a:off x="1934936" y="1657351"/>
            <a:ext cx="5257800" cy="275952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sp>
        <p:nvSpPr>
          <p:cNvPr id="5" name="Ellips 4"/>
          <p:cNvSpPr/>
          <p:nvPr/>
        </p:nvSpPr>
        <p:spPr>
          <a:xfrm>
            <a:off x="2535010" y="1988004"/>
            <a:ext cx="2159455" cy="1138918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350" dirty="0"/>
              <a:t>Kalmar</a:t>
            </a:r>
          </a:p>
          <a:p>
            <a:pPr algn="ctr"/>
            <a:r>
              <a:rPr lang="sv-SE" sz="1350" dirty="0"/>
              <a:t>E-hälsa</a:t>
            </a:r>
            <a:endParaRPr lang="sv-SE" sz="1350" dirty="0"/>
          </a:p>
        </p:txBody>
      </p:sp>
      <p:sp>
        <p:nvSpPr>
          <p:cNvPr id="6" name="Ellips 5"/>
          <p:cNvSpPr/>
          <p:nvPr/>
        </p:nvSpPr>
        <p:spPr>
          <a:xfrm>
            <a:off x="4906736" y="2344247"/>
            <a:ext cx="2163537" cy="1028700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350" dirty="0"/>
              <a:t>Jönköping</a:t>
            </a:r>
          </a:p>
          <a:p>
            <a:pPr algn="ctr"/>
            <a:r>
              <a:rPr lang="sv-SE" sz="1350" dirty="0"/>
              <a:t>Transformation</a:t>
            </a:r>
            <a:endParaRPr lang="sv-SE" sz="1350" dirty="0"/>
          </a:p>
        </p:txBody>
      </p:sp>
      <p:sp>
        <p:nvSpPr>
          <p:cNvPr id="7" name="Ellips 6"/>
          <p:cNvSpPr/>
          <p:nvPr/>
        </p:nvSpPr>
        <p:spPr>
          <a:xfrm>
            <a:off x="2743199" y="3173552"/>
            <a:ext cx="2726871" cy="1028700"/>
          </a:xfrm>
          <a:prstGeom prst="ellipse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350" dirty="0"/>
              <a:t>Östergötland</a:t>
            </a:r>
          </a:p>
          <a:p>
            <a:pPr algn="ctr"/>
            <a:r>
              <a:rPr lang="sv-SE" sz="1350" dirty="0"/>
              <a:t>Med Tech</a:t>
            </a:r>
            <a:endParaRPr lang="sv-SE" sz="1350" dirty="0"/>
          </a:p>
        </p:txBody>
      </p:sp>
      <p:sp>
        <p:nvSpPr>
          <p:cNvPr id="8" name="Ellips 7"/>
          <p:cNvSpPr/>
          <p:nvPr/>
        </p:nvSpPr>
        <p:spPr>
          <a:xfrm>
            <a:off x="4629151" y="3418479"/>
            <a:ext cx="620486" cy="571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MT4H</a:t>
            </a:r>
            <a:endParaRPr lang="sv-SE" sz="1200" dirty="0"/>
          </a:p>
        </p:txBody>
      </p:sp>
      <p:sp>
        <p:nvSpPr>
          <p:cNvPr id="9" name="Ellips 8"/>
          <p:cNvSpPr/>
          <p:nvPr/>
        </p:nvSpPr>
        <p:spPr>
          <a:xfrm>
            <a:off x="4049486" y="2344247"/>
            <a:ext cx="506186" cy="4805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350" dirty="0"/>
              <a:t>?</a:t>
            </a:r>
            <a:endParaRPr lang="sv-SE" sz="1350" dirty="0"/>
          </a:p>
        </p:txBody>
      </p:sp>
      <p:sp>
        <p:nvSpPr>
          <p:cNvPr id="10" name="Ellips 9"/>
          <p:cNvSpPr/>
          <p:nvPr/>
        </p:nvSpPr>
        <p:spPr>
          <a:xfrm>
            <a:off x="6417129" y="2555422"/>
            <a:ext cx="506186" cy="35106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350" dirty="0"/>
              <a:t>?</a:t>
            </a:r>
            <a:endParaRPr lang="sv-SE" sz="1350" dirty="0"/>
          </a:p>
        </p:txBody>
      </p:sp>
      <p:sp>
        <p:nvSpPr>
          <p:cNvPr id="11" name="textruta 10"/>
          <p:cNvSpPr txBox="1"/>
          <p:nvPr/>
        </p:nvSpPr>
        <p:spPr>
          <a:xfrm>
            <a:off x="179512" y="1127046"/>
            <a:ext cx="29161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Ledarnätverket </a:t>
            </a:r>
            <a:r>
              <a:rPr lang="sv-SE" dirty="0" err="1" smtClean="0"/>
              <a:t>SÖSRs</a:t>
            </a:r>
            <a:r>
              <a:rPr lang="sv-SE" dirty="0" smtClean="0"/>
              <a:t> </a:t>
            </a:r>
            <a:br>
              <a:rPr lang="sv-SE" dirty="0" smtClean="0"/>
            </a:br>
            <a:r>
              <a:rPr lang="sv-SE" dirty="0" smtClean="0"/>
              <a:t>idé om innovationsplattform?</a:t>
            </a:r>
            <a:endParaRPr lang="sv-SE" dirty="0"/>
          </a:p>
        </p:txBody>
      </p:sp>
      <p:sp>
        <p:nvSpPr>
          <p:cNvPr id="12" name="textruta 11"/>
          <p:cNvSpPr txBox="1"/>
          <p:nvPr/>
        </p:nvSpPr>
        <p:spPr>
          <a:xfrm>
            <a:off x="6404603" y="1031198"/>
            <a:ext cx="27174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Regionala </a:t>
            </a:r>
            <a:br>
              <a:rPr lang="sv-SE" dirty="0" smtClean="0"/>
            </a:br>
            <a:r>
              <a:rPr lang="sv-SE" dirty="0" smtClean="0"/>
              <a:t>samverkansgruppen </a:t>
            </a:r>
            <a:br>
              <a:rPr lang="sv-SE" dirty="0" smtClean="0"/>
            </a:br>
            <a:r>
              <a:rPr lang="sv-SE" dirty="0" smtClean="0"/>
              <a:t>med utvecklingsdirektörer?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35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4464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sv-SE" sz="3200" dirty="0">
                <a:solidFill>
                  <a:schemeClr val="bg1"/>
                </a:solidFill>
                <a:latin typeface="+mj-lt"/>
              </a:rPr>
              <a:t>www.sydostrasjukvardsregionen.se </a:t>
            </a:r>
          </a:p>
        </p:txBody>
      </p:sp>
    </p:spTree>
    <p:extLst>
      <p:ext uri="{BB962C8B-B14F-4D97-AF65-F5344CB8AC3E}">
        <p14:creationId xmlns:p14="http://schemas.microsoft.com/office/powerpoint/2010/main" val="209919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2042</TotalTime>
  <Words>260</Words>
  <Application>Microsoft Office PowerPoint</Application>
  <PresentationFormat>Bildspel på skärmen (16:9)</PresentationFormat>
  <Paragraphs>64</Paragraphs>
  <Slides>6</Slides>
  <Notes>3</Notes>
  <HiddenSlides>1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Office-tema</vt:lpstr>
      <vt:lpstr>Innovation/Life Science  - kan vi samverka mer inom SÖSR med att bidra till en gemensam innovationsplattform samt koppla den närmare utförardelen?</vt:lpstr>
      <vt:lpstr>Olika strukturer/parallella verksamheter</vt:lpstr>
      <vt:lpstr>PowerPoint-presentation</vt:lpstr>
      <vt:lpstr>Samverkans &amp; utvecklingsperspektiv</vt:lpstr>
      <vt:lpstr>Samordnad Life Science nod SÖSR?</vt:lpstr>
      <vt:lpstr>www.sydostrasjukvardsregionen.se 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Thålin Conny</dc:creator>
  <cp:lastModifiedBy>Öhrn Annica</cp:lastModifiedBy>
  <cp:revision>59</cp:revision>
  <dcterms:created xsi:type="dcterms:W3CDTF">2018-10-12T09:18:07Z</dcterms:created>
  <dcterms:modified xsi:type="dcterms:W3CDTF">2020-04-07T07:53:05Z</dcterms:modified>
</cp:coreProperties>
</file>