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2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58" r:id="rId18"/>
    <p:sldId id="267" r:id="rId19"/>
    <p:sldId id="259" r:id="rId20"/>
    <p:sldId id="268" r:id="rId21"/>
    <p:sldId id="260" r:id="rId22"/>
    <p:sldId id="261" r:id="rId23"/>
    <p:sldId id="262" r:id="rId24"/>
    <p:sldId id="263" r:id="rId25"/>
    <p:sldId id="264" r:id="rId26"/>
    <p:sldId id="266" r:id="rId27"/>
    <p:sldId id="265" r:id="rId28"/>
    <p:sldId id="269" r:id="rId29"/>
    <p:sldId id="270" r:id="rId30"/>
    <p:sldId id="271" r:id="rId31"/>
    <p:sldId id="290" r:id="rId3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4" autoAdjust="0"/>
    <p:restoredTop sz="94595" autoAdjust="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4125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2019-11-25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2019-11-25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559" y="2321"/>
            <a:ext cx="9151559" cy="6855679"/>
          </a:xfrm>
          <a:prstGeom prst="rect">
            <a:avLst/>
          </a:prstGeom>
          <a:solidFill>
            <a:srgbClr val="0050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346201"/>
            <a:ext cx="9144000" cy="1763788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 smtClean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251200"/>
            <a:ext cx="9144000" cy="8371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pic>
        <p:nvPicPr>
          <p:cNvPr id="10" name="Bildobjekt 9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49" y="6145193"/>
            <a:ext cx="1705356" cy="457200"/>
          </a:xfrm>
          <a:prstGeom prst="rect">
            <a:avLst/>
          </a:prstGeom>
        </p:spPr>
      </p:pic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5570" y="6281627"/>
            <a:ext cx="5595459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94224"/>
            <a:ext cx="3833849" cy="3600000"/>
          </a:xfrm>
          <a:prstGeom prst="rect">
            <a:avLst/>
          </a:prstGeom>
        </p:spPr>
        <p:txBody>
          <a:bodyPr/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94224"/>
            <a:ext cx="3833849" cy="3600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2415173"/>
            <a:ext cx="38355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054939"/>
            <a:ext cx="3835517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415173"/>
            <a:ext cx="383702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3054939"/>
            <a:ext cx="3837024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9418"/>
            <a:ext cx="578346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905023"/>
            <a:ext cx="5783466" cy="126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6850" y="6333644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>
          <a:xfrm>
            <a:off x="7559" y="348672"/>
            <a:ext cx="9144000" cy="2463799"/>
          </a:xfrm>
        </p:spPr>
        <p:txBody>
          <a:bodyPr/>
          <a:lstStyle/>
          <a:p>
            <a:r>
              <a:rPr lang="sv-SE" sz="3200" dirty="0"/>
              <a:t>Nationella riktlinjer för utredning och behandling av Parkinsons sjukdom anpassade för Sydöstra sjukvårdsregionen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För Kunskapsråd Medicinsk Akutsjukvård</a:t>
            </a:r>
          </a:p>
          <a:p>
            <a:r>
              <a:rPr lang="sv-SE" dirty="0" smtClean="0"/>
              <a:t>Nässjö 20191126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48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488" indent="0">
              <a:buNone/>
            </a:pPr>
            <a:endParaRPr lang="sv-SE" dirty="0" smtClean="0"/>
          </a:p>
          <a:p>
            <a:pPr marL="90488" indent="0">
              <a:buNone/>
            </a:pPr>
            <a:endParaRPr lang="sv-SE" dirty="0"/>
          </a:p>
          <a:p>
            <a:pPr marL="90488" indent="0">
              <a:buNone/>
            </a:pPr>
            <a:r>
              <a:rPr lang="sv-SE" dirty="0" smtClean="0"/>
              <a:t>• Se </a:t>
            </a:r>
            <a:r>
              <a:rPr lang="sv-SE" dirty="0"/>
              <a:t>över om verksamheterna har tillräckligt med resurser och</a:t>
            </a:r>
          </a:p>
          <a:p>
            <a:pPr marL="90488" indent="0">
              <a:buNone/>
            </a:pPr>
            <a:r>
              <a:rPr lang="sv-SE" dirty="0" smtClean="0"/>
              <a:t>kompetens för att arbeta med </a:t>
            </a:r>
            <a:r>
              <a:rPr lang="sv-SE" i="1" dirty="0" smtClean="0">
                <a:solidFill>
                  <a:srgbClr val="FF0000"/>
                </a:solidFill>
              </a:rPr>
              <a:t>gånginriktad rehabilitering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till</a:t>
            </a:r>
          </a:p>
          <a:p>
            <a:pPr marL="90488" indent="0">
              <a:buNone/>
            </a:pPr>
            <a:r>
              <a:rPr lang="sv-SE" dirty="0" smtClean="0"/>
              <a:t>personer </a:t>
            </a:r>
            <a:r>
              <a:rPr lang="sv-SE" dirty="0"/>
              <a:t>med Parkinsons sjukdom.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Förbättringsområden 7</a:t>
            </a:r>
            <a:br>
              <a:rPr lang="sv-SE" dirty="0" smtClean="0"/>
            </a:br>
            <a:r>
              <a:rPr lang="sv-SE" sz="3200" dirty="0" smtClean="0"/>
              <a:t>-Gånginriktad rehabilitering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85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Tid </a:t>
            </a:r>
            <a:r>
              <a:rPr lang="sv-SE" dirty="0"/>
              <a:t>från behandlingskonferens till insättande </a:t>
            </a:r>
            <a:r>
              <a:rPr lang="sv-SE" dirty="0" smtClean="0"/>
              <a:t>av avancerad behandling </a:t>
            </a:r>
            <a:r>
              <a:rPr lang="sv-SE" dirty="0"/>
              <a:t>har Socialstyrelsen fastställt målnivån till att ≥</a:t>
            </a:r>
          </a:p>
          <a:p>
            <a:pPr marL="90488" indent="0">
              <a:buNone/>
            </a:pPr>
            <a:r>
              <a:rPr lang="sv-SE" dirty="0" smtClean="0"/>
              <a:t>	90 </a:t>
            </a:r>
            <a:r>
              <a:rPr lang="sv-SE" dirty="0"/>
              <a:t>procent av patienterna ska ha fått behandlingen inom </a:t>
            </a:r>
            <a:r>
              <a:rPr lang="sv-SE" dirty="0" smtClean="0"/>
              <a:t>	90 dagar 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Målvärden 1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465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Årligt </a:t>
            </a:r>
            <a:r>
              <a:rPr lang="sv-SE" dirty="0"/>
              <a:t>besök hos läkare inom specialistvården </a:t>
            </a:r>
            <a:r>
              <a:rPr lang="sv-SE" dirty="0" smtClean="0"/>
              <a:t>har Socialstyrelsen </a:t>
            </a:r>
            <a:r>
              <a:rPr lang="sv-SE" dirty="0"/>
              <a:t>fastställt målnivån till ≥ 90 </a:t>
            </a:r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Målvärden 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830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Tillgång </a:t>
            </a:r>
            <a:r>
              <a:rPr lang="sv-SE" dirty="0"/>
              <a:t>till multidisciplinärt team har </a:t>
            </a:r>
            <a:r>
              <a:rPr lang="sv-SE" dirty="0" smtClean="0"/>
              <a:t>Socialstyrelsen fastställt </a:t>
            </a:r>
            <a:r>
              <a:rPr lang="sv-SE" dirty="0"/>
              <a:t>målnivån till 100 </a:t>
            </a:r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Målvärden 3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62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Tillgång </a:t>
            </a:r>
            <a:r>
              <a:rPr lang="sv-SE" dirty="0"/>
              <a:t>till Parkinsonsjuksköterska har S</a:t>
            </a:r>
            <a:r>
              <a:rPr lang="sv-SE" dirty="0" smtClean="0"/>
              <a:t>ocialstyrelsenfastställt </a:t>
            </a:r>
            <a:r>
              <a:rPr lang="sv-SE" dirty="0"/>
              <a:t>målnivån till 100 procent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Mätvärden 4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31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083777" y="2883054"/>
            <a:ext cx="7099170" cy="1265447"/>
          </a:xfrm>
        </p:spPr>
        <p:txBody>
          <a:bodyPr/>
          <a:lstStyle/>
          <a:p>
            <a:pPr algn="ctr"/>
            <a:r>
              <a:rPr lang="sv-SE" b="1" dirty="0" smtClean="0"/>
              <a:t>Professionens förslag om anpassade riktlinjer i Sydöstra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554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1-4 Hög prioritet= ska genomföras</a:t>
            </a:r>
          </a:p>
          <a:p>
            <a:r>
              <a:rPr lang="sv-SE" dirty="0" smtClean="0"/>
              <a:t>5-9 Lägre prioritet= kan genomföras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Prioriteringar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467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Alla enheter, definierat som de enheter förutom primärvården som handlägger patienter med Parkinsons sjukdom, ska ha tillgång till </a:t>
            </a:r>
            <a:r>
              <a:rPr lang="sv-SE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multidisciplinärt team </a:t>
            </a:r>
            <a:r>
              <a:rPr lang="sv-SE" sz="24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(3)</a:t>
            </a:r>
            <a:r>
              <a:rPr lang="sv-SE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: 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läkare, sjuksköterska, fysioterapeut, arbetsterapeut, kurator och neuropsykolog, logoped och dietist.</a:t>
            </a:r>
          </a:p>
          <a:p>
            <a:pPr marL="10477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v-SE" sz="24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Alla enheter ska ha </a:t>
            </a:r>
            <a:r>
              <a:rPr lang="sv-SE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Parkinsonsjuksköterska </a:t>
            </a:r>
            <a:r>
              <a:rPr lang="sv-SE" sz="24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(2)</a:t>
            </a:r>
            <a:endParaRPr lang="sv-SE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Definition: Sjuksköterska med specialutbildning och/eller betydande klinisk erfarenhet av Parkinsonpatienter där anställningen minst till hälften består av Parkinsonsjukvård.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Organisation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95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Alla enheter 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ska tillgodose </a:t>
            </a:r>
            <a:r>
              <a:rPr lang="sv-SE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kontinuerliga gånginriktande rehabiliteringsinsatser </a:t>
            </a:r>
            <a:r>
              <a:rPr lang="sv-SE" sz="24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(4).</a:t>
            </a:r>
            <a:endParaRPr lang="sv-SE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104775" indent="0">
              <a:lnSpc>
                <a:spcPct val="115000"/>
              </a:lnSpc>
              <a:spcAft>
                <a:spcPts val="0"/>
              </a:spcAft>
              <a:buNone/>
            </a:pPr>
            <a:endParaRPr lang="sv-SE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Det ska finnas möjlighet till lokal parkinsonskola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(7)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för patient och närstående 1 gång per år inom regionen.</a:t>
            </a:r>
          </a:p>
          <a:p>
            <a:pPr marL="10477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v-SE" sz="24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Gastrostomi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(3)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, Lee Silverman Voice </a:t>
            </a:r>
            <a:r>
              <a:rPr lang="sv-SE" sz="2400" dirty="0" err="1">
                <a:latin typeface="Calibri"/>
                <a:ea typeface="Calibri"/>
                <a:cs typeface="Times New Roman"/>
              </a:rPr>
              <a:t>Therapy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(LSVT)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(4)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samt rehabilitering av sväljningsförmåga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(3)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ska finnas inom respektive region</a:t>
            </a:r>
            <a:r>
              <a:rPr lang="sv-SE" sz="2400" dirty="0" smtClean="0">
                <a:latin typeface="Calibri"/>
                <a:ea typeface="Calibri"/>
                <a:cs typeface="Times New Roman"/>
              </a:rPr>
              <a:t>.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 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Rehabilitering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7536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Undersökning av läkare minst 2 gånger per år. </a:t>
            </a:r>
            <a:r>
              <a:rPr lang="sv-SE" sz="24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(2</a:t>
            </a:r>
            <a:r>
              <a:rPr lang="sv-SE" sz="24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sv-SE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Sammanhängande poliklinisk teamrehabilitering </a:t>
            </a:r>
            <a:r>
              <a:rPr lang="sv-SE" sz="24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(4),</a:t>
            </a:r>
            <a:r>
              <a:rPr lang="sv-SE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med nära anknytning till slutenvården, ska organiseras. </a:t>
            </a:r>
            <a:r>
              <a:rPr lang="sv-SE" sz="24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Telemedicinsk konferens minst 1 gång/månad </a:t>
            </a:r>
            <a:r>
              <a:rPr lang="sv-SE" sz="2400" dirty="0" smtClean="0">
                <a:latin typeface="Calibri"/>
                <a:ea typeface="Calibri"/>
                <a:cs typeface="Times New Roman"/>
              </a:rPr>
              <a:t>mellan Linköping och respektive Region Jönköping, Region Kalmar och Region Östergötland.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Organisation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741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86" y="1089252"/>
            <a:ext cx="33972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654344" y="2840182"/>
            <a:ext cx="149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2016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8386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2400" dirty="0">
                <a:latin typeface="Calibri"/>
                <a:ea typeface="Calibri"/>
                <a:cs typeface="Times New Roman"/>
              </a:rPr>
              <a:t>Årlig uppföljning inom ramen för RMPO </a:t>
            </a:r>
            <a:r>
              <a:rPr lang="sv-SE" sz="2400" dirty="0" err="1">
                <a:latin typeface="Calibri"/>
                <a:ea typeface="Calibri"/>
                <a:cs typeface="Times New Roman"/>
              </a:rPr>
              <a:t>neuro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med följande indikatorer: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Årligt besök hos läkare inom specialistvård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Tillgång till multidisciplinärt team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Tillgång till PD-sköterska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Antal PD insatta på avancerad behandling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PD-registret, täckningsgrad</a:t>
            </a:r>
            <a:endParaRPr lang="sv-SE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Uppföljning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9465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Önskemål om inrättande </a:t>
            </a:r>
            <a:r>
              <a:rPr lang="sv-SE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av central tjänst 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med ansvar för registrering och uppföljning för hela sydöstra sjukvårdregionen samt </a:t>
            </a:r>
            <a:r>
              <a:rPr lang="sv-SE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lokala speciellt utsedda individer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 err="1">
                <a:latin typeface="Calibri"/>
                <a:ea typeface="Calibri"/>
                <a:cs typeface="Times New Roman"/>
              </a:rPr>
              <a:t>Swemodis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besöksblankett, v.g. se bilaga 1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Testperiod 6 mån med preliminär start september 2019. Utvärdering därefter och fastställande av hur registreringen ska gå till</a:t>
            </a:r>
            <a:r>
              <a:rPr lang="sv-SE" sz="2400" dirty="0" smtClean="0">
                <a:latin typeface="Calibri"/>
                <a:ea typeface="Calibri"/>
                <a:cs typeface="Times New Roman"/>
              </a:rPr>
              <a:t>.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 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Nationellt Parkinsonregister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136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MRT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(4)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enligt särskilda sekvenser enligt PD-protokoll som led i utredning ska utföras via </a:t>
            </a:r>
            <a:r>
              <a:rPr lang="sv-SE" sz="2400" dirty="0" err="1">
                <a:latin typeface="Calibri"/>
                <a:ea typeface="Calibri"/>
                <a:cs typeface="Times New Roman"/>
              </a:rPr>
              <a:t>spec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2400" dirty="0" err="1">
                <a:latin typeface="Calibri"/>
                <a:ea typeface="Calibri"/>
                <a:cs typeface="Times New Roman"/>
              </a:rPr>
              <a:t>ialistmottagning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FP-CIT-SPECT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(2)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ska finnas möjlighet att utföra hos yngre och atypiska patienter.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PET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(3)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ska kunna erbjudas selekterade patienter.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 err="1">
                <a:latin typeface="Calibri"/>
                <a:ea typeface="Calibri"/>
                <a:cs typeface="Times New Roman"/>
              </a:rPr>
              <a:t>Likvorundersökning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ska ingå i rutinutredning: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sv-SE" sz="2400" dirty="0">
                <a:latin typeface="Calibri"/>
                <a:ea typeface="Calibri"/>
                <a:cs typeface="Times New Roman"/>
              </a:rPr>
              <a:t> </a:t>
            </a:r>
          </a:p>
          <a:p>
            <a:pPr lvl="1">
              <a:lnSpc>
                <a:spcPct val="115000"/>
              </a:lnSpc>
              <a:buFont typeface="Courier New"/>
              <a:buChar char="o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cellräkning, proteinstatus inkl. isoelektrisk fokusering, monoaminmetaboliter, </a:t>
            </a:r>
            <a:r>
              <a:rPr lang="sv-SE" sz="2400" dirty="0" err="1">
                <a:latin typeface="Calibri"/>
                <a:ea typeface="Calibri"/>
                <a:cs typeface="Times New Roman"/>
              </a:rPr>
              <a:t>fosfo-tau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, </a:t>
            </a:r>
            <a:r>
              <a:rPr lang="sv-SE" sz="2400" dirty="0" err="1">
                <a:latin typeface="Calibri"/>
                <a:ea typeface="Calibri"/>
                <a:cs typeface="Times New Roman"/>
              </a:rPr>
              <a:t>tau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,β-</a:t>
            </a:r>
            <a:r>
              <a:rPr lang="sv-SE" sz="2400" dirty="0" err="1">
                <a:latin typeface="Calibri"/>
                <a:ea typeface="Calibri"/>
                <a:cs typeface="Times New Roman"/>
              </a:rPr>
              <a:t>amyloid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, </a:t>
            </a:r>
            <a:r>
              <a:rPr lang="sv-SE" sz="2400" dirty="0" err="1">
                <a:latin typeface="Calibri"/>
                <a:ea typeface="Calibri"/>
                <a:cs typeface="Times New Roman"/>
              </a:rPr>
              <a:t>neurofilament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(4)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, borrelia.</a:t>
            </a:r>
          </a:p>
          <a:p>
            <a:pPr marL="914400">
              <a:lnSpc>
                <a:spcPct val="115000"/>
              </a:lnSpc>
              <a:spcAft>
                <a:spcPts val="1000"/>
              </a:spcAft>
            </a:pPr>
            <a:r>
              <a:rPr lang="sv-SE" sz="2400" dirty="0">
                <a:latin typeface="Calibri"/>
                <a:ea typeface="Calibri"/>
                <a:cs typeface="Times New Roman"/>
              </a:rPr>
              <a:t> 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Utredning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0719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3300" dirty="0" smtClean="0">
                <a:latin typeface="Calibri"/>
                <a:ea typeface="Calibri"/>
                <a:cs typeface="Times New Roman"/>
              </a:rPr>
              <a:t>Behandling 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med </a:t>
            </a:r>
            <a:r>
              <a:rPr lang="sv-SE" sz="3300" dirty="0" err="1">
                <a:latin typeface="Calibri"/>
                <a:ea typeface="Calibri"/>
                <a:cs typeface="Times New Roman"/>
              </a:rPr>
              <a:t>dopaminagonist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3300" b="1" dirty="0">
                <a:latin typeface="Calibri"/>
                <a:ea typeface="Calibri"/>
                <a:cs typeface="Times New Roman"/>
              </a:rPr>
              <a:t>(3)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 inleds hos yngre(&lt;70 år) och </a:t>
            </a:r>
            <a:r>
              <a:rPr lang="sv-SE" sz="3300" dirty="0" err="1">
                <a:latin typeface="Calibri"/>
                <a:ea typeface="Calibri"/>
                <a:cs typeface="Times New Roman"/>
              </a:rPr>
              <a:t>levodopa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3300" b="1" dirty="0">
                <a:latin typeface="Calibri"/>
                <a:ea typeface="Calibri"/>
                <a:cs typeface="Times New Roman"/>
              </a:rPr>
              <a:t>(1)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 hos äldre(&gt;70 år). MAO-B-hämmare </a:t>
            </a:r>
            <a:r>
              <a:rPr lang="sv-SE" sz="3300" b="1" dirty="0">
                <a:latin typeface="Calibri"/>
                <a:ea typeface="Calibri"/>
                <a:cs typeface="Times New Roman"/>
              </a:rPr>
              <a:t>(3)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 kan även användas initialt särskilt hos yngre.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3300" dirty="0">
                <a:latin typeface="Calibri"/>
                <a:ea typeface="Calibri"/>
                <a:cs typeface="Times New Roman"/>
              </a:rPr>
              <a:t>Patienter med dosglapp men inte okontrollerbara on-off-problem – MAO-B-hämmare </a:t>
            </a:r>
            <a:r>
              <a:rPr lang="sv-SE" sz="3300" b="1" dirty="0">
                <a:latin typeface="Calibri"/>
                <a:ea typeface="Calibri"/>
                <a:cs typeface="Times New Roman"/>
              </a:rPr>
              <a:t>(2),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 COMT-hämmare</a:t>
            </a:r>
            <a:r>
              <a:rPr lang="sv-SE" sz="3300" b="1" dirty="0">
                <a:latin typeface="Calibri"/>
                <a:ea typeface="Calibri"/>
                <a:cs typeface="Times New Roman"/>
              </a:rPr>
              <a:t>(2)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3300" dirty="0" err="1">
                <a:latin typeface="Calibri"/>
                <a:ea typeface="Calibri"/>
                <a:cs typeface="Times New Roman"/>
              </a:rPr>
              <a:t>dopaminagonist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3300" b="1" dirty="0">
                <a:latin typeface="Calibri"/>
                <a:ea typeface="Calibri"/>
                <a:cs typeface="Times New Roman"/>
              </a:rPr>
              <a:t>(2)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, </a:t>
            </a:r>
            <a:r>
              <a:rPr lang="sv-SE" sz="3300" dirty="0" err="1">
                <a:latin typeface="Calibri"/>
                <a:ea typeface="Calibri"/>
                <a:cs typeface="Times New Roman"/>
              </a:rPr>
              <a:t>amantadin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3300" b="1" dirty="0">
                <a:latin typeface="Calibri"/>
                <a:ea typeface="Calibri"/>
                <a:cs typeface="Times New Roman"/>
              </a:rPr>
              <a:t>(5)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, </a:t>
            </a:r>
            <a:r>
              <a:rPr lang="sv-SE" sz="3300" dirty="0" err="1">
                <a:latin typeface="Calibri"/>
                <a:ea typeface="Calibri"/>
                <a:cs typeface="Times New Roman"/>
              </a:rPr>
              <a:t>apomorfinpenna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3300" b="1" dirty="0">
                <a:latin typeface="Calibri"/>
                <a:ea typeface="Calibri"/>
                <a:cs typeface="Times New Roman"/>
              </a:rPr>
              <a:t>(4)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, </a:t>
            </a:r>
            <a:r>
              <a:rPr lang="sv-SE" sz="3300" dirty="0" err="1">
                <a:latin typeface="Calibri"/>
                <a:ea typeface="Calibri"/>
                <a:cs typeface="Times New Roman"/>
              </a:rPr>
              <a:t>safinamid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3300" b="1" dirty="0">
                <a:latin typeface="Calibri"/>
                <a:ea typeface="Calibri"/>
                <a:cs typeface="Times New Roman"/>
              </a:rPr>
              <a:t>(5</a:t>
            </a:r>
            <a:r>
              <a:rPr lang="sv-SE" sz="3300" b="1" dirty="0" smtClean="0">
                <a:latin typeface="Calibri"/>
                <a:ea typeface="Calibri"/>
                <a:cs typeface="Times New Roman"/>
              </a:rPr>
              <a:t>)</a:t>
            </a:r>
            <a:r>
              <a:rPr lang="sv-SE" sz="3300" dirty="0" smtClean="0">
                <a:latin typeface="Calibri"/>
                <a:ea typeface="Calibri"/>
                <a:cs typeface="Times New Roman"/>
              </a:rPr>
              <a:t>.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3300" dirty="0">
                <a:latin typeface="Calibri"/>
                <a:ea typeface="Calibri"/>
                <a:cs typeface="Times New Roman"/>
              </a:rPr>
              <a:t>Avancerad behandling bör övervägas då patienten får motoriska fluktuationer som inte kan bemästras med sedvanlig peroral medicinering. Bör övervägas tidigt i komplikationsfas då patienten börjar få svårt med sociala aktiviteter eller yrkesutövning. Remiss skickas till Universitetssjukhuset i Linköping för bedömning av om någon av de tre avancerade metoderna DBS </a:t>
            </a:r>
            <a:r>
              <a:rPr lang="sv-SE" sz="3300" b="1" dirty="0">
                <a:latin typeface="Calibri"/>
                <a:ea typeface="Calibri"/>
                <a:cs typeface="Times New Roman"/>
              </a:rPr>
              <a:t>(1)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, </a:t>
            </a:r>
            <a:r>
              <a:rPr lang="sv-SE" sz="3300" dirty="0" err="1">
                <a:latin typeface="Calibri"/>
                <a:ea typeface="Calibri"/>
                <a:cs typeface="Times New Roman"/>
              </a:rPr>
              <a:t>levodopa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/</a:t>
            </a:r>
            <a:r>
              <a:rPr lang="sv-SE" sz="3300" dirty="0" err="1">
                <a:latin typeface="Calibri"/>
                <a:ea typeface="Calibri"/>
                <a:cs typeface="Times New Roman"/>
              </a:rPr>
              <a:t>carbidopa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 pump </a:t>
            </a:r>
            <a:r>
              <a:rPr lang="sv-SE" sz="3300" b="1" dirty="0">
                <a:latin typeface="Calibri"/>
                <a:ea typeface="Calibri"/>
                <a:cs typeface="Times New Roman"/>
              </a:rPr>
              <a:t>(3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) eller</a:t>
            </a:r>
            <a:r>
              <a:rPr lang="sv-SE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sv-SE" sz="3300" dirty="0" err="1">
                <a:latin typeface="Calibri"/>
                <a:ea typeface="Calibri"/>
                <a:cs typeface="Times New Roman"/>
              </a:rPr>
              <a:t>apomorfinpump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3300" b="1" dirty="0">
                <a:latin typeface="Calibri"/>
                <a:ea typeface="Calibri"/>
                <a:cs typeface="Times New Roman"/>
              </a:rPr>
              <a:t>(4) 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kan vara aktuella. Aktuell (&lt;6  mån) MRT ska finnas tillgänglig</a:t>
            </a:r>
            <a:r>
              <a:rPr lang="sv-SE" sz="3300" dirty="0" smtClean="0">
                <a:latin typeface="Calibri"/>
                <a:ea typeface="Calibri"/>
                <a:cs typeface="Times New Roman"/>
              </a:rPr>
              <a:t>.</a:t>
            </a:r>
            <a:endParaRPr lang="sv-SE" sz="33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sv-SE" sz="3300" dirty="0">
                <a:latin typeface="Calibri"/>
                <a:ea typeface="Calibri"/>
                <a:cs typeface="Times New Roman"/>
              </a:rPr>
              <a:t>Behandlingskonferens </a:t>
            </a:r>
            <a:r>
              <a:rPr lang="sv-SE" sz="3300" b="1" dirty="0">
                <a:latin typeface="Calibri"/>
                <a:ea typeface="Calibri"/>
                <a:cs typeface="Times New Roman"/>
              </a:rPr>
              <a:t>(2)</a:t>
            </a:r>
            <a:r>
              <a:rPr lang="sv-SE" sz="3300" dirty="0">
                <a:latin typeface="Calibri"/>
                <a:ea typeface="Calibri"/>
                <a:cs typeface="Times New Roman"/>
              </a:rPr>
              <a:t> inför beslut om avancerad Parkinsonbehandling ska hållas regelbundet (minst 1 gång/vecka) i Linköping.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Behandling, motorik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9237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Antidepressiv behandling:</a:t>
            </a:r>
          </a:p>
          <a:p>
            <a:pPr lvl="1">
              <a:lnSpc>
                <a:spcPct val="115000"/>
              </a:lnSpc>
              <a:buFont typeface="Courier New"/>
              <a:buChar char="o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I första hand SNRI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(3)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, i andra hand TCA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(4)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. SSRI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(8)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bör normalt inte ges</a:t>
            </a:r>
            <a:r>
              <a:rPr lang="sv-SE" sz="2400" dirty="0" smtClean="0">
                <a:latin typeface="Calibri"/>
                <a:ea typeface="Calibri"/>
                <a:cs typeface="Times New Roman"/>
              </a:rPr>
              <a:t>.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 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Möjlighet att bli remitterad till </a:t>
            </a:r>
            <a:r>
              <a:rPr lang="sv-SE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kognitiv beteendeterapi (KBT) </a:t>
            </a:r>
            <a:r>
              <a:rPr lang="sv-SE" sz="24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(4)</a:t>
            </a:r>
            <a:r>
              <a:rPr lang="sv-SE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vid depression ska finnas inom respektive region (Jönköping, Kalmar, Östergötland).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I dagsläget finns inga KBT-terapeuter som är subspecialiserade för denna grupp och nätverk i sydöstra sjukvårdregionen behöver byggas upp.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Behandling, depression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4917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 smtClean="0">
                <a:latin typeface="Calibri"/>
                <a:ea typeface="Calibri"/>
                <a:cs typeface="Times New Roman"/>
              </a:rPr>
              <a:t>Antipsykotisk 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behandling: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I första hand </a:t>
            </a:r>
            <a:r>
              <a:rPr lang="sv-SE" sz="2400" dirty="0" err="1">
                <a:latin typeface="Calibri"/>
                <a:ea typeface="Calibri"/>
                <a:cs typeface="Times New Roman"/>
              </a:rPr>
              <a:t>clozapin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(3),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i undantagsfall </a:t>
            </a:r>
            <a:r>
              <a:rPr lang="sv-SE" sz="2400" dirty="0" err="1">
                <a:latin typeface="Calibri"/>
                <a:ea typeface="Calibri"/>
                <a:cs typeface="Times New Roman"/>
              </a:rPr>
              <a:t>quetiapin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(7).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Övriga antipsykotiska ska ej användas.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2400" dirty="0" smtClean="0">
                <a:latin typeface="Calibri"/>
                <a:ea typeface="Calibri"/>
                <a:cs typeface="Times New Roman"/>
              </a:rPr>
              <a:t>Acetylkolinesterashämmare 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behandling ska kunna erbjudas: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I första hand acetylkoinesterashämmare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(4).</a:t>
            </a:r>
            <a:endParaRPr lang="sv-SE" sz="2400" dirty="0">
              <a:latin typeface="Calibri"/>
              <a:ea typeface="Calibri"/>
              <a:cs typeface="Times New Roman"/>
            </a:endParaRP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Behandling, psykos och demens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5915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sv-SE" sz="2400" dirty="0">
                <a:latin typeface="Calibri"/>
                <a:ea typeface="Calibri"/>
                <a:cs typeface="Times New Roman"/>
              </a:rPr>
              <a:t>Läkemedel mot </a:t>
            </a:r>
            <a:r>
              <a:rPr lang="sv-SE" sz="2400" dirty="0" err="1">
                <a:latin typeface="Calibri"/>
                <a:ea typeface="Calibri"/>
                <a:cs typeface="Times New Roman"/>
              </a:rPr>
              <a:t>ortostatism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ska användas enligt: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sv-SE" sz="2400" dirty="0" err="1">
                <a:latin typeface="Calibri"/>
                <a:ea typeface="Calibri"/>
                <a:cs typeface="Times New Roman"/>
              </a:rPr>
              <a:t>Etilefrin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(3)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och </a:t>
            </a:r>
            <a:r>
              <a:rPr lang="sv-SE" sz="2400" dirty="0" err="1">
                <a:latin typeface="Calibri"/>
                <a:ea typeface="Calibri"/>
                <a:cs typeface="Times New Roman"/>
              </a:rPr>
              <a:t>midodrin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(3)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i första hand. </a:t>
            </a:r>
            <a:r>
              <a:rPr lang="sv-SE" sz="2400" dirty="0" err="1">
                <a:latin typeface="Calibri"/>
                <a:ea typeface="Calibri"/>
                <a:cs typeface="Times New Roman"/>
              </a:rPr>
              <a:t>Fludrokortison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(5)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kan övervägas. </a:t>
            </a:r>
            <a:r>
              <a:rPr lang="sv-SE" sz="2400" dirty="0" err="1">
                <a:latin typeface="Calibri"/>
                <a:ea typeface="Calibri"/>
                <a:cs typeface="Times New Roman"/>
              </a:rPr>
              <a:t>Droxidopa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(8)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bör normalt inte användas men kan i undantagfall bli aktuellt.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Behandling, </a:t>
            </a:r>
            <a:r>
              <a:rPr lang="sv-SE" b="1" dirty="0" err="1" smtClean="0"/>
              <a:t>ortostatism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3530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err="1" smtClean="0">
                <a:latin typeface="Calibri"/>
                <a:ea typeface="Calibri"/>
                <a:cs typeface="Times New Roman"/>
              </a:rPr>
              <a:t>Botulinumtoxin</a:t>
            </a:r>
            <a:r>
              <a:rPr lang="sv-SE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sv-SE" sz="2400" b="1" dirty="0">
                <a:latin typeface="Calibri"/>
                <a:ea typeface="Calibri"/>
                <a:cs typeface="Times New Roman"/>
              </a:rPr>
              <a:t>(4)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vid behandling mot </a:t>
            </a:r>
            <a:r>
              <a:rPr lang="sv-SE" sz="2400" dirty="0" err="1">
                <a:latin typeface="Calibri"/>
                <a:ea typeface="Calibri"/>
                <a:cs typeface="Times New Roman"/>
              </a:rPr>
              <a:t>sialorré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 ska kunna erbjudas inom respektive region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Calibri"/>
                <a:ea typeface="Calibri"/>
                <a:cs typeface="Times New Roman"/>
              </a:rPr>
              <a:t>Behandling, </a:t>
            </a:r>
            <a:r>
              <a:rPr lang="sv-SE" b="1" dirty="0" err="1" smtClean="0">
                <a:latin typeface="Calibri"/>
                <a:ea typeface="Calibri"/>
                <a:cs typeface="Times New Roman"/>
              </a:rPr>
              <a:t>sialorré</a:t>
            </a:r>
            <a:r>
              <a:rPr lang="sv-SE" b="1" dirty="0" smtClean="0">
                <a:latin typeface="Calibri"/>
                <a:ea typeface="Calibri"/>
                <a:cs typeface="Times New Roman"/>
              </a:rPr>
              <a:t>(dregling)</a:t>
            </a:r>
            <a:r>
              <a:rPr lang="sv-SE" b="1" dirty="0">
                <a:latin typeface="Calibri"/>
                <a:ea typeface="Calibri"/>
                <a:cs typeface="Times New Roman"/>
              </a:rPr>
              <a:t/>
            </a:r>
            <a:br>
              <a:rPr lang="sv-SE" b="1" dirty="0">
                <a:latin typeface="Calibri"/>
                <a:ea typeface="Calibri"/>
                <a:cs typeface="Times New Roman"/>
              </a:rPr>
            </a:b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6157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040924"/>
              </p:ext>
            </p:extLst>
          </p:nvPr>
        </p:nvGraphicFramePr>
        <p:xfrm>
          <a:off x="195672" y="2562223"/>
          <a:ext cx="8782074" cy="250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302"/>
                <a:gridCol w="739055"/>
                <a:gridCol w="806236"/>
                <a:gridCol w="750634"/>
                <a:gridCol w="695031"/>
                <a:gridCol w="792336"/>
                <a:gridCol w="723751"/>
                <a:gridCol w="641891"/>
                <a:gridCol w="590167"/>
                <a:gridCol w="590167"/>
                <a:gridCol w="590167"/>
                <a:gridCol w="663170"/>
                <a:gridCol w="590167"/>
              </a:tblGrid>
              <a:tr h="627135">
                <a:tc>
                  <a:txBody>
                    <a:bodyPr/>
                    <a:lstStyle/>
                    <a:p>
                      <a:pPr algn="ctr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</a:t>
                      </a:r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-NL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</a:t>
                      </a:r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-Ger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Motala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US- </a:t>
                      </a:r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US-Ger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Ryhov NL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Ryhov 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Eksjö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V-mo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V-vik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Kalmar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O-hamn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2713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PD-</a:t>
                      </a:r>
                      <a:r>
                        <a:rPr lang="sv-SE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62713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Läkare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62713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PD-sköt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Resurser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1689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291550"/>
              </p:ext>
            </p:extLst>
          </p:nvPr>
        </p:nvGraphicFramePr>
        <p:xfrm>
          <a:off x="1437175" y="1105870"/>
          <a:ext cx="6432207" cy="4879280"/>
        </p:xfrm>
        <a:graphic>
          <a:graphicData uri="http://schemas.openxmlformats.org/drawingml/2006/table">
            <a:tbl>
              <a:tblPr/>
              <a:tblGrid>
                <a:gridCol w="1309535"/>
                <a:gridCol w="353194"/>
                <a:gridCol w="385797"/>
                <a:gridCol w="434700"/>
                <a:gridCol w="445569"/>
                <a:gridCol w="419757"/>
                <a:gridCol w="380363"/>
                <a:gridCol w="364062"/>
                <a:gridCol w="391230"/>
                <a:gridCol w="403456"/>
                <a:gridCol w="510773"/>
                <a:gridCol w="331458"/>
                <a:gridCol w="305649"/>
                <a:gridCol w="396664"/>
              </a:tblGrid>
              <a:tr h="383798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Denna genomgång handlar om dagens läge. Som stöd används Socialstyrelsens riktlinjer ”Vård vid multipel skleros och Parkinsons sjukdom”, lista om rekommendationer (bilaga 1.) 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NorrköpingNL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Norrköping  Ger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Motala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Linköping NL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Linköping Ger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Ryhov NL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Ryhov Ger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Eksjö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Värnamo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Västervik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Kalmar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Oskarshamn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Grön titel= fungerar bra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Gul titel= fungerar men ej optimalt / finns förbättringspotential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Röd titel= fungerar inte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G1b: tillgång till multidisciplinärt team.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G2-G4: Parkinson skola för patient och närstående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G5b-G6-G7 Erbjuda gastrostomi, LSVT, rehabilitering av sväljningsförmåga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G8: erbjuda sammanhängande teamrehabilitering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PD4 Erbjuda MRT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PD5: erbjuda PET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 6 erbjuda FP-CIT-SPECT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PD7: erbjuda LP-neurofilament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799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PD8: erbjuda återkommande undersökning av läkare minst 2 gånger per år som kan i vissa situationer ersättas av kontakt med parkinsonsköterska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 9,10,11,16,17,19: L-dopa/Dopaminagonist(MAO-B hämmare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1,2,3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 22. Erbjuda Apomorfinpenna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 23. Erbjuda  Apomorfinpump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 24. Erbjuda Levodopa/Carbidopa pump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 25-26. Erbjuda DBS 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 27. Erbjuda behandlingskonferens inför beslut om avancerad Parkinsonbehandling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801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 28b-c, 30.a,31.a: erbjuda antidepressiv, antipsykotisk, acetylkolinesterashämmare  behandling 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 28d: erbjuda kognitiv beteendetherapi (KBT)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 32: Erbjuda botulinumtoxin.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 37 b,c,d: erbjuda läkemedel mot ortostatism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 40: tillgång till Parkinsonsköterska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02"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 41a,b,c.: gånginriktande rehabiliteringsinsatser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1" marR="3051" marT="30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43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4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0488" indent="0">
              <a:buNone/>
            </a:pPr>
            <a:r>
              <a:rPr lang="sv-SE" dirty="0" smtClean="0"/>
              <a:t>Sammanhängande teamrehabilitering</a:t>
            </a:r>
          </a:p>
          <a:p>
            <a:pPr marL="90488" indent="0">
              <a:buNone/>
            </a:pPr>
            <a:r>
              <a:rPr lang="sv-SE" dirty="0" smtClean="0"/>
              <a:t>Gånginriktade rehabiliteringsinsatser</a:t>
            </a:r>
          </a:p>
          <a:p>
            <a:pPr marL="90488" indent="0">
              <a:buNone/>
            </a:pPr>
            <a:r>
              <a:rPr lang="sv-SE" dirty="0"/>
              <a:t>Kognitiv beteendeterapi (KBT</a:t>
            </a:r>
            <a:r>
              <a:rPr lang="sv-SE" dirty="0" smtClean="0"/>
              <a:t>)</a:t>
            </a:r>
          </a:p>
          <a:p>
            <a:pPr marL="90488" indent="0">
              <a:buNone/>
            </a:pPr>
            <a:r>
              <a:rPr lang="sv-SE" dirty="0"/>
              <a:t>Parkinsonskola för patient och närstående</a:t>
            </a:r>
          </a:p>
          <a:p>
            <a:pPr marL="90488" indent="0">
              <a:buNone/>
            </a:pPr>
            <a:endParaRPr lang="sv-SE" dirty="0" smtClean="0"/>
          </a:p>
          <a:p>
            <a:pPr marL="90488" indent="0">
              <a:buNone/>
            </a:pPr>
            <a:r>
              <a:rPr lang="sv-SE" dirty="0" smtClean="0"/>
              <a:t>PET</a:t>
            </a:r>
          </a:p>
          <a:p>
            <a:pPr marL="90488" indent="0">
              <a:buNone/>
            </a:pPr>
            <a:r>
              <a:rPr lang="sv-SE" dirty="0" smtClean="0"/>
              <a:t>Multidisciplinärt team</a:t>
            </a:r>
          </a:p>
          <a:p>
            <a:pPr marL="90488" indent="0">
              <a:buNone/>
            </a:pPr>
            <a:r>
              <a:rPr lang="sv-SE" dirty="0" smtClean="0"/>
              <a:t>Läkare 2 ggr/år</a:t>
            </a:r>
          </a:p>
          <a:p>
            <a:pPr marL="90488" indent="0">
              <a:buNone/>
            </a:pPr>
            <a:r>
              <a:rPr lang="sv-SE" dirty="0" smtClean="0"/>
              <a:t>Parkinsonsjuksköterska</a:t>
            </a:r>
          </a:p>
          <a:p>
            <a:pPr marL="90488" indent="0">
              <a:buNone/>
            </a:pPr>
            <a:r>
              <a:rPr lang="sv-SE" dirty="0" err="1" smtClean="0"/>
              <a:t>Botulinumtoxin</a:t>
            </a:r>
            <a:endParaRPr lang="sv-SE" dirty="0"/>
          </a:p>
          <a:p>
            <a:pPr marL="90488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saknas?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30</a:t>
            </a:fld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622472" y="2410538"/>
            <a:ext cx="318655" cy="145487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6576619" y="4297754"/>
            <a:ext cx="318655" cy="26323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6583743" y="4843222"/>
            <a:ext cx="318655" cy="26323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6583741" y="5106458"/>
            <a:ext cx="318655" cy="26323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6583743" y="5369694"/>
            <a:ext cx="318655" cy="26323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6583742" y="4579986"/>
            <a:ext cx="318655" cy="26323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228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Resurser för förstärkt rehabilitering</a:t>
            </a:r>
          </a:p>
          <a:p>
            <a:r>
              <a:rPr lang="sv-SE" dirty="0" smtClean="0"/>
              <a:t>Multiprofessionellt team på alla enheter</a:t>
            </a:r>
          </a:p>
          <a:p>
            <a:r>
              <a:rPr lang="sv-SE" dirty="0" smtClean="0"/>
              <a:t>PD-sköterska på varje enhet</a:t>
            </a:r>
          </a:p>
          <a:p>
            <a:r>
              <a:rPr lang="sv-SE" dirty="0" smtClean="0"/>
              <a:t>Prioritera besök till läkare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behöver göras?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498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0">
              <a:buNone/>
            </a:pPr>
            <a:r>
              <a:rPr lang="sv-SE" dirty="0" smtClean="0"/>
              <a:t>• Öka </a:t>
            </a:r>
            <a:r>
              <a:rPr lang="sv-SE" dirty="0"/>
              <a:t>tillgången till </a:t>
            </a:r>
            <a:r>
              <a:rPr lang="sv-SE" i="1" dirty="0">
                <a:solidFill>
                  <a:srgbClr val="FF0000"/>
                </a:solidFill>
              </a:rPr>
              <a:t>multidisciplinära </a:t>
            </a:r>
            <a:r>
              <a:rPr lang="sv-SE" i="1" dirty="0" smtClean="0">
                <a:solidFill>
                  <a:srgbClr val="FF0000"/>
                </a:solidFill>
              </a:rPr>
              <a:t>team </a:t>
            </a:r>
            <a:r>
              <a:rPr lang="sv-SE" dirty="0" smtClean="0"/>
              <a:t>(läkare</a:t>
            </a:r>
            <a:r>
              <a:rPr lang="sv-SE" dirty="0"/>
              <a:t>, sjuksköterska, </a:t>
            </a:r>
            <a:r>
              <a:rPr lang="sv-SE" dirty="0" smtClean="0"/>
              <a:t>fysioterapeut, arbetsterapeut</a:t>
            </a:r>
            <a:r>
              <a:rPr lang="sv-SE" dirty="0"/>
              <a:t>, kurator och </a:t>
            </a:r>
            <a:r>
              <a:rPr lang="sv-SE" dirty="0" smtClean="0"/>
              <a:t>psykolog)</a:t>
            </a:r>
          </a:p>
          <a:p>
            <a:pPr marL="90488" indent="0">
              <a:buNone/>
            </a:pPr>
            <a:r>
              <a:rPr lang="sv-SE" dirty="0" smtClean="0"/>
              <a:t>Minimiteam: neurolog </a:t>
            </a:r>
            <a:r>
              <a:rPr lang="sv-SE" dirty="0"/>
              <a:t>och </a:t>
            </a:r>
            <a:r>
              <a:rPr lang="sv-SE" dirty="0" smtClean="0"/>
              <a:t>sjuksköterska + av ovanstående.</a:t>
            </a:r>
          </a:p>
          <a:p>
            <a:pPr marL="90488" indent="0">
              <a:buNone/>
            </a:pPr>
            <a:endParaRPr lang="sv-SE" dirty="0"/>
          </a:p>
          <a:p>
            <a:pPr marL="90488" indent="0">
              <a:buNone/>
            </a:pPr>
            <a:r>
              <a:rPr lang="sv-SE" dirty="0"/>
              <a:t>• </a:t>
            </a:r>
            <a:r>
              <a:rPr lang="sv-SE" dirty="0" smtClean="0"/>
              <a:t>Se </a:t>
            </a:r>
            <a:r>
              <a:rPr lang="sv-SE" dirty="0"/>
              <a:t>över tillgången till olika yrkeskompetenser i </a:t>
            </a:r>
            <a:r>
              <a:rPr lang="sv-SE" dirty="0" smtClean="0"/>
              <a:t>teamen. Gäller </a:t>
            </a:r>
            <a:r>
              <a:rPr lang="sv-SE" dirty="0"/>
              <a:t>särskilt bristkompetenser, </a:t>
            </a:r>
            <a:r>
              <a:rPr lang="sv-SE" dirty="0" smtClean="0"/>
              <a:t>som </a:t>
            </a:r>
            <a:r>
              <a:rPr lang="sv-SE" i="1" dirty="0" smtClean="0">
                <a:solidFill>
                  <a:srgbClr val="FF0000"/>
                </a:solidFill>
              </a:rPr>
              <a:t>neuropsykologer</a:t>
            </a:r>
          </a:p>
          <a:p>
            <a:pPr marL="90488" indent="0">
              <a:buNone/>
            </a:pPr>
            <a:endParaRPr lang="sv-SE" dirty="0"/>
          </a:p>
          <a:p>
            <a:pPr marL="90488" indent="0">
              <a:buNone/>
            </a:pPr>
            <a:r>
              <a:rPr lang="sv-SE" dirty="0"/>
              <a:t>• </a:t>
            </a:r>
            <a:r>
              <a:rPr lang="sv-SE" dirty="0" smtClean="0"/>
              <a:t>Öka </a:t>
            </a:r>
            <a:r>
              <a:rPr lang="sv-SE" dirty="0"/>
              <a:t>tillgången </a:t>
            </a:r>
            <a:r>
              <a:rPr lang="sv-SE" i="1" dirty="0" err="1">
                <a:solidFill>
                  <a:srgbClr val="FF0000"/>
                </a:solidFill>
              </a:rPr>
              <a:t>p</a:t>
            </a:r>
            <a:r>
              <a:rPr lang="sv-SE" i="1" dirty="0" err="1" smtClean="0">
                <a:solidFill>
                  <a:srgbClr val="FF0000"/>
                </a:solidFill>
              </a:rPr>
              <a:t>arkinsonsjuksköterskor</a:t>
            </a:r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Förbättringsområden 1</a:t>
            </a:r>
            <a:br>
              <a:rPr lang="sv-SE" dirty="0" smtClean="0"/>
            </a:br>
            <a:r>
              <a:rPr lang="sv-SE" dirty="0" smtClean="0"/>
              <a:t>-</a:t>
            </a:r>
            <a:r>
              <a:rPr lang="sv-SE" sz="3200" dirty="0" smtClean="0"/>
              <a:t>Multidisciplinära team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035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pPr marL="90488" indent="0">
              <a:buNone/>
            </a:pPr>
            <a:r>
              <a:rPr lang="sv-SE" dirty="0"/>
              <a:t>• </a:t>
            </a:r>
            <a:r>
              <a:rPr lang="sv-SE" dirty="0" smtClean="0"/>
              <a:t>Öka </a:t>
            </a:r>
            <a:r>
              <a:rPr lang="sv-SE" dirty="0"/>
              <a:t>antalet </a:t>
            </a:r>
            <a:r>
              <a:rPr lang="sv-SE" dirty="0" smtClean="0"/>
              <a:t>personer med </a:t>
            </a:r>
            <a:r>
              <a:rPr lang="sv-SE" dirty="0"/>
              <a:t>Parkinsons </a:t>
            </a:r>
            <a:r>
              <a:rPr lang="sv-SE" dirty="0" smtClean="0"/>
              <a:t>sjukdom som </a:t>
            </a:r>
            <a:r>
              <a:rPr lang="sv-SE" i="1" dirty="0" smtClean="0">
                <a:solidFill>
                  <a:srgbClr val="FF0000"/>
                </a:solidFill>
              </a:rPr>
              <a:t>följs upp</a:t>
            </a:r>
          </a:p>
          <a:p>
            <a:pPr marL="90488" indent="0">
              <a:buNone/>
            </a:pPr>
            <a:r>
              <a:rPr lang="sv-SE" i="1" dirty="0" smtClean="0">
                <a:solidFill>
                  <a:srgbClr val="FF0000"/>
                </a:solidFill>
              </a:rPr>
              <a:t> årligen</a:t>
            </a:r>
          </a:p>
          <a:p>
            <a:pPr marL="90488" indent="0">
              <a:buNone/>
            </a:pPr>
            <a:endParaRPr lang="sv-SE" i="1" dirty="0"/>
          </a:p>
          <a:p>
            <a:pPr marL="90488" indent="0">
              <a:buNone/>
            </a:pPr>
            <a:r>
              <a:rPr lang="sv-SE" dirty="0"/>
              <a:t>• </a:t>
            </a:r>
            <a:r>
              <a:rPr lang="sv-SE" dirty="0" smtClean="0"/>
              <a:t>Uppmärksamma </a:t>
            </a:r>
            <a:r>
              <a:rPr lang="sv-SE" dirty="0"/>
              <a:t>och analysera orsaken till att vissa </a:t>
            </a:r>
            <a:r>
              <a:rPr lang="sv-SE" dirty="0" smtClean="0"/>
              <a:t>patientgrupper följs upp </a:t>
            </a:r>
            <a:r>
              <a:rPr lang="sv-SE" dirty="0"/>
              <a:t>mer sällan </a:t>
            </a:r>
            <a:r>
              <a:rPr lang="sv-SE" dirty="0" smtClean="0"/>
              <a:t>än andra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Förbättringsområden 2</a:t>
            </a:r>
            <a:br>
              <a:rPr lang="sv-SE" dirty="0" smtClean="0"/>
            </a:br>
            <a:r>
              <a:rPr lang="sv-SE" sz="3200" dirty="0" smtClean="0"/>
              <a:t>-Årliga kontroller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561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0">
              <a:buNone/>
            </a:pPr>
            <a:r>
              <a:rPr lang="sv-SE" sz="2000" dirty="0" smtClean="0"/>
              <a:t>Se </a:t>
            </a:r>
            <a:r>
              <a:rPr lang="sv-SE" sz="2000" dirty="0"/>
              <a:t>över de samlade rehabiliteringsresurserna avsatta till</a:t>
            </a:r>
          </a:p>
          <a:p>
            <a:pPr marL="90488" indent="0">
              <a:buNone/>
            </a:pPr>
            <a:r>
              <a:rPr lang="sv-SE" sz="2000" dirty="0"/>
              <a:t>personer </a:t>
            </a:r>
            <a:r>
              <a:rPr lang="sv-SE" sz="2000" dirty="0" smtClean="0"/>
              <a:t>med </a:t>
            </a:r>
            <a:r>
              <a:rPr lang="sv-SE" sz="2000" dirty="0"/>
              <a:t>Parkinsons sjukdom</a:t>
            </a:r>
          </a:p>
          <a:p>
            <a:pPr marL="90488" indent="0">
              <a:buNone/>
            </a:pPr>
            <a:r>
              <a:rPr lang="sv-SE" sz="2000" dirty="0"/>
              <a:t>• </a:t>
            </a:r>
            <a:r>
              <a:rPr lang="sv-SE" sz="2000" i="1" dirty="0" smtClean="0">
                <a:solidFill>
                  <a:srgbClr val="FF0000"/>
                </a:solidFill>
              </a:rPr>
              <a:t>Öka </a:t>
            </a:r>
            <a:r>
              <a:rPr lang="sv-SE" sz="2000" i="1" dirty="0">
                <a:solidFill>
                  <a:srgbClr val="FF0000"/>
                </a:solidFill>
              </a:rPr>
              <a:t>antalet personer </a:t>
            </a:r>
            <a:r>
              <a:rPr lang="sv-SE" sz="2000" dirty="0"/>
              <a:t>som får tillgång till </a:t>
            </a:r>
            <a:r>
              <a:rPr lang="sv-SE" sz="2000" i="1" dirty="0">
                <a:solidFill>
                  <a:srgbClr val="FF0000"/>
                </a:solidFill>
              </a:rPr>
              <a:t>sammanhängande</a:t>
            </a:r>
          </a:p>
          <a:p>
            <a:pPr marL="90488" indent="0">
              <a:buNone/>
            </a:pPr>
            <a:r>
              <a:rPr lang="sv-SE" sz="2000" i="1" dirty="0">
                <a:solidFill>
                  <a:srgbClr val="FF0000"/>
                </a:solidFill>
              </a:rPr>
              <a:t>teamrehabilitering</a:t>
            </a:r>
          </a:p>
          <a:p>
            <a:pPr marL="90488" indent="0">
              <a:buNone/>
            </a:pPr>
            <a:r>
              <a:rPr lang="sv-SE" sz="2000" dirty="0"/>
              <a:t>• </a:t>
            </a:r>
            <a:r>
              <a:rPr lang="sv-SE" sz="2000" dirty="0" smtClean="0"/>
              <a:t>I </a:t>
            </a:r>
            <a:r>
              <a:rPr lang="sv-SE" sz="2000" dirty="0"/>
              <a:t>större utsträckning utarbeta individuella </a:t>
            </a:r>
            <a:r>
              <a:rPr lang="sv-SE" sz="2000" dirty="0" smtClean="0"/>
              <a:t>rehabiliteringsplaner</a:t>
            </a:r>
            <a:endParaRPr lang="sv-SE" sz="20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82879" y="524414"/>
            <a:ext cx="7373194" cy="1265447"/>
          </a:xfrm>
        </p:spPr>
        <p:txBody>
          <a:bodyPr/>
          <a:lstStyle/>
          <a:p>
            <a:r>
              <a:rPr lang="sv-SE" dirty="0" smtClean="0"/>
              <a:t>Förbättringsområden 3</a:t>
            </a:r>
            <a:br>
              <a:rPr lang="sv-SE" dirty="0" smtClean="0"/>
            </a:br>
            <a:r>
              <a:rPr lang="sv-SE" dirty="0" smtClean="0"/>
              <a:t>-</a:t>
            </a:r>
            <a:r>
              <a:rPr lang="sv-SE" sz="2800" dirty="0" smtClean="0"/>
              <a:t>Sammanhängande teamrehabilitering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442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0">
              <a:buNone/>
            </a:pPr>
            <a:r>
              <a:rPr lang="sv-SE" dirty="0" smtClean="0"/>
              <a:t>• </a:t>
            </a:r>
            <a:r>
              <a:rPr lang="sv-SE" i="1" dirty="0" smtClean="0">
                <a:solidFill>
                  <a:srgbClr val="FF0000"/>
                </a:solidFill>
              </a:rPr>
              <a:t>Öka </a:t>
            </a:r>
            <a:r>
              <a:rPr lang="sv-SE" i="1" dirty="0">
                <a:solidFill>
                  <a:srgbClr val="FF0000"/>
                </a:solidFill>
              </a:rPr>
              <a:t>antalet personer </a:t>
            </a:r>
            <a:r>
              <a:rPr lang="sv-SE" dirty="0"/>
              <a:t>som får genomgå </a:t>
            </a:r>
            <a:r>
              <a:rPr lang="sv-SE" i="1" dirty="0">
                <a:solidFill>
                  <a:srgbClr val="FF0000"/>
                </a:solidFill>
              </a:rPr>
              <a:t>avancerad </a:t>
            </a:r>
            <a:r>
              <a:rPr lang="sv-SE" i="1" dirty="0" smtClean="0">
                <a:solidFill>
                  <a:srgbClr val="FF0000"/>
                </a:solidFill>
              </a:rPr>
              <a:t>behandling</a:t>
            </a:r>
            <a:r>
              <a:rPr lang="sv-SE" i="1" dirty="0" smtClean="0"/>
              <a:t>,</a:t>
            </a:r>
            <a:r>
              <a:rPr lang="sv-SE" dirty="0" smtClean="0"/>
              <a:t> särskilt </a:t>
            </a:r>
            <a:r>
              <a:rPr lang="sv-SE" dirty="0"/>
              <a:t>i de landsting som behandlar en mindre andel av patienterna än det nationella </a:t>
            </a:r>
            <a:r>
              <a:rPr lang="sv-SE" dirty="0" smtClean="0"/>
              <a:t>genomsnittet</a:t>
            </a:r>
          </a:p>
          <a:p>
            <a:pPr marL="90488" indent="0">
              <a:buNone/>
            </a:pPr>
            <a:endParaRPr lang="sv-SE" dirty="0"/>
          </a:p>
          <a:p>
            <a:pPr marL="90488" indent="0">
              <a:buNone/>
            </a:pPr>
            <a:r>
              <a:rPr lang="sv-SE" dirty="0"/>
              <a:t>• </a:t>
            </a:r>
            <a:r>
              <a:rPr lang="sv-SE" dirty="0" smtClean="0"/>
              <a:t>Se </a:t>
            </a:r>
            <a:r>
              <a:rPr lang="sv-SE" dirty="0"/>
              <a:t>över </a:t>
            </a:r>
            <a:r>
              <a:rPr lang="sv-SE" i="1" dirty="0">
                <a:solidFill>
                  <a:srgbClr val="FF0000"/>
                </a:solidFill>
              </a:rPr>
              <a:t>väntetiderna till avancerad behandling </a:t>
            </a:r>
            <a:r>
              <a:rPr lang="sv-SE" dirty="0"/>
              <a:t>(särskilt DBS)</a:t>
            </a:r>
          </a:p>
          <a:p>
            <a:pPr marL="90488" indent="0">
              <a:buNone/>
            </a:pPr>
            <a:r>
              <a:rPr lang="sv-SE" dirty="0"/>
              <a:t>och vid behov vidta åtgärder för att korta dessa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Förbättringsområden 4</a:t>
            </a:r>
            <a:br>
              <a:rPr lang="sv-SE" dirty="0" smtClean="0"/>
            </a:br>
            <a:r>
              <a:rPr lang="sv-SE" sz="3200" dirty="0" smtClean="0"/>
              <a:t>-Avancerad behandling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13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Förbättringsområden 5</a:t>
            </a:r>
            <a:br>
              <a:rPr lang="sv-SE" dirty="0" smtClean="0"/>
            </a:br>
            <a:r>
              <a:rPr lang="sv-SE" sz="3200" dirty="0" smtClean="0"/>
              <a:t>-Parkinsondemens</a:t>
            </a:r>
            <a:endParaRPr lang="sv-SE" sz="3200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0">
              <a:buNone/>
            </a:pPr>
            <a:r>
              <a:rPr lang="sv-SE" dirty="0" smtClean="0"/>
              <a:t>• Arbeta </a:t>
            </a:r>
            <a:r>
              <a:rPr lang="sv-SE" dirty="0"/>
              <a:t>mer aktivt för att </a:t>
            </a:r>
            <a:r>
              <a:rPr lang="sv-SE" i="1" dirty="0">
                <a:solidFill>
                  <a:srgbClr val="FF0000"/>
                </a:solidFill>
              </a:rPr>
              <a:t>uppmärksamma </a:t>
            </a:r>
            <a:r>
              <a:rPr lang="sv-SE" i="1" dirty="0" smtClean="0">
                <a:solidFill>
                  <a:srgbClr val="FF0000"/>
                </a:solidFill>
              </a:rPr>
              <a:t>demensproblematik</a:t>
            </a:r>
            <a:r>
              <a:rPr lang="sv-SE" dirty="0" smtClean="0"/>
              <a:t> hos Parkinsonpatienter</a:t>
            </a:r>
          </a:p>
          <a:p>
            <a:pPr marL="90488" indent="0">
              <a:buNone/>
            </a:pPr>
            <a:endParaRPr lang="sv-SE" dirty="0"/>
          </a:p>
          <a:p>
            <a:pPr marL="90488" indent="0">
              <a:buNone/>
            </a:pPr>
            <a:r>
              <a:rPr lang="sv-SE" dirty="0"/>
              <a:t>• </a:t>
            </a:r>
            <a:r>
              <a:rPr lang="sv-SE" dirty="0" smtClean="0"/>
              <a:t>I större </a:t>
            </a:r>
            <a:r>
              <a:rPr lang="sv-SE" dirty="0"/>
              <a:t>utsträckning behandla personer med </a:t>
            </a:r>
            <a:r>
              <a:rPr lang="sv-SE" i="1" dirty="0" smtClean="0">
                <a:solidFill>
                  <a:srgbClr val="FF0000"/>
                </a:solidFill>
              </a:rPr>
              <a:t>demensläkemedel</a:t>
            </a:r>
          </a:p>
          <a:p>
            <a:pPr marL="90488" indent="0">
              <a:buNone/>
            </a:pPr>
            <a:endParaRPr lang="sv-SE" dirty="0"/>
          </a:p>
          <a:p>
            <a:pPr marL="90488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237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0">
              <a:buNone/>
            </a:pPr>
            <a:r>
              <a:rPr lang="sv-SE" dirty="0" smtClean="0"/>
              <a:t>• </a:t>
            </a:r>
            <a:r>
              <a:rPr lang="sv-SE" i="1" dirty="0" smtClean="0">
                <a:solidFill>
                  <a:srgbClr val="FF0000"/>
                </a:solidFill>
              </a:rPr>
              <a:t>Uppmärksamma </a:t>
            </a:r>
            <a:r>
              <a:rPr lang="sv-SE" i="1" dirty="0">
                <a:solidFill>
                  <a:srgbClr val="FF0000"/>
                </a:solidFill>
              </a:rPr>
              <a:t>depression </a:t>
            </a:r>
            <a:r>
              <a:rPr lang="sv-SE" dirty="0"/>
              <a:t>hos personer med Parkinsons </a:t>
            </a:r>
            <a:r>
              <a:rPr lang="sv-SE" dirty="0" smtClean="0"/>
              <a:t>sjukdom.</a:t>
            </a:r>
          </a:p>
          <a:p>
            <a:pPr marL="90488" indent="0">
              <a:buNone/>
            </a:pPr>
            <a:r>
              <a:rPr lang="sv-SE" dirty="0" smtClean="0"/>
              <a:t>• </a:t>
            </a:r>
            <a:r>
              <a:rPr lang="sv-SE" i="1" dirty="0" smtClean="0">
                <a:solidFill>
                  <a:srgbClr val="FF0000"/>
                </a:solidFill>
              </a:rPr>
              <a:t>Öka </a:t>
            </a:r>
            <a:r>
              <a:rPr lang="sv-SE" i="1" dirty="0">
                <a:solidFill>
                  <a:srgbClr val="FF0000"/>
                </a:solidFill>
              </a:rPr>
              <a:t>tillgången till kognitiv beteendeterapi </a:t>
            </a:r>
            <a:r>
              <a:rPr lang="sv-SE" dirty="0"/>
              <a:t>till personer med</a:t>
            </a:r>
          </a:p>
          <a:p>
            <a:pPr marL="90488" indent="0">
              <a:buNone/>
            </a:pPr>
            <a:r>
              <a:rPr lang="sv-SE" dirty="0"/>
              <a:t>Parkinsons sjukdom</a:t>
            </a:r>
          </a:p>
          <a:p>
            <a:pPr marL="90488" indent="0">
              <a:buNone/>
            </a:pPr>
            <a:r>
              <a:rPr lang="sv-SE" dirty="0"/>
              <a:t>• </a:t>
            </a:r>
            <a:r>
              <a:rPr lang="sv-SE" dirty="0" smtClean="0"/>
              <a:t>Se </a:t>
            </a:r>
            <a:r>
              <a:rPr lang="sv-SE" dirty="0"/>
              <a:t>över tillgången till neuropsykologer, då detta är en bristkompetens i de multidisciplinära teamen.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Förbättringsområden 6</a:t>
            </a:r>
            <a:br>
              <a:rPr lang="sv-SE" dirty="0" smtClean="0"/>
            </a:br>
            <a:r>
              <a:rPr lang="sv-SE" sz="3200" dirty="0" smtClean="0"/>
              <a:t>-Depression vid PD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753063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Ost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</TotalTime>
  <Words>1128</Words>
  <Application>Microsoft Office PowerPoint</Application>
  <PresentationFormat>Bildspel på skärmen (4:3)</PresentationFormat>
  <Paragraphs>502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2" baseType="lpstr">
      <vt:lpstr>Blank</vt:lpstr>
      <vt:lpstr>PowerPoint-presentation</vt:lpstr>
      <vt:lpstr>PowerPoint-presentation</vt:lpstr>
      <vt:lpstr>PowerPoint-presentation</vt:lpstr>
      <vt:lpstr>Förbättringsområden 1 -Multidisciplinära team</vt:lpstr>
      <vt:lpstr>Förbättringsområden 2 -Årliga kontroller</vt:lpstr>
      <vt:lpstr>Förbättringsområden 3 -Sammanhängande teamrehabilitering</vt:lpstr>
      <vt:lpstr>Förbättringsområden 4 -Avancerad behandling</vt:lpstr>
      <vt:lpstr>Förbättringsområden 5 -Parkinsondemens</vt:lpstr>
      <vt:lpstr>Förbättringsområden 6 -Depression vid PD</vt:lpstr>
      <vt:lpstr>Förbättringsområden 7 -Gånginriktad rehabilitering</vt:lpstr>
      <vt:lpstr>Målvärden 1</vt:lpstr>
      <vt:lpstr>Målvärden 2</vt:lpstr>
      <vt:lpstr>Målvärden 3</vt:lpstr>
      <vt:lpstr>Mätvärden 4</vt:lpstr>
      <vt:lpstr>Professionens förslag om anpassade riktlinjer i Sydöstra</vt:lpstr>
      <vt:lpstr>Prioriteringar</vt:lpstr>
      <vt:lpstr>Organisation</vt:lpstr>
      <vt:lpstr>Rehabilitering</vt:lpstr>
      <vt:lpstr>Organisation</vt:lpstr>
      <vt:lpstr>Uppföljning</vt:lpstr>
      <vt:lpstr>Nationellt Parkinsonregister</vt:lpstr>
      <vt:lpstr>Utredning </vt:lpstr>
      <vt:lpstr>Behandling, motorik</vt:lpstr>
      <vt:lpstr>Behandling, depression</vt:lpstr>
      <vt:lpstr>Behandling, psykos och demens</vt:lpstr>
      <vt:lpstr>Behandling, ortostatism</vt:lpstr>
      <vt:lpstr>Behandling, sialorré(dregling) </vt:lpstr>
      <vt:lpstr>Resurser</vt:lpstr>
      <vt:lpstr> </vt:lpstr>
      <vt:lpstr>Vad saknas?</vt:lpstr>
      <vt:lpstr>Vad behöver göras?</vt:lpstr>
    </vt:vector>
  </TitlesOfParts>
  <Company>Region Östergötland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Lundin Fredrik</dc:creator>
  <cp:lastModifiedBy>Lundin Fredrik</cp:lastModifiedBy>
  <cp:revision>11</cp:revision>
  <dcterms:created xsi:type="dcterms:W3CDTF">2019-11-21T21:04:57Z</dcterms:created>
  <dcterms:modified xsi:type="dcterms:W3CDTF">2019-11-25T15:01:03Z</dcterms:modified>
</cp:coreProperties>
</file>