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3" r:id="rId5"/>
    <p:sldMasterId id="2147483701" r:id="rId6"/>
    <p:sldMasterId id="2147483714" r:id="rId7"/>
    <p:sldMasterId id="2147483728" r:id="rId8"/>
    <p:sldMasterId id="2147483758" r:id="rId9"/>
    <p:sldMasterId id="2147483773" r:id="rId10"/>
  </p:sldMasterIdLst>
  <p:notesMasterIdLst>
    <p:notesMasterId r:id="rId48"/>
  </p:notesMasterIdLst>
  <p:sldIdLst>
    <p:sldId id="3694" r:id="rId11"/>
    <p:sldId id="3501" r:id="rId12"/>
    <p:sldId id="3620" r:id="rId13"/>
    <p:sldId id="3610" r:id="rId14"/>
    <p:sldId id="3611" r:id="rId15"/>
    <p:sldId id="3621" r:id="rId16"/>
    <p:sldId id="3372" r:id="rId17"/>
    <p:sldId id="3696" r:id="rId18"/>
    <p:sldId id="3622" r:id="rId19"/>
    <p:sldId id="3728" r:id="rId20"/>
    <p:sldId id="3695" r:id="rId21"/>
    <p:sldId id="3697" r:id="rId22"/>
    <p:sldId id="3699" r:id="rId23"/>
    <p:sldId id="3686" r:id="rId24"/>
    <p:sldId id="3701" r:id="rId25"/>
    <p:sldId id="3704" r:id="rId26"/>
    <p:sldId id="3705" r:id="rId27"/>
    <p:sldId id="3400" r:id="rId28"/>
    <p:sldId id="3729" r:id="rId29"/>
    <p:sldId id="3712" r:id="rId30"/>
    <p:sldId id="3713" r:id="rId31"/>
    <p:sldId id="3714" r:id="rId32"/>
    <p:sldId id="3715" r:id="rId33"/>
    <p:sldId id="3716" r:id="rId34"/>
    <p:sldId id="3717" r:id="rId35"/>
    <p:sldId id="3718" r:id="rId36"/>
    <p:sldId id="3719" r:id="rId37"/>
    <p:sldId id="3720" r:id="rId38"/>
    <p:sldId id="3721" r:id="rId39"/>
    <p:sldId id="3722" r:id="rId40"/>
    <p:sldId id="3723" r:id="rId41"/>
    <p:sldId id="3724" r:id="rId42"/>
    <p:sldId id="3725" r:id="rId43"/>
    <p:sldId id="3726" r:id="rId44"/>
    <p:sldId id="3727" r:id="rId45"/>
    <p:sldId id="3710" r:id="rId46"/>
    <p:sldId id="3618" r:id="rId47"/>
  </p:sldIdLst>
  <p:sldSz cx="12192000" cy="6858000"/>
  <p:notesSz cx="6858000" cy="9144000"/>
  <p:custDataLst>
    <p:tags r:id="rId49"/>
  </p:custData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k Stäck" initials="PS" lastIdx="2" clrIdx="0">
    <p:extLst>
      <p:ext uri="{19B8F6BF-5375-455C-9EA6-DF929625EA0E}">
        <p15:presenceInfo xmlns:p15="http://schemas.microsoft.com/office/powerpoint/2012/main" userId="S::patrik.stack@lumell.se::86d8bb68-5b05-4b52-9a1a-07d1b65857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07D"/>
    <a:srgbClr val="E2F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9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gs" Target="tags/tag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90D87-D2FD-424B-B6D5-43C47FD7D34D}" type="datetimeFigureOut">
              <a:rPr lang="sv-SE" smtClean="0"/>
              <a:t>2019-11-19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64FF-BD92-4D1A-88BA-0D4BE6B822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0697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Kvå</a:t>
            </a:r>
            <a:r>
              <a:rPr lang="sv-SE" baseline="0" dirty="0" smtClean="0"/>
              <a:t>-kod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FDEE8-F113-436E-BCA0-69AC2F0B07F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961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9726D-9AC9-4E82-9B87-966DD4F4017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494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Det här är drivkraften och visionen.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FDEE8-F113-436E-BCA0-69AC2F0B07F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67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2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2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77D7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16961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0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352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F6543B-20A1-4798-9A23-C28CCC4CD0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F6543B-20A1-4798-9A23-C28CCC4CD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1847096-70DF-4ED0-A6C4-437046BD97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DE4921C-2681-46EF-A790-A26B603F5F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98DB7-F40B-4F54-B72F-A408F6426B6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C865F90-043F-49D1-8023-80FBCC7159B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D8A65B9-4811-4EDD-ACA6-35F9E28ED8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3200" y="914401"/>
            <a:ext cx="11894311" cy="426720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115888" indent="-115888">
              <a:buFont typeface="Arial" panose="020B0604020202020204" pitchFamily="34" charset="0"/>
              <a:buChar char="•"/>
              <a:defRPr/>
            </a:lvl4pPr>
            <a:lvl5pPr marL="231774" indent="-115888">
              <a:buFont typeface="Calibri" panose="020F0502020204030204" pitchFamily="34" charset="0"/>
              <a:buChar char="-"/>
              <a:defRPr/>
            </a:lvl5pPr>
            <a:lvl6pPr marL="341312" indent="-111125">
              <a:buFont typeface="Arial" panose="020B0604020202020204" pitchFamily="34" charset="0"/>
              <a:buChar char="•"/>
              <a:defRPr/>
            </a:lvl6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6" name="Platshållare för text 12">
            <a:extLst>
              <a:ext uri="{FF2B5EF4-FFF2-40B4-BE49-F238E27FC236}">
                <a16:creationId xmlns:a16="http://schemas.microsoft.com/office/drawing/2014/main" id="{9F0C5144-B866-4E2B-9931-0B126E6F40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39" y="6141869"/>
            <a:ext cx="12006071" cy="230832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300"/>
              </a:spcBef>
              <a:buSzPct val="50000"/>
              <a:buFontTx/>
              <a:buNone/>
              <a:tabLst>
                <a:tab pos="448055" algn="r"/>
                <a:tab pos="630933" algn="l"/>
              </a:tabLst>
              <a:defRPr sz="1000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sz="1000" baseline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sv-SE"/>
              <a:t>	Not:	Källhänvisning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8A31558E-9B3B-4B5A-A0FA-E18D5ADBD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3201" y="414048"/>
            <a:ext cx="11894311" cy="353282"/>
          </a:xfrm>
        </p:spPr>
        <p:txBody>
          <a:bodyPr/>
          <a:lstStyle>
            <a:lvl1pPr>
              <a:defRPr>
                <a:solidFill>
                  <a:srgbClr val="2F6679"/>
                </a:solidFill>
              </a:defRPr>
            </a:lvl1pPr>
          </a:lstStyle>
          <a:p>
            <a:r>
              <a:rPr lang="en-US" err="1"/>
              <a:t>Huvudrubrik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2772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77D7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787316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805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350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898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773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213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628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1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805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194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561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004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890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3605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F1E11B0-2607-4D93-B22E-954D4FF0E892}"/>
              </a:ext>
            </a:extLst>
          </p:cNvPr>
          <p:cNvSpPr/>
          <p:nvPr userDrawn="1"/>
        </p:nvSpPr>
        <p:spPr>
          <a:xfrm>
            <a:off x="0" y="1"/>
            <a:ext cx="12315426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3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BCEAFC4-C7DF-404A-B86F-FE98DA8359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414" y="-13931"/>
            <a:ext cx="3158932" cy="3672162"/>
          </a:xfrm>
          <a:prstGeom prst="rect">
            <a:avLst/>
          </a:prstGeom>
        </p:spPr>
      </p:pic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>
          <a:xfrm>
            <a:off x="400979" y="1130583"/>
            <a:ext cx="11393620" cy="2083263"/>
          </a:xfrm>
        </p:spPr>
        <p:txBody>
          <a:bodyPr>
            <a:spAutoFit/>
          </a:bodyPr>
          <a:lstStyle>
            <a:lvl1pPr>
              <a:spcBef>
                <a:spcPts val="2449"/>
              </a:spcBef>
              <a:spcAft>
                <a:spcPts val="0"/>
              </a:spcAft>
              <a:defRPr sz="2449"/>
            </a:lvl1pPr>
            <a:lvl2pPr>
              <a:spcBef>
                <a:spcPts val="816"/>
              </a:spcBef>
              <a:spcAft>
                <a:spcPts val="0"/>
              </a:spcAft>
              <a:defRPr sz="2449"/>
            </a:lvl2pPr>
            <a:lvl3pPr>
              <a:defRPr sz="2449"/>
            </a:lvl3pPr>
            <a:lvl4pPr>
              <a:spcAft>
                <a:spcPts val="0"/>
              </a:spcAft>
              <a:defRPr sz="2449"/>
            </a:lvl4pPr>
            <a:lvl5pPr>
              <a:spcAft>
                <a:spcPts val="0"/>
              </a:spcAft>
              <a:defRPr sz="2449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5840892" y="6582876"/>
            <a:ext cx="54261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24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47C52-E49B-4AE3-9F3B-4526700C009D}" type="slidenum">
              <a:rPr kumimoji="0" lang="en-US" sz="122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24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99353" y="6582878"/>
            <a:ext cx="5387373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224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24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65098DCC-91A7-47BE-96F3-1D760D55F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980" y="-13507"/>
            <a:ext cx="9750185" cy="9076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n-GB" dirty="0"/>
            </a:lvl1pPr>
          </a:lstStyle>
          <a:p>
            <a:pPr lvl="0">
              <a:lnSpc>
                <a:spcPts val="3265"/>
              </a:lnSpc>
            </a:pPr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502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F6543B-20A1-4798-9A23-C28CCC4CD0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F6543B-20A1-4798-9A23-C28CCC4CD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1847096-70DF-4ED0-A6C4-437046BD97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DE4921C-2681-46EF-A790-A26B603F5F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98DB7-F40B-4F54-B72F-A408F6426B6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C865F90-043F-49D1-8023-80FBCC7159B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D8A65B9-4811-4EDD-ACA6-35F9E28ED8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3200" y="914401"/>
            <a:ext cx="11894311" cy="426720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115888" indent="-115888">
              <a:buFont typeface="Arial" panose="020B0604020202020204" pitchFamily="34" charset="0"/>
              <a:buChar char="•"/>
              <a:defRPr/>
            </a:lvl4pPr>
            <a:lvl5pPr marL="231774" indent="-115888">
              <a:buFont typeface="Calibri" panose="020F0502020204030204" pitchFamily="34" charset="0"/>
              <a:buChar char="-"/>
              <a:defRPr/>
            </a:lvl5pPr>
            <a:lvl6pPr marL="341312" indent="-111125">
              <a:buFont typeface="Arial" panose="020B0604020202020204" pitchFamily="34" charset="0"/>
              <a:buChar char="•"/>
              <a:defRPr/>
            </a:lvl6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6" name="Platshållare för text 12">
            <a:extLst>
              <a:ext uri="{FF2B5EF4-FFF2-40B4-BE49-F238E27FC236}">
                <a16:creationId xmlns:a16="http://schemas.microsoft.com/office/drawing/2014/main" id="{9F0C5144-B866-4E2B-9931-0B126E6F40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39" y="6141869"/>
            <a:ext cx="12006071" cy="230832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300"/>
              </a:spcBef>
              <a:buSzPct val="50000"/>
              <a:buFontTx/>
              <a:buNone/>
              <a:tabLst>
                <a:tab pos="448055" algn="r"/>
                <a:tab pos="630933" algn="l"/>
              </a:tabLst>
              <a:defRPr sz="1000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sz="1000" baseline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sv-SE"/>
              <a:t>	Not:	Källhänvisning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8A31558E-9B3B-4B5A-A0FA-E18D5ADBD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3201" y="414048"/>
            <a:ext cx="11894311" cy="353282"/>
          </a:xfrm>
        </p:spPr>
        <p:txBody>
          <a:bodyPr/>
          <a:lstStyle>
            <a:lvl1pPr>
              <a:defRPr>
                <a:solidFill>
                  <a:srgbClr val="2F6679"/>
                </a:solidFill>
              </a:defRPr>
            </a:lvl1pPr>
          </a:lstStyle>
          <a:p>
            <a:r>
              <a:rPr lang="en-US" err="1"/>
              <a:t>Huvudrubrik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5038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77D7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973008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805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494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099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93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068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913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820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9019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0388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2013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1321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5139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F6543B-20A1-4798-9A23-C28CCC4CD0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F6543B-20A1-4798-9A23-C28CCC4CD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1847096-70DF-4ED0-A6C4-437046BD97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DE4921C-2681-46EF-A790-A26B603F5F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98DB7-F40B-4F54-B72F-A408F6426B6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C865F90-043F-49D1-8023-80FBCC7159B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D8A65B9-4811-4EDD-ACA6-35F9E28ED8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3200" y="914401"/>
            <a:ext cx="11894311" cy="426720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115888" indent="-115888">
              <a:buFont typeface="Arial" panose="020B0604020202020204" pitchFamily="34" charset="0"/>
              <a:buChar char="•"/>
              <a:defRPr/>
            </a:lvl4pPr>
            <a:lvl5pPr marL="231774" indent="-115888">
              <a:buFont typeface="Calibri" panose="020F0502020204030204" pitchFamily="34" charset="0"/>
              <a:buChar char="-"/>
              <a:defRPr/>
            </a:lvl5pPr>
            <a:lvl6pPr marL="341312" indent="-111125">
              <a:buFont typeface="Arial" panose="020B0604020202020204" pitchFamily="34" charset="0"/>
              <a:buChar char="•"/>
              <a:defRPr/>
            </a:lvl6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6" name="Platshållare för text 12">
            <a:extLst>
              <a:ext uri="{FF2B5EF4-FFF2-40B4-BE49-F238E27FC236}">
                <a16:creationId xmlns:a16="http://schemas.microsoft.com/office/drawing/2014/main" id="{9F0C5144-B866-4E2B-9931-0B126E6F40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39" y="6141869"/>
            <a:ext cx="12006071" cy="230832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300"/>
              </a:spcBef>
              <a:buSzPct val="50000"/>
              <a:buFontTx/>
              <a:buNone/>
              <a:tabLst>
                <a:tab pos="448055" algn="r"/>
                <a:tab pos="630933" algn="l"/>
              </a:tabLst>
              <a:defRPr sz="1000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sz="1000" baseline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sv-SE"/>
              <a:t>	Not:	Källhänvisning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8A31558E-9B3B-4B5A-A0FA-E18D5ADBD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3201" y="414048"/>
            <a:ext cx="11894311" cy="353282"/>
          </a:xfrm>
        </p:spPr>
        <p:txBody>
          <a:bodyPr/>
          <a:lstStyle>
            <a:lvl1pPr>
              <a:defRPr>
                <a:solidFill>
                  <a:srgbClr val="2F6679"/>
                </a:solidFill>
              </a:defRPr>
            </a:lvl1pPr>
          </a:lstStyle>
          <a:p>
            <a:r>
              <a:rPr lang="en-US" err="1"/>
              <a:t>Huvudrubrik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39395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77D7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7392943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805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73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31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6018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0467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6860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480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5512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408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8622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7064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2065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F1E11B0-2607-4D93-B22E-954D4FF0E892}"/>
              </a:ext>
            </a:extLst>
          </p:cNvPr>
          <p:cNvSpPr/>
          <p:nvPr userDrawn="1"/>
        </p:nvSpPr>
        <p:spPr>
          <a:xfrm>
            <a:off x="0" y="1"/>
            <a:ext cx="12315426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3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BCEAFC4-C7DF-404A-B86F-FE98DA8359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414" y="-13931"/>
            <a:ext cx="3158932" cy="3672162"/>
          </a:xfrm>
          <a:prstGeom prst="rect">
            <a:avLst/>
          </a:prstGeom>
        </p:spPr>
      </p:pic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>
          <a:xfrm>
            <a:off x="400979" y="1130583"/>
            <a:ext cx="11393620" cy="2083263"/>
          </a:xfrm>
        </p:spPr>
        <p:txBody>
          <a:bodyPr>
            <a:spAutoFit/>
          </a:bodyPr>
          <a:lstStyle>
            <a:lvl1pPr>
              <a:spcBef>
                <a:spcPts val="2449"/>
              </a:spcBef>
              <a:spcAft>
                <a:spcPts val="0"/>
              </a:spcAft>
              <a:defRPr sz="2449"/>
            </a:lvl1pPr>
            <a:lvl2pPr>
              <a:spcBef>
                <a:spcPts val="816"/>
              </a:spcBef>
              <a:spcAft>
                <a:spcPts val="0"/>
              </a:spcAft>
              <a:defRPr sz="2449"/>
            </a:lvl2pPr>
            <a:lvl3pPr>
              <a:defRPr sz="2449"/>
            </a:lvl3pPr>
            <a:lvl4pPr>
              <a:spcAft>
                <a:spcPts val="0"/>
              </a:spcAft>
              <a:defRPr sz="2449"/>
            </a:lvl4pPr>
            <a:lvl5pPr>
              <a:spcAft>
                <a:spcPts val="0"/>
              </a:spcAft>
              <a:defRPr sz="2449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5840892" y="6582876"/>
            <a:ext cx="54261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24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47C52-E49B-4AE3-9F3B-4526700C009D}" type="slidenum">
              <a:rPr kumimoji="0" lang="en-US" sz="122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24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99353" y="6582878"/>
            <a:ext cx="5387373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224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24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65098DCC-91A7-47BE-96F3-1D760D55F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980" y="-13507"/>
            <a:ext cx="9750185" cy="9076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n-GB" dirty="0"/>
            </a:lvl1pPr>
          </a:lstStyle>
          <a:p>
            <a:pPr lvl="0">
              <a:lnSpc>
                <a:spcPts val="3265"/>
              </a:lnSpc>
            </a:pPr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23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6820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F6543B-20A1-4798-9A23-C28CCC4CD0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F6543B-20A1-4798-9A23-C28CCC4CD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1847096-70DF-4ED0-A6C4-437046BD97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DE4921C-2681-46EF-A790-A26B603F5F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98DB7-F40B-4F54-B72F-A408F6426B6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C865F90-043F-49D1-8023-80FBCC7159B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D8A65B9-4811-4EDD-ACA6-35F9E28ED8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3200" y="914401"/>
            <a:ext cx="11894311" cy="426720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115888" indent="-115888">
              <a:buFont typeface="Arial" panose="020B0604020202020204" pitchFamily="34" charset="0"/>
              <a:buChar char="•"/>
              <a:defRPr/>
            </a:lvl4pPr>
            <a:lvl5pPr marL="231774" indent="-115888">
              <a:buFont typeface="Calibri" panose="020F0502020204030204" pitchFamily="34" charset="0"/>
              <a:buChar char="-"/>
              <a:defRPr/>
            </a:lvl5pPr>
            <a:lvl6pPr marL="341312" indent="-111125">
              <a:buFont typeface="Arial" panose="020B0604020202020204" pitchFamily="34" charset="0"/>
              <a:buChar char="•"/>
              <a:defRPr/>
            </a:lvl6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6" name="Platshållare för text 12">
            <a:extLst>
              <a:ext uri="{FF2B5EF4-FFF2-40B4-BE49-F238E27FC236}">
                <a16:creationId xmlns:a16="http://schemas.microsoft.com/office/drawing/2014/main" id="{9F0C5144-B866-4E2B-9931-0B126E6F40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39" y="6141869"/>
            <a:ext cx="12006071" cy="230832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300"/>
              </a:spcBef>
              <a:buSzPct val="50000"/>
              <a:buFontTx/>
              <a:buNone/>
              <a:tabLst>
                <a:tab pos="448055" algn="r"/>
                <a:tab pos="630933" algn="l"/>
              </a:tabLst>
              <a:defRPr sz="1000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sz="1000" baseline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sv-SE"/>
              <a:t>	Not:	Källhänvisning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8A31558E-9B3B-4B5A-A0FA-E18D5ADBD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3201" y="414048"/>
            <a:ext cx="11894311" cy="353282"/>
          </a:xfrm>
        </p:spPr>
        <p:txBody>
          <a:bodyPr/>
          <a:lstStyle>
            <a:lvl1pPr>
              <a:defRPr>
                <a:solidFill>
                  <a:srgbClr val="2F6679"/>
                </a:solidFill>
              </a:defRPr>
            </a:lvl1pPr>
          </a:lstStyle>
          <a:p>
            <a:r>
              <a:rPr lang="en-US" err="1"/>
              <a:t>Huvudrubrik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5860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77D7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285012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805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641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1355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3689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9300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0763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2013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9626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615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3336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2784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4422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F1E11B0-2607-4D93-B22E-954D4FF0E892}"/>
              </a:ext>
            </a:extLst>
          </p:cNvPr>
          <p:cNvSpPr/>
          <p:nvPr userDrawn="1"/>
        </p:nvSpPr>
        <p:spPr>
          <a:xfrm>
            <a:off x="0" y="1"/>
            <a:ext cx="12315426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3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BCEAFC4-C7DF-404A-B86F-FE98DA8359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414" y="-13931"/>
            <a:ext cx="3158932" cy="3672162"/>
          </a:xfrm>
          <a:prstGeom prst="rect">
            <a:avLst/>
          </a:prstGeom>
        </p:spPr>
      </p:pic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>
          <a:xfrm>
            <a:off x="400979" y="1130583"/>
            <a:ext cx="11393620" cy="2083263"/>
          </a:xfrm>
        </p:spPr>
        <p:txBody>
          <a:bodyPr>
            <a:spAutoFit/>
          </a:bodyPr>
          <a:lstStyle>
            <a:lvl1pPr>
              <a:spcBef>
                <a:spcPts val="2449"/>
              </a:spcBef>
              <a:spcAft>
                <a:spcPts val="0"/>
              </a:spcAft>
              <a:defRPr sz="2449"/>
            </a:lvl1pPr>
            <a:lvl2pPr>
              <a:spcBef>
                <a:spcPts val="816"/>
              </a:spcBef>
              <a:spcAft>
                <a:spcPts val="0"/>
              </a:spcAft>
              <a:defRPr sz="2449"/>
            </a:lvl2pPr>
            <a:lvl3pPr>
              <a:defRPr sz="2449"/>
            </a:lvl3pPr>
            <a:lvl4pPr>
              <a:spcAft>
                <a:spcPts val="0"/>
              </a:spcAft>
              <a:defRPr sz="2449"/>
            </a:lvl4pPr>
            <a:lvl5pPr>
              <a:spcAft>
                <a:spcPts val="0"/>
              </a:spcAft>
              <a:defRPr sz="2449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5840892" y="6582876"/>
            <a:ext cx="54261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24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47C52-E49B-4AE3-9F3B-4526700C009D}" type="slidenum">
              <a:rPr kumimoji="0" lang="en-US" sz="122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24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99353" y="6582878"/>
            <a:ext cx="5387373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224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24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65098DCC-91A7-47BE-96F3-1D760D55F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980" y="-13507"/>
            <a:ext cx="9750185" cy="9076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n-GB" dirty="0"/>
            </a:lvl1pPr>
          </a:lstStyle>
          <a:p>
            <a:pPr lvl="0">
              <a:lnSpc>
                <a:spcPts val="3265"/>
              </a:lnSpc>
            </a:pPr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766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68ABED3-CC71-450B-BC59-BD6EEABBCAAE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3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D5731A2-AA39-4A14-8F91-E73036A291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414" y="-13931"/>
            <a:ext cx="3158932" cy="367216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00980" y="-13507"/>
            <a:ext cx="9750185" cy="9076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n-GB" dirty="0"/>
            </a:lvl1pPr>
          </a:lstStyle>
          <a:p>
            <a:pPr lvl="0">
              <a:lnSpc>
                <a:spcPts val="3265"/>
              </a:lnSpc>
            </a:pPr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5840892" y="6584559"/>
            <a:ext cx="54261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24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47C52-E49B-4AE3-9F3B-4526700C009D}" type="slidenum">
              <a:rPr kumimoji="0" lang="en-US" sz="122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24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99353" y="6584560"/>
            <a:ext cx="5387373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224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24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  <p:custDataLst>
              <p:tags r:id="rId1"/>
            </p:custDataLst>
          </p:nvPr>
        </p:nvSpPr>
        <p:spPr>
          <a:xfrm>
            <a:off x="399117" y="942226"/>
            <a:ext cx="9751779" cy="28264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2041" i="0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399561" y="5887773"/>
            <a:ext cx="11395038" cy="510219"/>
          </a:xfrm>
        </p:spPr>
        <p:txBody>
          <a:bodyPr anchor="b" anchorCtr="0"/>
          <a:lstStyle>
            <a:lvl1pPr marL="837981" indent="-837981" defTabSz="853099">
              <a:lnSpc>
                <a:spcPts val="1224"/>
              </a:lnSpc>
              <a:spcAft>
                <a:spcPts val="0"/>
              </a:spcAft>
              <a:tabLst>
                <a:tab pos="639284" algn="r"/>
                <a:tab pos="853099" algn="l"/>
              </a:tabLst>
              <a:defRPr sz="122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837981" lvl="0" indent="-837981" defTabSz="853099">
              <a:lnSpc>
                <a:spcPts val="1360"/>
              </a:lnSpc>
              <a:spcAft>
                <a:spcPts val="0"/>
              </a:spcAft>
              <a:tabLst>
                <a:tab pos="639284" algn="r"/>
                <a:tab pos="853099" algn="l"/>
              </a:tabLst>
            </a:pPr>
            <a:r>
              <a:rPr lang="sv-SE" sz="1360">
                <a:ea typeface="Verdana" pitchFamily="34" charset="0"/>
                <a:cs typeface="Verdana" pitchFamily="34" charset="0"/>
              </a:rPr>
              <a:t>	Not:	</a:t>
            </a:r>
            <a:r>
              <a:rPr lang="sv-SE" sz="1360" err="1">
                <a:ea typeface="Verdana" pitchFamily="34" charset="0"/>
                <a:cs typeface="Verdana" pitchFamily="34" charset="0"/>
              </a:rPr>
              <a:t>xxxxxx</a:t>
            </a:r>
            <a:endParaRPr lang="sv-SE" sz="1360">
              <a:ea typeface="Verdana" pitchFamily="34" charset="0"/>
              <a:cs typeface="Verdana" pitchFamily="34" charset="0"/>
            </a:endParaRPr>
          </a:p>
          <a:p>
            <a:pPr marL="837981" lvl="0" indent="-837981" defTabSz="853099">
              <a:lnSpc>
                <a:spcPts val="1360"/>
              </a:lnSpc>
              <a:spcAft>
                <a:spcPts val="0"/>
              </a:spcAft>
              <a:tabLst>
                <a:tab pos="639284" algn="r"/>
                <a:tab pos="853099" algn="l"/>
              </a:tabLst>
            </a:pPr>
            <a:r>
              <a:rPr lang="sv-SE" sz="136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837981" lvl="0" indent="-837981" defTabSz="853099">
              <a:lnSpc>
                <a:spcPts val="1360"/>
              </a:lnSpc>
              <a:spcAft>
                <a:spcPts val="0"/>
              </a:spcAft>
              <a:tabLst>
                <a:tab pos="639284" algn="r"/>
                <a:tab pos="853099" algn="l"/>
              </a:tabLst>
            </a:pPr>
            <a:r>
              <a:rPr lang="sv-SE" sz="1360">
                <a:ea typeface="Verdana" pitchFamily="34" charset="0"/>
                <a:cs typeface="Verdana" pitchFamily="34" charset="0"/>
              </a:rPr>
              <a:t>	Källa:	</a:t>
            </a:r>
            <a:r>
              <a:rPr lang="sv-SE" sz="1360" err="1">
                <a:ea typeface="Verdana" pitchFamily="34" charset="0"/>
                <a:cs typeface="Verdana" pitchFamily="34" charset="0"/>
              </a:rPr>
              <a:t>xxxx</a:t>
            </a:r>
            <a:endParaRPr lang="sv-SE" sz="136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78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F6543B-20A1-4798-9A23-C28CCC4CD0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F6543B-20A1-4798-9A23-C28CCC4CD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1847096-70DF-4ED0-A6C4-437046BD97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DE4921C-2681-46EF-A790-A26B603F5F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98DB7-F40B-4F54-B72F-A408F6426B6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C865F90-043F-49D1-8023-80FBCC7159B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D8A65B9-4811-4EDD-ACA6-35F9E28ED8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3200" y="914401"/>
            <a:ext cx="11894311" cy="426720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115888" indent="-115888">
              <a:buFont typeface="Arial" panose="020B0604020202020204" pitchFamily="34" charset="0"/>
              <a:buChar char="•"/>
              <a:defRPr/>
            </a:lvl4pPr>
            <a:lvl5pPr marL="231774" indent="-115888">
              <a:buFont typeface="Calibri" panose="020F0502020204030204" pitchFamily="34" charset="0"/>
              <a:buChar char="-"/>
              <a:defRPr/>
            </a:lvl5pPr>
            <a:lvl6pPr marL="341312" indent="-111125">
              <a:buFont typeface="Arial" panose="020B0604020202020204" pitchFamily="34" charset="0"/>
              <a:buChar char="•"/>
              <a:defRPr/>
            </a:lvl6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6" name="Platshållare för text 12">
            <a:extLst>
              <a:ext uri="{FF2B5EF4-FFF2-40B4-BE49-F238E27FC236}">
                <a16:creationId xmlns:a16="http://schemas.microsoft.com/office/drawing/2014/main" id="{9F0C5144-B866-4E2B-9931-0B126E6F40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39" y="6141869"/>
            <a:ext cx="12006071" cy="230832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300"/>
              </a:spcBef>
              <a:buSzPct val="50000"/>
              <a:buFontTx/>
              <a:buNone/>
              <a:tabLst>
                <a:tab pos="448055" algn="r"/>
                <a:tab pos="630933" algn="l"/>
              </a:tabLst>
              <a:defRPr sz="1000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sz="1000" baseline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sv-SE"/>
              <a:t>	Not:	Källhänvisning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8A31558E-9B3B-4B5A-A0FA-E18D5ADBD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3201" y="414048"/>
            <a:ext cx="11894311" cy="353282"/>
          </a:xfrm>
        </p:spPr>
        <p:txBody>
          <a:bodyPr/>
          <a:lstStyle>
            <a:lvl1pPr>
              <a:defRPr>
                <a:solidFill>
                  <a:srgbClr val="2F6679"/>
                </a:solidFill>
              </a:defRPr>
            </a:lvl1pPr>
          </a:lstStyle>
          <a:p>
            <a:r>
              <a:rPr lang="en-US" err="1"/>
              <a:t>Huvudrubrik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05788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77D7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40171173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805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3156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5398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6506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28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1350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8443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0120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8016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5273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8915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707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F1E11B0-2607-4D93-B22E-954D4FF0E892}"/>
              </a:ext>
            </a:extLst>
          </p:cNvPr>
          <p:cNvSpPr/>
          <p:nvPr userDrawn="1"/>
        </p:nvSpPr>
        <p:spPr>
          <a:xfrm>
            <a:off x="0" y="1"/>
            <a:ext cx="12315426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3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BCEAFC4-C7DF-404A-B86F-FE98DA8359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414" y="-13931"/>
            <a:ext cx="3158932" cy="3672162"/>
          </a:xfrm>
          <a:prstGeom prst="rect">
            <a:avLst/>
          </a:prstGeom>
        </p:spPr>
      </p:pic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>
          <a:xfrm>
            <a:off x="400979" y="1130583"/>
            <a:ext cx="11393620" cy="2083263"/>
          </a:xfrm>
        </p:spPr>
        <p:txBody>
          <a:bodyPr>
            <a:spAutoFit/>
          </a:bodyPr>
          <a:lstStyle>
            <a:lvl1pPr>
              <a:spcBef>
                <a:spcPts val="2449"/>
              </a:spcBef>
              <a:spcAft>
                <a:spcPts val="0"/>
              </a:spcAft>
              <a:defRPr sz="2449"/>
            </a:lvl1pPr>
            <a:lvl2pPr>
              <a:spcBef>
                <a:spcPts val="816"/>
              </a:spcBef>
              <a:spcAft>
                <a:spcPts val="0"/>
              </a:spcAft>
              <a:defRPr sz="2449"/>
            </a:lvl2pPr>
            <a:lvl3pPr>
              <a:defRPr sz="2449"/>
            </a:lvl3pPr>
            <a:lvl4pPr>
              <a:spcAft>
                <a:spcPts val="0"/>
              </a:spcAft>
              <a:defRPr sz="2449"/>
            </a:lvl4pPr>
            <a:lvl5pPr>
              <a:spcAft>
                <a:spcPts val="0"/>
              </a:spcAft>
              <a:defRPr sz="2449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5840892" y="6582876"/>
            <a:ext cx="54261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24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47C52-E49B-4AE3-9F3B-4526700C009D}" type="slidenum">
              <a:rPr kumimoji="0" lang="en-US" sz="122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24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99353" y="6582878"/>
            <a:ext cx="5387373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224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24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65098DCC-91A7-47BE-96F3-1D760D55F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980" y="-13507"/>
            <a:ext cx="9750185" cy="9076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n-GB" dirty="0"/>
            </a:lvl1pPr>
          </a:lstStyle>
          <a:p>
            <a:pPr lvl="0">
              <a:lnSpc>
                <a:spcPts val="3265"/>
              </a:lnSpc>
            </a:pPr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1599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68ABED3-CC71-450B-BC59-BD6EEABBCAAE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3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D5731A2-AA39-4A14-8F91-E73036A291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414" y="-13931"/>
            <a:ext cx="3158932" cy="367216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00980" y="-13507"/>
            <a:ext cx="9750185" cy="9076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n-GB" dirty="0"/>
            </a:lvl1pPr>
          </a:lstStyle>
          <a:p>
            <a:pPr lvl="0">
              <a:lnSpc>
                <a:spcPts val="3265"/>
              </a:lnSpc>
            </a:pPr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5840892" y="6584559"/>
            <a:ext cx="54261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24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47C52-E49B-4AE3-9F3B-4526700C009D}" type="slidenum">
              <a:rPr kumimoji="0" lang="en-US" sz="122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24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99353" y="6584560"/>
            <a:ext cx="5387373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224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24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  <p:custDataLst>
              <p:tags r:id="rId1"/>
            </p:custDataLst>
          </p:nvPr>
        </p:nvSpPr>
        <p:spPr>
          <a:xfrm>
            <a:off x="399117" y="942226"/>
            <a:ext cx="9751779" cy="28264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2041" i="0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399561" y="5887773"/>
            <a:ext cx="11395038" cy="510219"/>
          </a:xfrm>
        </p:spPr>
        <p:txBody>
          <a:bodyPr anchor="b" anchorCtr="0"/>
          <a:lstStyle>
            <a:lvl1pPr marL="837981" indent="-837981" defTabSz="853099">
              <a:lnSpc>
                <a:spcPts val="1224"/>
              </a:lnSpc>
              <a:spcAft>
                <a:spcPts val="0"/>
              </a:spcAft>
              <a:tabLst>
                <a:tab pos="639284" algn="r"/>
                <a:tab pos="853099" algn="l"/>
              </a:tabLst>
              <a:defRPr sz="122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837981" lvl="0" indent="-837981" defTabSz="853099">
              <a:lnSpc>
                <a:spcPts val="1360"/>
              </a:lnSpc>
              <a:spcAft>
                <a:spcPts val="0"/>
              </a:spcAft>
              <a:tabLst>
                <a:tab pos="639284" algn="r"/>
                <a:tab pos="853099" algn="l"/>
              </a:tabLst>
            </a:pPr>
            <a:r>
              <a:rPr lang="sv-SE" sz="1360">
                <a:ea typeface="Verdana" pitchFamily="34" charset="0"/>
                <a:cs typeface="Verdana" pitchFamily="34" charset="0"/>
              </a:rPr>
              <a:t>	Not:	</a:t>
            </a:r>
            <a:r>
              <a:rPr lang="sv-SE" sz="1360" err="1">
                <a:ea typeface="Verdana" pitchFamily="34" charset="0"/>
                <a:cs typeface="Verdana" pitchFamily="34" charset="0"/>
              </a:rPr>
              <a:t>xxxxxx</a:t>
            </a:r>
            <a:endParaRPr lang="sv-SE" sz="1360">
              <a:ea typeface="Verdana" pitchFamily="34" charset="0"/>
              <a:cs typeface="Verdana" pitchFamily="34" charset="0"/>
            </a:endParaRPr>
          </a:p>
          <a:p>
            <a:pPr marL="837981" lvl="0" indent="-837981" defTabSz="853099">
              <a:lnSpc>
                <a:spcPts val="1360"/>
              </a:lnSpc>
              <a:spcAft>
                <a:spcPts val="0"/>
              </a:spcAft>
              <a:tabLst>
                <a:tab pos="639284" algn="r"/>
                <a:tab pos="853099" algn="l"/>
              </a:tabLst>
            </a:pPr>
            <a:r>
              <a:rPr lang="sv-SE" sz="136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837981" lvl="0" indent="-837981" defTabSz="853099">
              <a:lnSpc>
                <a:spcPts val="1360"/>
              </a:lnSpc>
              <a:spcAft>
                <a:spcPts val="0"/>
              </a:spcAft>
              <a:tabLst>
                <a:tab pos="639284" algn="r"/>
                <a:tab pos="853099" algn="l"/>
              </a:tabLst>
            </a:pPr>
            <a:r>
              <a:rPr lang="sv-SE" sz="1360">
                <a:ea typeface="Verdana" pitchFamily="34" charset="0"/>
                <a:cs typeface="Verdana" pitchFamily="34" charset="0"/>
              </a:rPr>
              <a:t>	Källa:	</a:t>
            </a:r>
            <a:r>
              <a:rPr lang="sv-SE" sz="1360" err="1">
                <a:ea typeface="Verdana" pitchFamily="34" charset="0"/>
                <a:cs typeface="Verdana" pitchFamily="34" charset="0"/>
              </a:rPr>
              <a:t>xxxx</a:t>
            </a:r>
            <a:endParaRPr lang="sv-SE" sz="136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0757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F6543B-20A1-4798-9A23-C28CCC4CD0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F6543B-20A1-4798-9A23-C28CCC4CD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1847096-70DF-4ED0-A6C4-437046BD97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DE4921C-2681-46EF-A790-A26B603F5F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98DB7-F40B-4F54-B72F-A408F6426B6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C865F90-043F-49D1-8023-80FBCC7159B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D8A65B9-4811-4EDD-ACA6-35F9E28ED8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3200" y="914401"/>
            <a:ext cx="11894311" cy="426720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115888" indent="-115888">
              <a:buFont typeface="Arial" panose="020B0604020202020204" pitchFamily="34" charset="0"/>
              <a:buChar char="•"/>
              <a:defRPr/>
            </a:lvl4pPr>
            <a:lvl5pPr marL="231774" indent="-115888">
              <a:buFont typeface="Calibri" panose="020F0502020204030204" pitchFamily="34" charset="0"/>
              <a:buChar char="-"/>
              <a:defRPr/>
            </a:lvl5pPr>
            <a:lvl6pPr marL="341312" indent="-111125">
              <a:buFont typeface="Arial" panose="020B0604020202020204" pitchFamily="34" charset="0"/>
              <a:buChar char="•"/>
              <a:defRPr/>
            </a:lvl6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6" name="Platshållare för text 12">
            <a:extLst>
              <a:ext uri="{FF2B5EF4-FFF2-40B4-BE49-F238E27FC236}">
                <a16:creationId xmlns:a16="http://schemas.microsoft.com/office/drawing/2014/main" id="{9F0C5144-B866-4E2B-9931-0B126E6F40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39" y="6141869"/>
            <a:ext cx="12006071" cy="230832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300"/>
              </a:spcBef>
              <a:buSzPct val="50000"/>
              <a:buFontTx/>
              <a:buNone/>
              <a:tabLst>
                <a:tab pos="448055" algn="r"/>
                <a:tab pos="630933" algn="l"/>
              </a:tabLst>
              <a:defRPr sz="1000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sz="1000" baseline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sv-SE"/>
              <a:t>	Not:	Källhänvisning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8A31558E-9B3B-4B5A-A0FA-E18D5ADBD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3201" y="414048"/>
            <a:ext cx="11894311" cy="353282"/>
          </a:xfrm>
        </p:spPr>
        <p:txBody>
          <a:bodyPr/>
          <a:lstStyle>
            <a:lvl1pPr>
              <a:defRPr>
                <a:solidFill>
                  <a:srgbClr val="2F6679"/>
                </a:solidFill>
              </a:defRPr>
            </a:lvl1pPr>
          </a:lstStyle>
          <a:p>
            <a:r>
              <a:rPr lang="en-US" err="1"/>
              <a:t>Huvudrubrik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0044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77D7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95502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0245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805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B1824-E762-4685-8388-C322C259D6FC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2019-11-19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0654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B1824-E762-4685-8388-C322C259D6FC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2019-11-19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1467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B1824-E762-4685-8388-C322C259D6FC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2019-11-19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6104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B1824-E762-4685-8388-C322C259D6FC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2019-11-19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8968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B1824-E762-4685-8388-C322C259D6FC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2019-11-19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1211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B1824-E762-4685-8388-C322C259D6FC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2019-11-19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6024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B1824-E762-4685-8388-C322C259D6FC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2019-11-19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6599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B1824-E762-4685-8388-C322C259D6FC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2019-11-19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360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B1824-E762-4685-8388-C322C259D6FC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2019-11-19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3369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B1824-E762-4685-8388-C322C259D6FC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2019-11-19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15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63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oleObject" Target="../embeddings/oleObject3.bin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vmlDrawing" Target="../drawings/vmlDrawing3.v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27.xml"/><Relationship Id="rId16" Type="http://schemas.openxmlformats.org/officeDocument/2006/relationships/tags" Target="../tags/tag9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ags" Target="../tags/tag8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vmlDrawing" Target="../drawings/vmlDrawing5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oleObject" Target="../embeddings/oleObject7.bin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ags" Target="../tags/tag12.xml"/><Relationship Id="rId2" Type="http://schemas.openxmlformats.org/officeDocument/2006/relationships/slideLayout" Target="../slideLayouts/slideLayout39.xml"/><Relationship Id="rId16" Type="http://schemas.openxmlformats.org/officeDocument/2006/relationships/tags" Target="../tags/tag11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vmlDrawing" Target="../drawings/vmlDrawing7.vml"/><Relationship Id="rId10" Type="http://schemas.openxmlformats.org/officeDocument/2006/relationships/slideLayout" Target="../slideLayouts/slideLayout47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ags" Target="../tags/tag1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ags" Target="../tags/tag14.xml"/><Relationship Id="rId2" Type="http://schemas.openxmlformats.org/officeDocument/2006/relationships/slideLayout" Target="../slideLayouts/slideLayout52.xml"/><Relationship Id="rId16" Type="http://schemas.openxmlformats.org/officeDocument/2006/relationships/vmlDrawing" Target="../drawings/vmlDrawing9.v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0.xml"/><Relationship Id="rId19" Type="http://schemas.openxmlformats.org/officeDocument/2006/relationships/oleObject" Target="../embeddings/oleObject9.bin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tags" Target="../tags/tag20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ags" Target="../tags/tag19.xml"/><Relationship Id="rId2" Type="http://schemas.openxmlformats.org/officeDocument/2006/relationships/slideLayout" Target="../slideLayouts/slideLayout66.xml"/><Relationship Id="rId16" Type="http://schemas.openxmlformats.org/officeDocument/2006/relationships/vmlDrawing" Target="../drawings/vmlDrawing11.v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4.xml"/><Relationship Id="rId19" Type="http://schemas.openxmlformats.org/officeDocument/2006/relationships/oleObject" Target="../embeddings/oleObject9.bin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0EAA62B1-3CAA-407C-B389-B1BE52F17D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think-cell Slide" r:id="rId17" imgW="395" imgH="394" progId="TCLayout.ActiveDocument.1">
                  <p:embed/>
                </p:oleObj>
              </mc:Choice>
              <mc:Fallback>
                <p:oleObj name="think-cell Slide" r:id="rId17" imgW="395" imgH="394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0EAA62B1-3CAA-407C-B389-B1BE52F17D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B6982C9-D673-4C3B-897F-D3AE94DBC86A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ruta 7"/>
          <p:cNvSpPr txBox="1"/>
          <p:nvPr userDrawn="1"/>
        </p:nvSpPr>
        <p:spPr>
          <a:xfrm>
            <a:off x="8311338" y="6000207"/>
            <a:ext cx="31948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Landsting och regioners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för kunskapsstyrning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upp 8"/>
          <p:cNvGrpSpPr/>
          <p:nvPr userDrawn="1"/>
        </p:nvGrpSpPr>
        <p:grpSpPr>
          <a:xfrm>
            <a:off x="-1" y="5726097"/>
            <a:ext cx="12192001" cy="1131903"/>
            <a:chOff x="-1" y="5726097"/>
            <a:chExt cx="12192001" cy="1131903"/>
          </a:xfrm>
        </p:grpSpPr>
        <p:sp>
          <p:nvSpPr>
            <p:cNvPr id="10" name="Rektangel 9"/>
            <p:cNvSpPr/>
            <p:nvPr userDrawn="1"/>
          </p:nvSpPr>
          <p:spPr>
            <a:xfrm>
              <a:off x="-1" y="5726097"/>
              <a:ext cx="12192001" cy="1131903"/>
            </a:xfrm>
            <a:prstGeom prst="rect">
              <a:avLst/>
            </a:prstGeom>
            <a:solidFill>
              <a:srgbClr val="377D7A">
                <a:alpha val="9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upp 10"/>
            <p:cNvGrpSpPr/>
            <p:nvPr userDrawn="1"/>
          </p:nvGrpSpPr>
          <p:grpSpPr>
            <a:xfrm>
              <a:off x="7663268" y="5726097"/>
              <a:ext cx="4288353" cy="1073783"/>
              <a:chOff x="7663268" y="5726097"/>
              <a:chExt cx="4288353" cy="1073783"/>
            </a:xfrm>
          </p:grpSpPr>
          <p:sp>
            <p:nvSpPr>
              <p:cNvPr id="12" name="textruta 11"/>
              <p:cNvSpPr txBox="1"/>
              <p:nvPr userDrawn="1"/>
            </p:nvSpPr>
            <p:spPr>
              <a:xfrm>
                <a:off x="7663268" y="5726097"/>
                <a:ext cx="420807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Nationellt system för kunskapsstyrning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Hälso- och sjukvård</a:t>
                </a:r>
                <a:r>
                  <a:rPr kumimoji="0" lang="sv-SE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/>
                </a:r>
                <a:br>
                  <a:rPr kumimoji="0" lang="sv-SE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endParaRPr kumimoji="0" lang="sv-SE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textruta 12"/>
              <p:cNvSpPr txBox="1"/>
              <p:nvPr userDrawn="1"/>
            </p:nvSpPr>
            <p:spPr>
              <a:xfrm>
                <a:off x="7663268" y="6091994"/>
                <a:ext cx="428835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________________________________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ruta 13"/>
              <p:cNvSpPr txBox="1"/>
              <p:nvPr userDrawn="1"/>
            </p:nvSpPr>
            <p:spPr>
              <a:xfrm>
                <a:off x="7663268" y="6091994"/>
                <a:ext cx="393806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/>
                </a:r>
                <a:br>
                  <a:rPr kumimoji="0" lang="sv-SE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sv-SE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SVERIGES REGIONER I SAMVERKAN</a:t>
                </a:r>
                <a:endParaRPr kumimoji="0" lang="sv-SE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486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77D7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0EAA62B1-3CAA-407C-B389-B1BE52F17D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think-cell Slide" r:id="rId18" imgW="395" imgH="394" progId="TCLayout.ActiveDocument.1">
                  <p:embed/>
                </p:oleObj>
              </mc:Choice>
              <mc:Fallback>
                <p:oleObj name="think-cell Slide" r:id="rId18" imgW="395" imgH="394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0EAA62B1-3CAA-407C-B389-B1BE52F17D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B6982C9-D673-4C3B-897F-D3AE94DBC86A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ruta 7"/>
          <p:cNvSpPr txBox="1"/>
          <p:nvPr userDrawn="1"/>
        </p:nvSpPr>
        <p:spPr>
          <a:xfrm>
            <a:off x="8311338" y="6000207"/>
            <a:ext cx="31948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Landsting och regioners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för kunskapsstyrning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upp 8"/>
          <p:cNvGrpSpPr/>
          <p:nvPr userDrawn="1"/>
        </p:nvGrpSpPr>
        <p:grpSpPr>
          <a:xfrm>
            <a:off x="-1" y="5726097"/>
            <a:ext cx="12192001" cy="1131903"/>
            <a:chOff x="-1" y="5726097"/>
            <a:chExt cx="12192001" cy="1131903"/>
          </a:xfrm>
        </p:grpSpPr>
        <p:sp>
          <p:nvSpPr>
            <p:cNvPr id="10" name="Rektangel 9"/>
            <p:cNvSpPr/>
            <p:nvPr userDrawn="1"/>
          </p:nvSpPr>
          <p:spPr>
            <a:xfrm>
              <a:off x="-1" y="5726097"/>
              <a:ext cx="12192001" cy="1131903"/>
            </a:xfrm>
            <a:prstGeom prst="rect">
              <a:avLst/>
            </a:prstGeom>
            <a:solidFill>
              <a:srgbClr val="377D7A">
                <a:alpha val="9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upp 10"/>
            <p:cNvGrpSpPr/>
            <p:nvPr userDrawn="1"/>
          </p:nvGrpSpPr>
          <p:grpSpPr>
            <a:xfrm>
              <a:off x="7663268" y="5726097"/>
              <a:ext cx="4288353" cy="1073783"/>
              <a:chOff x="7663268" y="5726097"/>
              <a:chExt cx="4288353" cy="1073783"/>
            </a:xfrm>
          </p:grpSpPr>
          <p:sp>
            <p:nvSpPr>
              <p:cNvPr id="12" name="textruta 11"/>
              <p:cNvSpPr txBox="1"/>
              <p:nvPr userDrawn="1"/>
            </p:nvSpPr>
            <p:spPr>
              <a:xfrm>
                <a:off x="7663268" y="5726097"/>
                <a:ext cx="420807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Nationellt system för kunskapsstyrning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Hälso- och sjukvård</a:t>
                </a:r>
                <a:r>
                  <a:rPr kumimoji="0" lang="sv-SE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/>
                </a:r>
                <a:br>
                  <a:rPr kumimoji="0" lang="sv-SE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endParaRPr kumimoji="0" lang="sv-SE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textruta 12"/>
              <p:cNvSpPr txBox="1"/>
              <p:nvPr userDrawn="1"/>
            </p:nvSpPr>
            <p:spPr>
              <a:xfrm>
                <a:off x="7663268" y="6091994"/>
                <a:ext cx="428835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________________________________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ruta 13"/>
              <p:cNvSpPr txBox="1"/>
              <p:nvPr userDrawn="1"/>
            </p:nvSpPr>
            <p:spPr>
              <a:xfrm>
                <a:off x="7663268" y="6091994"/>
                <a:ext cx="393806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/>
                </a:r>
                <a:br>
                  <a:rPr kumimoji="0" lang="sv-SE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sv-SE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SVERIGES REGIONER I SAMVERKAN</a:t>
                </a:r>
                <a:endParaRPr kumimoji="0" lang="sv-SE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276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77D7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0EAA62B1-3CAA-407C-B389-B1BE52F17D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think-cell Slide" r:id="rId17" imgW="395" imgH="394" progId="TCLayout.ActiveDocument.1">
                  <p:embed/>
                </p:oleObj>
              </mc:Choice>
              <mc:Fallback>
                <p:oleObj name="think-cell Slide" r:id="rId17" imgW="395" imgH="394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0EAA62B1-3CAA-407C-B389-B1BE52F17D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B6982C9-D673-4C3B-897F-D3AE94DBC86A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ruta 7"/>
          <p:cNvSpPr txBox="1"/>
          <p:nvPr userDrawn="1"/>
        </p:nvSpPr>
        <p:spPr>
          <a:xfrm>
            <a:off x="8311338" y="6000207"/>
            <a:ext cx="31948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Landsting och regioners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för kunskapsstyrning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upp 8"/>
          <p:cNvGrpSpPr/>
          <p:nvPr userDrawn="1"/>
        </p:nvGrpSpPr>
        <p:grpSpPr>
          <a:xfrm>
            <a:off x="-1" y="5726097"/>
            <a:ext cx="12192001" cy="1131903"/>
            <a:chOff x="-1" y="5726097"/>
            <a:chExt cx="12192001" cy="1131903"/>
          </a:xfrm>
        </p:grpSpPr>
        <p:sp>
          <p:nvSpPr>
            <p:cNvPr id="10" name="Rektangel 9"/>
            <p:cNvSpPr/>
            <p:nvPr userDrawn="1"/>
          </p:nvSpPr>
          <p:spPr>
            <a:xfrm>
              <a:off x="-1" y="5726097"/>
              <a:ext cx="12192001" cy="1131903"/>
            </a:xfrm>
            <a:prstGeom prst="rect">
              <a:avLst/>
            </a:prstGeom>
            <a:solidFill>
              <a:srgbClr val="377D7A">
                <a:alpha val="9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upp 10"/>
            <p:cNvGrpSpPr/>
            <p:nvPr userDrawn="1"/>
          </p:nvGrpSpPr>
          <p:grpSpPr>
            <a:xfrm>
              <a:off x="7663268" y="5726097"/>
              <a:ext cx="4288353" cy="1073783"/>
              <a:chOff x="7663268" y="5726097"/>
              <a:chExt cx="4288353" cy="1073783"/>
            </a:xfrm>
          </p:grpSpPr>
          <p:sp>
            <p:nvSpPr>
              <p:cNvPr id="12" name="textruta 11"/>
              <p:cNvSpPr txBox="1"/>
              <p:nvPr userDrawn="1"/>
            </p:nvSpPr>
            <p:spPr>
              <a:xfrm>
                <a:off x="7663268" y="5726097"/>
                <a:ext cx="420807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Nationellt system för kunskapsstyrning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Hälso- och sjukvård</a:t>
                </a:r>
                <a:r>
                  <a:rPr kumimoji="0" lang="sv-SE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/>
                </a:r>
                <a:br>
                  <a:rPr kumimoji="0" lang="sv-SE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endParaRPr kumimoji="0" lang="sv-SE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textruta 12"/>
              <p:cNvSpPr txBox="1"/>
              <p:nvPr userDrawn="1"/>
            </p:nvSpPr>
            <p:spPr>
              <a:xfrm>
                <a:off x="7663268" y="6091994"/>
                <a:ext cx="428835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________________________________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ruta 13"/>
              <p:cNvSpPr txBox="1"/>
              <p:nvPr userDrawn="1"/>
            </p:nvSpPr>
            <p:spPr>
              <a:xfrm>
                <a:off x="7663268" y="6091994"/>
                <a:ext cx="393806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/>
                </a:r>
                <a:br>
                  <a:rPr kumimoji="0" lang="sv-SE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sv-SE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SVERIGES REGIONER I SAMVERKAN</a:t>
                </a:r>
                <a:endParaRPr kumimoji="0" lang="sv-SE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94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77D7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0EAA62B1-3CAA-407C-B389-B1BE52F17D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think-cell Slide" r:id="rId18" imgW="395" imgH="394" progId="TCLayout.ActiveDocument.1">
                  <p:embed/>
                </p:oleObj>
              </mc:Choice>
              <mc:Fallback>
                <p:oleObj name="think-cell Slide" r:id="rId18" imgW="395" imgH="394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0EAA62B1-3CAA-407C-B389-B1BE52F17D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B6982C9-D673-4C3B-897F-D3AE94DBC86A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ruta 7"/>
          <p:cNvSpPr txBox="1"/>
          <p:nvPr userDrawn="1"/>
        </p:nvSpPr>
        <p:spPr>
          <a:xfrm>
            <a:off x="8311338" y="6000207"/>
            <a:ext cx="31948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Landsting och regioners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för kunskapsstyrning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upp 8"/>
          <p:cNvGrpSpPr/>
          <p:nvPr userDrawn="1"/>
        </p:nvGrpSpPr>
        <p:grpSpPr>
          <a:xfrm>
            <a:off x="-1" y="5726097"/>
            <a:ext cx="12192001" cy="1131903"/>
            <a:chOff x="-1" y="5726097"/>
            <a:chExt cx="12192001" cy="1131903"/>
          </a:xfrm>
        </p:grpSpPr>
        <p:sp>
          <p:nvSpPr>
            <p:cNvPr id="10" name="Rektangel 9"/>
            <p:cNvSpPr/>
            <p:nvPr userDrawn="1"/>
          </p:nvSpPr>
          <p:spPr>
            <a:xfrm>
              <a:off x="-1" y="5726097"/>
              <a:ext cx="12192001" cy="1131903"/>
            </a:xfrm>
            <a:prstGeom prst="rect">
              <a:avLst/>
            </a:prstGeom>
            <a:solidFill>
              <a:srgbClr val="377D7A">
                <a:alpha val="9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upp 10"/>
            <p:cNvGrpSpPr/>
            <p:nvPr userDrawn="1"/>
          </p:nvGrpSpPr>
          <p:grpSpPr>
            <a:xfrm>
              <a:off x="7663268" y="5726097"/>
              <a:ext cx="4288353" cy="1073783"/>
              <a:chOff x="7663268" y="5726097"/>
              <a:chExt cx="4288353" cy="1073783"/>
            </a:xfrm>
          </p:grpSpPr>
          <p:sp>
            <p:nvSpPr>
              <p:cNvPr id="12" name="textruta 11"/>
              <p:cNvSpPr txBox="1"/>
              <p:nvPr userDrawn="1"/>
            </p:nvSpPr>
            <p:spPr>
              <a:xfrm>
                <a:off x="7663268" y="5726097"/>
                <a:ext cx="420807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Nationellt system för kunskapsstyrning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Hälso- och sjukvård</a:t>
                </a:r>
                <a:r>
                  <a:rPr kumimoji="0" lang="sv-SE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/>
                </a:r>
                <a:br>
                  <a:rPr kumimoji="0" lang="sv-SE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endParaRPr kumimoji="0" lang="sv-SE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textruta 12"/>
              <p:cNvSpPr txBox="1"/>
              <p:nvPr userDrawn="1"/>
            </p:nvSpPr>
            <p:spPr>
              <a:xfrm>
                <a:off x="7663268" y="6091994"/>
                <a:ext cx="428835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________________________________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ruta 13"/>
              <p:cNvSpPr txBox="1"/>
              <p:nvPr userDrawn="1"/>
            </p:nvSpPr>
            <p:spPr>
              <a:xfrm>
                <a:off x="7663268" y="6091994"/>
                <a:ext cx="393806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/>
                </a:r>
                <a:br>
                  <a:rPr kumimoji="0" lang="sv-SE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sv-SE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SVERIGES REGIONER I SAMVERKAN</a:t>
                </a:r>
                <a:endParaRPr kumimoji="0" lang="sv-SE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022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77D7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0EAA62B1-3CAA-407C-B389-B1BE52F17D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think-cell Slide" r:id="rId19" imgW="395" imgH="394" progId="TCLayout.ActiveDocument.1">
                  <p:embed/>
                </p:oleObj>
              </mc:Choice>
              <mc:Fallback>
                <p:oleObj name="think-cell Slide" r:id="rId19" imgW="395" imgH="394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0EAA62B1-3CAA-407C-B389-B1BE52F17D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B6982C9-D673-4C3B-897F-D3AE94DBC86A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ruta 7"/>
          <p:cNvSpPr txBox="1"/>
          <p:nvPr userDrawn="1"/>
        </p:nvSpPr>
        <p:spPr>
          <a:xfrm>
            <a:off x="8311338" y="6000207"/>
            <a:ext cx="31948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Landsting och regioners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för kunskapsstyrning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upp 8"/>
          <p:cNvGrpSpPr/>
          <p:nvPr userDrawn="1"/>
        </p:nvGrpSpPr>
        <p:grpSpPr>
          <a:xfrm>
            <a:off x="-1" y="5726097"/>
            <a:ext cx="12192001" cy="1131903"/>
            <a:chOff x="-1" y="5726097"/>
            <a:chExt cx="12192001" cy="1131903"/>
          </a:xfrm>
        </p:grpSpPr>
        <p:sp>
          <p:nvSpPr>
            <p:cNvPr id="10" name="Rektangel 9"/>
            <p:cNvSpPr/>
            <p:nvPr userDrawn="1"/>
          </p:nvSpPr>
          <p:spPr>
            <a:xfrm>
              <a:off x="-1" y="5726097"/>
              <a:ext cx="12192001" cy="1131903"/>
            </a:xfrm>
            <a:prstGeom prst="rect">
              <a:avLst/>
            </a:prstGeom>
            <a:solidFill>
              <a:srgbClr val="377D7A">
                <a:alpha val="9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upp 10"/>
            <p:cNvGrpSpPr/>
            <p:nvPr userDrawn="1"/>
          </p:nvGrpSpPr>
          <p:grpSpPr>
            <a:xfrm>
              <a:off x="7663268" y="5726097"/>
              <a:ext cx="4288353" cy="1073783"/>
              <a:chOff x="7663268" y="5726097"/>
              <a:chExt cx="4288353" cy="1073783"/>
            </a:xfrm>
          </p:grpSpPr>
          <p:sp>
            <p:nvSpPr>
              <p:cNvPr id="12" name="textruta 11"/>
              <p:cNvSpPr txBox="1"/>
              <p:nvPr userDrawn="1"/>
            </p:nvSpPr>
            <p:spPr>
              <a:xfrm>
                <a:off x="7663268" y="5726097"/>
                <a:ext cx="420807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Nationellt system för kunskapsstyrning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Hälso- och sjukvård</a:t>
                </a:r>
                <a:r>
                  <a:rPr kumimoji="0" lang="sv-SE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/>
                </a:r>
                <a:br>
                  <a:rPr kumimoji="0" lang="sv-SE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endParaRPr kumimoji="0" lang="sv-SE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textruta 12"/>
              <p:cNvSpPr txBox="1"/>
              <p:nvPr userDrawn="1"/>
            </p:nvSpPr>
            <p:spPr>
              <a:xfrm>
                <a:off x="7663268" y="6091994"/>
                <a:ext cx="428835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________________________________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ruta 13"/>
              <p:cNvSpPr txBox="1"/>
              <p:nvPr userDrawn="1"/>
            </p:nvSpPr>
            <p:spPr>
              <a:xfrm>
                <a:off x="7663268" y="6091994"/>
                <a:ext cx="393806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/>
                </a:r>
                <a:br>
                  <a:rPr kumimoji="0" lang="sv-SE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sv-SE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SVERIGES REGIONER I SAMVERKAN</a:t>
                </a:r>
                <a:endParaRPr kumimoji="0" lang="sv-SE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946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77D7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0EAA62B1-3CAA-407C-B389-B1BE52F17D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think-cell Slide" r:id="rId19" imgW="395" imgH="394" progId="TCLayout.ActiveDocument.1">
                  <p:embed/>
                </p:oleObj>
              </mc:Choice>
              <mc:Fallback>
                <p:oleObj name="think-cell Slide" r:id="rId19" imgW="395" imgH="394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0EAA62B1-3CAA-407C-B389-B1BE52F17D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B6982C9-D673-4C3B-897F-D3AE94DBC86A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ruta 7"/>
          <p:cNvSpPr txBox="1"/>
          <p:nvPr userDrawn="1"/>
        </p:nvSpPr>
        <p:spPr>
          <a:xfrm>
            <a:off x="8311338" y="6000207"/>
            <a:ext cx="31948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Landsting och regioners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för kunskapsstyrning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upp 8"/>
          <p:cNvGrpSpPr/>
          <p:nvPr userDrawn="1"/>
        </p:nvGrpSpPr>
        <p:grpSpPr>
          <a:xfrm>
            <a:off x="-1" y="5726097"/>
            <a:ext cx="12192001" cy="1131903"/>
            <a:chOff x="-1" y="5726097"/>
            <a:chExt cx="12192001" cy="1131903"/>
          </a:xfrm>
        </p:grpSpPr>
        <p:sp>
          <p:nvSpPr>
            <p:cNvPr id="10" name="Rektangel 9"/>
            <p:cNvSpPr/>
            <p:nvPr userDrawn="1"/>
          </p:nvSpPr>
          <p:spPr>
            <a:xfrm>
              <a:off x="-1" y="5726097"/>
              <a:ext cx="12192001" cy="1131903"/>
            </a:xfrm>
            <a:prstGeom prst="rect">
              <a:avLst/>
            </a:prstGeom>
            <a:solidFill>
              <a:srgbClr val="377D7A">
                <a:alpha val="9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upp 10"/>
            <p:cNvGrpSpPr/>
            <p:nvPr userDrawn="1"/>
          </p:nvGrpSpPr>
          <p:grpSpPr>
            <a:xfrm>
              <a:off x="7663268" y="5726097"/>
              <a:ext cx="4288353" cy="1073783"/>
              <a:chOff x="7663268" y="5726097"/>
              <a:chExt cx="4288353" cy="1073783"/>
            </a:xfrm>
          </p:grpSpPr>
          <p:sp>
            <p:nvSpPr>
              <p:cNvPr id="12" name="textruta 11"/>
              <p:cNvSpPr txBox="1"/>
              <p:nvPr userDrawn="1"/>
            </p:nvSpPr>
            <p:spPr>
              <a:xfrm>
                <a:off x="7663268" y="5726097"/>
                <a:ext cx="420807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Nationellt system för kunskapsstyrning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Hälso- och sjukvård</a:t>
                </a:r>
                <a:r>
                  <a:rPr kumimoji="0" lang="sv-SE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/>
                </a:r>
                <a:br>
                  <a:rPr kumimoji="0" lang="sv-SE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endParaRPr kumimoji="0" lang="sv-SE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textruta 12"/>
              <p:cNvSpPr txBox="1"/>
              <p:nvPr userDrawn="1"/>
            </p:nvSpPr>
            <p:spPr>
              <a:xfrm>
                <a:off x="7663268" y="6091994"/>
                <a:ext cx="428835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________________________________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ruta 13"/>
              <p:cNvSpPr txBox="1"/>
              <p:nvPr userDrawn="1"/>
            </p:nvSpPr>
            <p:spPr>
              <a:xfrm>
                <a:off x="7663268" y="6091994"/>
                <a:ext cx="393806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/>
                </a:r>
                <a:br>
                  <a:rPr kumimoji="0" lang="sv-SE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sv-SE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SVERIGES REGIONER I SAMVERKAN</a:t>
                </a:r>
                <a:endParaRPr kumimoji="0" lang="sv-SE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386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77D7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B1824-E762-4685-8388-C322C259D6FC}" type="datetimeFigureOut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2019-11-19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ruta 7"/>
          <p:cNvSpPr txBox="1"/>
          <p:nvPr userDrawn="1"/>
        </p:nvSpPr>
        <p:spPr>
          <a:xfrm>
            <a:off x="8311338" y="6000207"/>
            <a:ext cx="31948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Landsting och regioners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 för kunskapsstyrning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upp 8"/>
          <p:cNvGrpSpPr/>
          <p:nvPr userDrawn="1"/>
        </p:nvGrpSpPr>
        <p:grpSpPr>
          <a:xfrm>
            <a:off x="-1" y="5726097"/>
            <a:ext cx="12192001" cy="1131903"/>
            <a:chOff x="-1" y="5726097"/>
            <a:chExt cx="12192001" cy="1131903"/>
          </a:xfrm>
        </p:grpSpPr>
        <p:sp>
          <p:nvSpPr>
            <p:cNvPr id="10" name="Rektangel 9"/>
            <p:cNvSpPr/>
            <p:nvPr userDrawn="1"/>
          </p:nvSpPr>
          <p:spPr>
            <a:xfrm>
              <a:off x="-1" y="5726097"/>
              <a:ext cx="12192001" cy="1131903"/>
            </a:xfrm>
            <a:prstGeom prst="rect">
              <a:avLst/>
            </a:prstGeom>
            <a:solidFill>
              <a:srgbClr val="377D7A">
                <a:alpha val="9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upp 10"/>
            <p:cNvGrpSpPr/>
            <p:nvPr userDrawn="1"/>
          </p:nvGrpSpPr>
          <p:grpSpPr>
            <a:xfrm>
              <a:off x="7663268" y="5726097"/>
              <a:ext cx="4288353" cy="1073783"/>
              <a:chOff x="7663268" y="5726097"/>
              <a:chExt cx="4288353" cy="1073783"/>
            </a:xfrm>
          </p:grpSpPr>
          <p:sp>
            <p:nvSpPr>
              <p:cNvPr id="12" name="textruta 11"/>
              <p:cNvSpPr txBox="1"/>
              <p:nvPr userDrawn="1"/>
            </p:nvSpPr>
            <p:spPr>
              <a:xfrm>
                <a:off x="7663268" y="5726097"/>
                <a:ext cx="420807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Nationellt system för kunskapsstyrning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Hälso- och sjukvård</a:t>
                </a:r>
                <a:r>
                  <a:rPr kumimoji="0" lang="sv-SE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/>
                </a:r>
                <a:br>
                  <a:rPr kumimoji="0" lang="sv-SE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endParaRPr kumimoji="0" lang="sv-SE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textruta 12"/>
              <p:cNvSpPr txBox="1"/>
              <p:nvPr userDrawn="1"/>
            </p:nvSpPr>
            <p:spPr>
              <a:xfrm>
                <a:off x="7663268" y="6091994"/>
                <a:ext cx="428835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________________________________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ruta 13"/>
              <p:cNvSpPr txBox="1"/>
              <p:nvPr userDrawn="1"/>
            </p:nvSpPr>
            <p:spPr>
              <a:xfrm>
                <a:off x="7663268" y="6091994"/>
                <a:ext cx="393806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/>
                </a:r>
                <a:br>
                  <a:rPr kumimoji="0" lang="sv-SE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sv-SE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SVERIGES REGIONER I SAMVERKAN</a:t>
                </a:r>
                <a:endParaRPr kumimoji="0" lang="sv-SE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96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77D7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3.png"/><Relationship Id="rId2" Type="http://schemas.openxmlformats.org/officeDocument/2006/relationships/tags" Target="../tags/tag2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3.xml"/><Relationship Id="rId7" Type="http://schemas.openxmlformats.org/officeDocument/2006/relationships/image" Target="../media/image6.emf"/><Relationship Id="rId2" Type="http://schemas.openxmlformats.org/officeDocument/2006/relationships/tags" Target="../tags/tag4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0.bin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2.bin"/><Relationship Id="rId4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13.png"/><Relationship Id="rId2" Type="http://schemas.openxmlformats.org/officeDocument/2006/relationships/tags" Target="../tags/tag48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3.bin"/><Relationship Id="rId4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6.emf"/><Relationship Id="rId2" Type="http://schemas.openxmlformats.org/officeDocument/2006/relationships/tags" Target="../tags/tag50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4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53.xml"/><Relationship Id="rId7" Type="http://schemas.openxmlformats.org/officeDocument/2006/relationships/image" Target="../media/image1.emf"/><Relationship Id="rId2" Type="http://schemas.openxmlformats.org/officeDocument/2006/relationships/tags" Target="../tags/tag5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5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4.xml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2.bin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2.bin"/><Relationship Id="rId4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29.xml"/><Relationship Id="rId7" Type="http://schemas.openxmlformats.org/officeDocument/2006/relationships/image" Target="../media/image5.png"/><Relationship Id="rId2" Type="http://schemas.openxmlformats.org/officeDocument/2006/relationships/tags" Target="../tags/tag2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0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2.bin"/><Relationship Id="rId4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skl.se/halsasjukvard/kunskapsstodvardochbehandling/systemforkunskapsstyrning/overenskommelsestandardiseradevardforlopp.28121.html" TargetMode="External"/><Relationship Id="rId5" Type="http://schemas.openxmlformats.org/officeDocument/2006/relationships/hyperlink" Target="mailto:kunskapsstyrning-vard@skl.se" TargetMode="External"/><Relationship Id="rId4" Type="http://schemas.openxmlformats.org/officeDocument/2006/relationships/hyperlink" Target="mailto:christina.holmstrom@skl.s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7.jpg"/><Relationship Id="rId2" Type="http://schemas.openxmlformats.org/officeDocument/2006/relationships/tags" Target="../tags/tag30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8.jpg"/><Relationship Id="rId2" Type="http://schemas.openxmlformats.org/officeDocument/2006/relationships/tags" Target="../tags/tag3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9.png"/><Relationship Id="rId2" Type="http://schemas.openxmlformats.org/officeDocument/2006/relationships/tags" Target="../tags/tag3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8.bin"/><Relationship Id="rId4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9.bin"/><Relationship Id="rId4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41B91CB-2840-4576-AA74-D216CD1161B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41B91CB-2840-4576-AA74-D216CD1161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84C0594-6F48-494D-97B4-F47ED0E8BD9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71822" y="1416053"/>
            <a:ext cx="7292922" cy="2387600"/>
          </a:xfrm>
        </p:spPr>
        <p:txBody>
          <a:bodyPr>
            <a:noAutofit/>
          </a:bodyPr>
          <a:lstStyle/>
          <a:p>
            <a:pPr algn="l"/>
            <a:r>
              <a:rPr lang="sv-SE" sz="4800" dirty="0">
                <a:solidFill>
                  <a:srgbClr val="377D7A"/>
                </a:solidFill>
              </a:rPr>
              <a:t>En jämlik och effektiv vård med god kvalitet genom standardiserade vårdförlopp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51FDD97-8FA9-44B3-AB1C-312109ABE2E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82" b="5879"/>
          <a:stretch/>
        </p:blipFill>
        <p:spPr>
          <a:xfrm>
            <a:off x="8921029" y="1541315"/>
            <a:ext cx="2104326" cy="2910924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ktangel 2"/>
          <p:cNvSpPr/>
          <p:nvPr/>
        </p:nvSpPr>
        <p:spPr>
          <a:xfrm>
            <a:off x="672867" y="4528066"/>
            <a:ext cx="70741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191119 Lärandeträff</a:t>
            </a:r>
          </a:p>
          <a:p>
            <a:pPr lvl="0">
              <a:defRPr/>
            </a:pPr>
            <a:r>
              <a:rPr lang="sv-SE" dirty="0">
                <a:solidFill>
                  <a:srgbClr val="377D7A"/>
                </a:solidFill>
              </a:rPr>
              <a:t>Christina Holmström, Processledare SVF, Nationella stödfunktionen </a:t>
            </a:r>
            <a:r>
              <a:rPr lang="sv-SE" dirty="0" smtClean="0">
                <a:solidFill>
                  <a:srgbClr val="377D7A"/>
                </a:solidFill>
              </a:rPr>
              <a:t>SKL</a:t>
            </a:r>
            <a:endParaRPr lang="sv-SE" dirty="0">
              <a:solidFill>
                <a:srgbClr val="377D7A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Kristoffer</a:t>
            </a:r>
            <a:r>
              <a:rPr kumimoji="0" lang="sv-SE" sz="1800" b="0" i="0" u="none" strike="noStrike" kern="1200" cap="none" spc="0" normalizeH="0" noProof="0" dirty="0" smtClean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Strålin, Ordförande nationell arbetsgrupp SVF Sepsis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377D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7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DDB9B7EC-C3F1-4330-8406-B77C67B39D0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11" y="1621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think-cell Slide" r:id="rId6" imgW="393" imgH="394" progId="TCLayout.ActiveDocument.1">
                  <p:embed/>
                </p:oleObj>
              </mc:Choice>
              <mc:Fallback>
                <p:oleObj name="think-cell Slide" r:id="rId6" imgW="393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DDB9B7EC-C3F1-4330-8406-B77C67B39D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11" y="1621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E980EB2-9A01-4D63-A03C-349F794B57A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0" y="1"/>
            <a:ext cx="161974" cy="16197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95ED1E-8EA2-463C-B803-E7FFE5A8CF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47C52-E49B-4AE3-9F3B-4526700C00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4417CB7-A57A-4884-98D9-B98B8B290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800" dirty="0"/>
              <a:t>Beroende på vilken del av vårdkedjan SVF omfattar kan SVF börja på olika sätt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2A25E6-46A6-4690-A903-5ED1851397B6}"/>
              </a:ext>
            </a:extLst>
          </p:cNvPr>
          <p:cNvGrpSpPr/>
          <p:nvPr/>
        </p:nvGrpSpPr>
        <p:grpSpPr>
          <a:xfrm>
            <a:off x="345230" y="1132167"/>
            <a:ext cx="11323139" cy="3143433"/>
            <a:chOff x="1164661" y="1562015"/>
            <a:chExt cx="9789768" cy="2717750"/>
          </a:xfrm>
        </p:grpSpPr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059CADC5-A00D-438B-B3E1-FB12DC436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461" y="2022519"/>
              <a:ext cx="542039" cy="516498"/>
            </a:xfrm>
            <a:prstGeom prst="rect">
              <a:avLst/>
            </a:prstGeom>
          </p:spPr>
        </p:pic>
        <p:pic>
          <p:nvPicPr>
            <p:cNvPr id="11" name="Picture 10" descr="A close up of a logo&#10;&#10;Description automatically generated">
              <a:extLst>
                <a:ext uri="{FF2B5EF4-FFF2-40B4-BE49-F238E27FC236}">
                  <a16:creationId xmlns:a16="http://schemas.microsoft.com/office/drawing/2014/main" id="{C217E079-21F7-4D1D-927E-58A5639A6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2916" y="2022519"/>
              <a:ext cx="542039" cy="516498"/>
            </a:xfrm>
            <a:prstGeom prst="rect">
              <a:avLst/>
            </a:prstGeom>
          </p:spPr>
        </p:pic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4BE4D193-4E64-4C1E-AA55-0FB0B6BD6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6371" y="2022519"/>
              <a:ext cx="542039" cy="516498"/>
            </a:xfrm>
            <a:prstGeom prst="rect">
              <a:avLst/>
            </a:prstGeom>
          </p:spPr>
        </p:pic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F8FC0B27-3107-4C81-A652-42AFCC1B9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68" y="2658224"/>
              <a:ext cx="542039" cy="516498"/>
            </a:xfrm>
            <a:prstGeom prst="rect">
              <a:avLst/>
            </a:prstGeom>
          </p:spPr>
        </p:pic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3F5BAE46-A64E-413A-A2FB-A44AC13AF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4823" y="2658224"/>
              <a:ext cx="542039" cy="516498"/>
            </a:xfrm>
            <a:prstGeom prst="rect">
              <a:avLst/>
            </a:prstGeom>
          </p:spPr>
        </p:pic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8F0CB279-8305-4A8D-A84D-C927A9117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278" y="2658224"/>
              <a:ext cx="542039" cy="516498"/>
            </a:xfrm>
            <a:prstGeom prst="rect">
              <a:avLst/>
            </a:prstGeom>
          </p:spPr>
        </p:pic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B9CE66A1-8429-4F20-974B-7960CF0F1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460" y="3312767"/>
              <a:ext cx="542039" cy="516498"/>
            </a:xfrm>
            <a:prstGeom prst="rect">
              <a:avLst/>
            </a:prstGeom>
          </p:spPr>
        </p:pic>
        <p:pic>
          <p:nvPicPr>
            <p:cNvPr id="17" name="Picture 16" descr="A close up of a logo&#10;&#10;Description automatically generated">
              <a:extLst>
                <a:ext uri="{FF2B5EF4-FFF2-40B4-BE49-F238E27FC236}">
                  <a16:creationId xmlns:a16="http://schemas.microsoft.com/office/drawing/2014/main" id="{A0EC32FC-77C3-4A21-9FDD-749AB723B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2915" y="3312767"/>
              <a:ext cx="542039" cy="516498"/>
            </a:xfrm>
            <a:prstGeom prst="rect">
              <a:avLst/>
            </a:prstGeom>
          </p:spPr>
        </p:pic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EC74A430-4E18-4BC5-AF21-7C05D3A6B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6370" y="3312767"/>
              <a:ext cx="542039" cy="516498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B116F7D-DA06-40FE-8EDF-178882A5CCD1}"/>
                </a:ext>
              </a:extLst>
            </p:cNvPr>
            <p:cNvSpPr/>
            <p:nvPr/>
          </p:nvSpPr>
          <p:spPr>
            <a:xfrm>
              <a:off x="4762804" y="2345769"/>
              <a:ext cx="5818848" cy="1933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B807D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ormat_text_box_23">
              <a:extLst>
                <a:ext uri="{FF2B5EF4-FFF2-40B4-BE49-F238E27FC236}">
                  <a16:creationId xmlns:a16="http://schemas.microsoft.com/office/drawing/2014/main" id="{EFCBC23F-1F2A-4CB5-B818-71BE886EE6EF}"/>
                </a:ext>
              </a:extLst>
            </p:cNvPr>
            <p:cNvSpPr txBox="1"/>
            <p:nvPr/>
          </p:nvSpPr>
          <p:spPr>
            <a:xfrm>
              <a:off x="6576937" y="1562015"/>
              <a:ext cx="2190582" cy="18466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STANDARDISERAT VÅRDFÖRLOPP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7823ED8-B3EF-43AB-886D-BF5A9C985587}"/>
                </a:ext>
              </a:extLst>
            </p:cNvPr>
            <p:cNvCxnSpPr/>
            <p:nvPr/>
          </p:nvCxnSpPr>
          <p:spPr>
            <a:xfrm>
              <a:off x="5644838" y="2345769"/>
              <a:ext cx="0" cy="193399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ormat_text_box_23">
              <a:extLst>
                <a:ext uri="{FF2B5EF4-FFF2-40B4-BE49-F238E27FC236}">
                  <a16:creationId xmlns:a16="http://schemas.microsoft.com/office/drawing/2014/main" id="{E93B67B4-7642-40F8-8DC5-813464CB5B10}"/>
                </a:ext>
              </a:extLst>
            </p:cNvPr>
            <p:cNvSpPr txBox="1"/>
            <p:nvPr/>
          </p:nvSpPr>
          <p:spPr>
            <a:xfrm>
              <a:off x="4725285" y="3220433"/>
              <a:ext cx="934150" cy="18466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START</a:t>
              </a:r>
            </a:p>
          </p:txBody>
        </p:sp>
        <p:sp>
          <p:nvSpPr>
            <p:cNvPr id="27" name="format_text_box_23">
              <a:extLst>
                <a:ext uri="{FF2B5EF4-FFF2-40B4-BE49-F238E27FC236}">
                  <a16:creationId xmlns:a16="http://schemas.microsoft.com/office/drawing/2014/main" id="{3B0B10AD-AEC1-4587-961A-D99DF609DB3C}"/>
                </a:ext>
              </a:extLst>
            </p:cNvPr>
            <p:cNvSpPr txBox="1"/>
            <p:nvPr/>
          </p:nvSpPr>
          <p:spPr>
            <a:xfrm>
              <a:off x="9646476" y="3220433"/>
              <a:ext cx="934150" cy="184666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SLUT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4D21666-6E7B-4EAA-9DCC-6DA39A7B7D1A}"/>
                </a:ext>
              </a:extLst>
            </p:cNvPr>
            <p:cNvCxnSpPr/>
            <p:nvPr/>
          </p:nvCxnSpPr>
          <p:spPr>
            <a:xfrm>
              <a:off x="9681418" y="2345769"/>
              <a:ext cx="0" cy="193399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24B85DB-2EFC-4AAC-AE8D-F8CFF4B885D8}"/>
                </a:ext>
              </a:extLst>
            </p:cNvPr>
            <p:cNvSpPr/>
            <p:nvPr/>
          </p:nvSpPr>
          <p:spPr>
            <a:xfrm>
              <a:off x="4665699" y="3103385"/>
              <a:ext cx="89012" cy="4187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59FE3DF-7F5B-4DB4-B9E1-A10BF9C633AE}"/>
                </a:ext>
              </a:extLst>
            </p:cNvPr>
            <p:cNvSpPr/>
            <p:nvPr/>
          </p:nvSpPr>
          <p:spPr>
            <a:xfrm>
              <a:off x="10580626" y="3103385"/>
              <a:ext cx="89012" cy="4187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7BD040B-EB3B-4D65-A205-DCE72DAB5CB6}"/>
                </a:ext>
              </a:extLst>
            </p:cNvPr>
            <p:cNvCxnSpPr>
              <a:cxnSpLocks/>
            </p:cNvCxnSpPr>
            <p:nvPr/>
          </p:nvCxnSpPr>
          <p:spPr>
            <a:xfrm>
              <a:off x="3070218" y="1933504"/>
              <a:ext cx="0" cy="233436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 descr="A close up of a logo&#10;&#10;Description automatically generated">
              <a:extLst>
                <a:ext uri="{FF2B5EF4-FFF2-40B4-BE49-F238E27FC236}">
                  <a16:creationId xmlns:a16="http://schemas.microsoft.com/office/drawing/2014/main" id="{1F27D514-9091-4CC8-B729-A021D77EB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033" y="2539017"/>
              <a:ext cx="292668" cy="292668"/>
            </a:xfrm>
            <a:prstGeom prst="rect">
              <a:avLst/>
            </a:prstGeom>
          </p:spPr>
        </p:pic>
        <p:sp>
          <p:nvSpPr>
            <p:cNvPr id="36" name="format_text_box_23">
              <a:extLst>
                <a:ext uri="{FF2B5EF4-FFF2-40B4-BE49-F238E27FC236}">
                  <a16:creationId xmlns:a16="http://schemas.microsoft.com/office/drawing/2014/main" id="{A3EFC09B-968F-4529-A9A9-AF31A0A7AAFF}"/>
                </a:ext>
              </a:extLst>
            </p:cNvPr>
            <p:cNvSpPr txBox="1"/>
            <p:nvPr/>
          </p:nvSpPr>
          <p:spPr>
            <a:xfrm>
              <a:off x="6030013" y="3083154"/>
              <a:ext cx="3306412" cy="55399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Omfattning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= de </a:t>
              </a:r>
              <a:r>
                <a:rPr kumimoji="0" lang="sv-S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åtgärder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som ingår i SVF samt de </a:t>
              </a:r>
              <a:r>
                <a:rPr kumimoji="0" lang="sv-S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aktörer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som utför eller på annat sätt är inblandade i dessa åtgärder</a:t>
              </a:r>
            </a:p>
          </p:txBody>
        </p:sp>
        <p:pic>
          <p:nvPicPr>
            <p:cNvPr id="38" name="Picture 37" descr="A close up of a logo&#10;&#10;Description automatically generated">
              <a:extLst>
                <a:ext uri="{FF2B5EF4-FFF2-40B4-BE49-F238E27FC236}">
                  <a16:creationId xmlns:a16="http://schemas.microsoft.com/office/drawing/2014/main" id="{5A44C21C-8F5A-48E7-80DB-760CC2E3E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432" y="2499348"/>
              <a:ext cx="395385" cy="395385"/>
            </a:xfrm>
            <a:prstGeom prst="rect">
              <a:avLst/>
            </a:prstGeom>
          </p:spPr>
        </p:pic>
        <p:sp>
          <p:nvSpPr>
            <p:cNvPr id="39" name="format_text_box_23">
              <a:extLst>
                <a:ext uri="{FF2B5EF4-FFF2-40B4-BE49-F238E27FC236}">
                  <a16:creationId xmlns:a16="http://schemas.microsoft.com/office/drawing/2014/main" id="{F25D387E-4620-4EB3-B332-2B0C21AFE5C7}"/>
                </a:ext>
              </a:extLst>
            </p:cNvPr>
            <p:cNvSpPr txBox="1"/>
            <p:nvPr/>
          </p:nvSpPr>
          <p:spPr>
            <a:xfrm>
              <a:off x="1954164" y="1562015"/>
              <a:ext cx="2164442" cy="36933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INKLUSIONS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 OCH </a:t>
              </a:r>
              <a:r>
                <a:rPr kumimoji="0" lang="sv-S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EXKLUSIONSKRITERIER</a:t>
              </a:r>
            </a:p>
          </p:txBody>
        </p:sp>
        <p:sp>
          <p:nvSpPr>
            <p:cNvPr id="40" name="format_text_box_23">
              <a:extLst>
                <a:ext uri="{FF2B5EF4-FFF2-40B4-BE49-F238E27FC236}">
                  <a16:creationId xmlns:a16="http://schemas.microsoft.com/office/drawing/2014/main" id="{923DA058-F281-4634-B846-4C49009E5BDA}"/>
                </a:ext>
              </a:extLst>
            </p:cNvPr>
            <p:cNvSpPr txBox="1"/>
            <p:nvPr/>
          </p:nvSpPr>
          <p:spPr>
            <a:xfrm>
              <a:off x="4380907" y="1570852"/>
              <a:ext cx="658595" cy="36933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INGÅNG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 SVF</a:t>
              </a:r>
            </a:p>
          </p:txBody>
        </p:sp>
        <p:sp>
          <p:nvSpPr>
            <p:cNvPr id="41" name="format_text_box_23">
              <a:extLst>
                <a:ext uri="{FF2B5EF4-FFF2-40B4-BE49-F238E27FC236}">
                  <a16:creationId xmlns:a16="http://schemas.microsoft.com/office/drawing/2014/main" id="{8739F4D4-E638-425A-8C23-2EEE66C624F6}"/>
                </a:ext>
              </a:extLst>
            </p:cNvPr>
            <p:cNvSpPr txBox="1"/>
            <p:nvPr/>
          </p:nvSpPr>
          <p:spPr>
            <a:xfrm>
              <a:off x="10295834" y="1562015"/>
              <a:ext cx="658595" cy="36933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UTGÅNG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UR SVF</a:t>
              </a:r>
            </a:p>
          </p:txBody>
        </p:sp>
        <p:sp>
          <p:nvSpPr>
            <p:cNvPr id="43" name="format_text_box_43">
              <a:extLst>
                <a:ext uri="{FF2B5EF4-FFF2-40B4-BE49-F238E27FC236}">
                  <a16:creationId xmlns:a16="http://schemas.microsoft.com/office/drawing/2014/main" id="{2BEB2C69-F4D6-4078-A779-E37DE8C5D1A7}"/>
                </a:ext>
              </a:extLst>
            </p:cNvPr>
            <p:cNvSpPr txBox="1"/>
            <p:nvPr/>
          </p:nvSpPr>
          <p:spPr>
            <a:xfrm>
              <a:off x="3504170" y="2894733"/>
              <a:ext cx="1025922" cy="79829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Då en individ uppfyller </a:t>
              </a:r>
              <a:r>
                <a:rPr kumimoji="0" lang="sv-SE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inklusionskriterier</a:t>
              </a:r>
              <a:r>
                <a:rPr kumimoji="0" lang="sv-S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SVF sker ingång till </a:t>
              </a:r>
              <a:r>
                <a:rPr kumimoji="0" lang="sv-S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SVF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ormat_text_box_43">
              <a:extLst>
                <a:ext uri="{FF2B5EF4-FFF2-40B4-BE49-F238E27FC236}">
                  <a16:creationId xmlns:a16="http://schemas.microsoft.com/office/drawing/2014/main" id="{C1A3F728-F903-4924-99EE-0DAA97CFA087}"/>
                </a:ext>
              </a:extLst>
            </p:cNvPr>
            <p:cNvSpPr txBox="1"/>
            <p:nvPr/>
          </p:nvSpPr>
          <p:spPr>
            <a:xfrm>
              <a:off x="1164661" y="2906595"/>
              <a:ext cx="1025922" cy="95795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Då en individ inte uppfyller inklusionskriterie för SVF sker inte ingång till SVF och </a:t>
              </a:r>
              <a:r>
                <a:rPr kumimoji="0" lang="sv-S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individen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671DE902-7829-4E9A-99B6-B2C179C0BFF8}"/>
              </a:ext>
            </a:extLst>
          </p:cNvPr>
          <p:cNvSpPr/>
          <p:nvPr/>
        </p:nvSpPr>
        <p:spPr>
          <a:xfrm>
            <a:off x="1960988" y="4489812"/>
            <a:ext cx="2888391" cy="1153729"/>
          </a:xfrm>
          <a:prstGeom prst="wedgeRoundRectCallout">
            <a:avLst>
              <a:gd name="adj1" fmla="val 51682"/>
              <a:gd name="adj2" fmla="val -142082"/>
              <a:gd name="adj3" fmla="val 16667"/>
            </a:avLst>
          </a:prstGeom>
          <a:solidFill>
            <a:srgbClr val="3F7C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Ett SVF kan exempelvis börja vid: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Tidig upptäckt av sjukdom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Vårdkontakt (1177, 112, akutmottagn.)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Misstanke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 en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sjukdom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F7C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✓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Välgrundad misstanke om sjukdom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Speech Bubble: Rectangle with Corners Rounded 3">
            <a:extLst>
              <a:ext uri="{FF2B5EF4-FFF2-40B4-BE49-F238E27FC236}">
                <a16:creationId xmlns:a16="http://schemas.microsoft.com/office/drawing/2014/main" id="{671DE902-7829-4E9A-99B6-B2C179C0BFF8}"/>
              </a:ext>
            </a:extLst>
          </p:cNvPr>
          <p:cNvSpPr/>
          <p:nvPr/>
        </p:nvSpPr>
        <p:spPr>
          <a:xfrm>
            <a:off x="5165987" y="4489812"/>
            <a:ext cx="2600878" cy="1153729"/>
          </a:xfrm>
          <a:prstGeom prst="wedgeRoundRectCallout">
            <a:avLst>
              <a:gd name="adj1" fmla="val -51730"/>
              <a:gd name="adj2" fmla="val -144158"/>
              <a:gd name="adj3" fmla="val 16667"/>
            </a:avLst>
          </a:prstGeom>
          <a:solidFill>
            <a:srgbClr val="3F7C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 av SVF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medför inte automatiskt en kodning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behöver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 vara direkt uppföljningsbart i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nuläget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utredningsskedet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1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2200E254-8DF5-4409-A651-639A5DE607C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11" y="1621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2200E254-8DF5-4409-A651-639A5DE607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11" y="1621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86F68DC1-70C4-4074-A9ED-52897746983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0" y="1"/>
            <a:ext cx="161974" cy="16197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97A6497-E2C3-4F9B-A153-A37E32F395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42992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47C52-E49B-4AE3-9F3B-4526700C00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6497A8-0C86-4AB3-B77F-2D3C7D69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1" y="415426"/>
            <a:ext cx="11278482" cy="353282"/>
          </a:xfrm>
        </p:spPr>
        <p:txBody>
          <a:bodyPr>
            <a:noAutofit/>
          </a:bodyPr>
          <a:lstStyle/>
          <a:p>
            <a:r>
              <a:rPr lang="sv-SE" sz="2800" dirty="0"/>
              <a:t>Generisk process för att ta fram och införa ett SVF</a:t>
            </a:r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B258E33B-0B1C-4792-AE18-E406110EF41A}"/>
              </a:ext>
            </a:extLst>
          </p:cNvPr>
          <p:cNvSpPr>
            <a:spLocks/>
          </p:cNvSpPr>
          <p:nvPr/>
        </p:nvSpPr>
        <p:spPr bwMode="gray">
          <a:xfrm>
            <a:off x="339866" y="1302356"/>
            <a:ext cx="1908399" cy="1250651"/>
          </a:xfrm>
          <a:custGeom>
            <a:avLst/>
            <a:gdLst>
              <a:gd name="T0" fmla="*/ 2147483647 w 1623"/>
              <a:gd name="T1" fmla="*/ 2147483647 h 1220"/>
              <a:gd name="T2" fmla="*/ 2147483647 w 1623"/>
              <a:gd name="T3" fmla="*/ 2147483647 h 1220"/>
              <a:gd name="T4" fmla="*/ 2147483647 w 1623"/>
              <a:gd name="T5" fmla="*/ 2147483647 h 1220"/>
              <a:gd name="T6" fmla="*/ 2147483647 w 1623"/>
              <a:gd name="T7" fmla="*/ 2147483647 h 1220"/>
              <a:gd name="T8" fmla="*/ 2147483647 w 1623"/>
              <a:gd name="T9" fmla="*/ 2147483647 h 1220"/>
              <a:gd name="T10" fmla="*/ 2147483647 w 1623"/>
              <a:gd name="T11" fmla="*/ 2147483647 h 1220"/>
              <a:gd name="T12" fmla="*/ 2147483647 w 1623"/>
              <a:gd name="T13" fmla="*/ 0 h 1220"/>
              <a:gd name="T14" fmla="*/ 0 w 1623"/>
              <a:gd name="T15" fmla="*/ 0 h 1220"/>
              <a:gd name="T16" fmla="*/ 0 w 1623"/>
              <a:gd name="T17" fmla="*/ 2147483647 h 1220"/>
              <a:gd name="T18" fmla="*/ 2147483647 w 1623"/>
              <a:gd name="T19" fmla="*/ 2147483647 h 1220"/>
              <a:gd name="T20" fmla="*/ 2147483647 w 1623"/>
              <a:gd name="T21" fmla="*/ 2147483647 h 1220"/>
              <a:gd name="T22" fmla="*/ 2147483647 w 1623"/>
              <a:gd name="T23" fmla="*/ 2147483647 h 1220"/>
              <a:gd name="T24" fmla="*/ 2147483647 w 1623"/>
              <a:gd name="T25" fmla="*/ 2147483647 h 1220"/>
              <a:gd name="T26" fmla="*/ 2147483647 w 1623"/>
              <a:gd name="T27" fmla="*/ 2147483647 h 1220"/>
              <a:gd name="T28" fmla="*/ 2147483647 w 1623"/>
              <a:gd name="T29" fmla="*/ 2147483647 h 1220"/>
              <a:gd name="T30" fmla="*/ 2147483647 w 1623"/>
              <a:gd name="T31" fmla="*/ 2147483647 h 1220"/>
              <a:gd name="T32" fmla="*/ 2147483647 w 1623"/>
              <a:gd name="T33" fmla="*/ 2147483647 h 12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623" h="1220">
                <a:moveTo>
                  <a:pt x="1441" y="428"/>
                </a:moveTo>
                <a:cubicBezTo>
                  <a:pt x="1406" y="428"/>
                  <a:pt x="1373" y="438"/>
                  <a:pt x="1345" y="456"/>
                </a:cubicBezTo>
                <a:cubicBezTo>
                  <a:pt x="1332" y="469"/>
                  <a:pt x="1313" y="477"/>
                  <a:pt x="1293" y="477"/>
                </a:cubicBezTo>
                <a:cubicBezTo>
                  <a:pt x="1252" y="477"/>
                  <a:pt x="1219" y="444"/>
                  <a:pt x="1219" y="403"/>
                </a:cubicBezTo>
                <a:cubicBezTo>
                  <a:pt x="1219" y="403"/>
                  <a:pt x="1219" y="403"/>
                  <a:pt x="1219" y="402"/>
                </a:cubicBezTo>
                <a:cubicBezTo>
                  <a:pt x="1219" y="402"/>
                  <a:pt x="1219" y="402"/>
                  <a:pt x="1219" y="402"/>
                </a:cubicBezTo>
                <a:cubicBezTo>
                  <a:pt x="1219" y="0"/>
                  <a:pt x="1219" y="0"/>
                  <a:pt x="121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20"/>
                  <a:pt x="0" y="1220"/>
                  <a:pt x="0" y="1220"/>
                </a:cubicBezTo>
                <a:cubicBezTo>
                  <a:pt x="1219" y="1220"/>
                  <a:pt x="1219" y="1220"/>
                  <a:pt x="1219" y="1220"/>
                </a:cubicBezTo>
                <a:cubicBezTo>
                  <a:pt x="1219" y="817"/>
                  <a:pt x="1219" y="817"/>
                  <a:pt x="1219" y="817"/>
                </a:cubicBezTo>
                <a:cubicBezTo>
                  <a:pt x="1219" y="812"/>
                  <a:pt x="1219" y="807"/>
                  <a:pt x="1220" y="803"/>
                </a:cubicBezTo>
                <a:cubicBezTo>
                  <a:pt x="1227" y="769"/>
                  <a:pt x="1257" y="743"/>
                  <a:pt x="1293" y="743"/>
                </a:cubicBezTo>
                <a:cubicBezTo>
                  <a:pt x="1311" y="743"/>
                  <a:pt x="1328" y="750"/>
                  <a:pt x="1341" y="761"/>
                </a:cubicBezTo>
                <a:cubicBezTo>
                  <a:pt x="1370" y="780"/>
                  <a:pt x="1404" y="791"/>
                  <a:pt x="1441" y="791"/>
                </a:cubicBezTo>
                <a:cubicBezTo>
                  <a:pt x="1541" y="791"/>
                  <a:pt x="1623" y="710"/>
                  <a:pt x="1623" y="610"/>
                </a:cubicBezTo>
                <a:cubicBezTo>
                  <a:pt x="1623" y="510"/>
                  <a:pt x="1541" y="428"/>
                  <a:pt x="1441" y="42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83958" tIns="41979" rIns="83958" bIns="4197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F545D9E2-3E8A-4FFB-8DC4-A68157B39C9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9866" y="1441384"/>
            <a:ext cx="1400872" cy="18072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defTabSz="8001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001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001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001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001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001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Initiering</a:t>
            </a:r>
          </a:p>
        </p:txBody>
      </p:sp>
      <p:sp>
        <p:nvSpPr>
          <p:cNvPr id="20" name="Oval 15">
            <a:extLst>
              <a:ext uri="{FF2B5EF4-FFF2-40B4-BE49-F238E27FC236}">
                <a16:creationId xmlns:a16="http://schemas.microsoft.com/office/drawing/2014/main" id="{66E349E5-0F92-4202-8686-B6B4065ED947}"/>
              </a:ext>
            </a:extLst>
          </p:cNvPr>
          <p:cNvSpPr>
            <a:spLocks noChangeArrowheads="1"/>
          </p:cNvSpPr>
          <p:nvPr/>
        </p:nvSpPr>
        <p:spPr bwMode="gray">
          <a:xfrm>
            <a:off x="881868" y="1826629"/>
            <a:ext cx="432000" cy="43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4" tIns="46648" rIns="93294" bIns="46648" anchor="ctr"/>
          <a:lstStyle>
            <a:lvl1pPr defTabSz="912813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" name="Freeform 16">
            <a:extLst>
              <a:ext uri="{FF2B5EF4-FFF2-40B4-BE49-F238E27FC236}">
                <a16:creationId xmlns:a16="http://schemas.microsoft.com/office/drawing/2014/main" id="{2F4CE409-AC5F-4E80-A1C8-9994DDA9A8AA}"/>
              </a:ext>
            </a:extLst>
          </p:cNvPr>
          <p:cNvSpPr>
            <a:spLocks/>
          </p:cNvSpPr>
          <p:nvPr/>
        </p:nvSpPr>
        <p:spPr bwMode="gray">
          <a:xfrm>
            <a:off x="5073254" y="1302356"/>
            <a:ext cx="1905464" cy="1250651"/>
          </a:xfrm>
          <a:custGeom>
            <a:avLst/>
            <a:gdLst>
              <a:gd name="T0" fmla="*/ 2147483647 w 1622"/>
              <a:gd name="T1" fmla="*/ 2147483647 h 1220"/>
              <a:gd name="T2" fmla="*/ 2147483647 w 1622"/>
              <a:gd name="T3" fmla="*/ 2147483647 h 1220"/>
              <a:gd name="T4" fmla="*/ 2147483647 w 1622"/>
              <a:gd name="T5" fmla="*/ 2147483647 h 1220"/>
              <a:gd name="T6" fmla="*/ 2147483647 w 1622"/>
              <a:gd name="T7" fmla="*/ 2147483647 h 1220"/>
              <a:gd name="T8" fmla="*/ 2147483647 w 1622"/>
              <a:gd name="T9" fmla="*/ 2147483647 h 1220"/>
              <a:gd name="T10" fmla="*/ 2147483647 w 1622"/>
              <a:gd name="T11" fmla="*/ 2147483647 h 1220"/>
              <a:gd name="T12" fmla="*/ 2147483647 w 1622"/>
              <a:gd name="T13" fmla="*/ 2147483647 h 1220"/>
              <a:gd name="T14" fmla="*/ 2147483647 w 1622"/>
              <a:gd name="T15" fmla="*/ 0 h 1220"/>
              <a:gd name="T16" fmla="*/ 0 w 1622"/>
              <a:gd name="T17" fmla="*/ 0 h 1220"/>
              <a:gd name="T18" fmla="*/ 0 w 1622"/>
              <a:gd name="T19" fmla="*/ 2147483647 h 1220"/>
              <a:gd name="T20" fmla="*/ 0 w 1622"/>
              <a:gd name="T21" fmla="*/ 2147483647 h 1220"/>
              <a:gd name="T22" fmla="*/ 0 w 1622"/>
              <a:gd name="T23" fmla="*/ 2147483647 h 1220"/>
              <a:gd name="T24" fmla="*/ 2147483647 w 1622"/>
              <a:gd name="T25" fmla="*/ 2147483647 h 1220"/>
              <a:gd name="T26" fmla="*/ 2147483647 w 1622"/>
              <a:gd name="T27" fmla="*/ 2147483647 h 1220"/>
              <a:gd name="T28" fmla="*/ 2147483647 w 1622"/>
              <a:gd name="T29" fmla="*/ 2147483647 h 1220"/>
              <a:gd name="T30" fmla="*/ 2147483647 w 1622"/>
              <a:gd name="T31" fmla="*/ 2147483647 h 1220"/>
              <a:gd name="T32" fmla="*/ 2147483647 w 1622"/>
              <a:gd name="T33" fmla="*/ 2147483647 h 1220"/>
              <a:gd name="T34" fmla="*/ 2147483647 w 1622"/>
              <a:gd name="T35" fmla="*/ 2147483647 h 1220"/>
              <a:gd name="T36" fmla="*/ 2147483647 w 1622"/>
              <a:gd name="T37" fmla="*/ 2147483647 h 1220"/>
              <a:gd name="T38" fmla="*/ 2147483647 w 1622"/>
              <a:gd name="T39" fmla="*/ 2147483647 h 1220"/>
              <a:gd name="T40" fmla="*/ 0 w 1622"/>
              <a:gd name="T41" fmla="*/ 2147483647 h 1220"/>
              <a:gd name="T42" fmla="*/ 0 w 1622"/>
              <a:gd name="T43" fmla="*/ 2147483647 h 1220"/>
              <a:gd name="T44" fmla="*/ 2147483647 w 1622"/>
              <a:gd name="T45" fmla="*/ 2147483647 h 1220"/>
              <a:gd name="T46" fmla="*/ 2147483647 w 1622"/>
              <a:gd name="T47" fmla="*/ 2147483647 h 1220"/>
              <a:gd name="T48" fmla="*/ 2147483647 w 1622"/>
              <a:gd name="T49" fmla="*/ 2147483647 h 1220"/>
              <a:gd name="T50" fmla="*/ 2147483647 w 1622"/>
              <a:gd name="T51" fmla="*/ 2147483647 h 1220"/>
              <a:gd name="T52" fmla="*/ 2147483647 w 1622"/>
              <a:gd name="T53" fmla="*/ 2147483647 h 1220"/>
              <a:gd name="T54" fmla="*/ 2147483647 w 1622"/>
              <a:gd name="T55" fmla="*/ 2147483647 h 1220"/>
              <a:gd name="T56" fmla="*/ 2147483647 w 1622"/>
              <a:gd name="T57" fmla="*/ 2147483647 h 1220"/>
              <a:gd name="T58" fmla="*/ 2147483647 w 1622"/>
              <a:gd name="T59" fmla="*/ 2147483647 h 1220"/>
              <a:gd name="T60" fmla="*/ 2147483647 w 1622"/>
              <a:gd name="T61" fmla="*/ 2147483647 h 122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622" h="1220">
                <a:moveTo>
                  <a:pt x="1440" y="428"/>
                </a:moveTo>
                <a:cubicBezTo>
                  <a:pt x="1405" y="428"/>
                  <a:pt x="1372" y="438"/>
                  <a:pt x="1344" y="456"/>
                </a:cubicBezTo>
                <a:cubicBezTo>
                  <a:pt x="1331" y="469"/>
                  <a:pt x="1312" y="477"/>
                  <a:pt x="1292" y="477"/>
                </a:cubicBezTo>
                <a:cubicBezTo>
                  <a:pt x="1255" y="477"/>
                  <a:pt x="1225" y="450"/>
                  <a:pt x="1219" y="415"/>
                </a:cubicBezTo>
                <a:cubicBezTo>
                  <a:pt x="1218" y="411"/>
                  <a:pt x="1218" y="407"/>
                  <a:pt x="1218" y="403"/>
                </a:cubicBezTo>
                <a:cubicBezTo>
                  <a:pt x="1218" y="403"/>
                  <a:pt x="1218" y="403"/>
                  <a:pt x="1218" y="402"/>
                </a:cubicBezTo>
                <a:cubicBezTo>
                  <a:pt x="1218" y="402"/>
                  <a:pt x="1218" y="402"/>
                  <a:pt x="1218" y="402"/>
                </a:cubicBezTo>
                <a:cubicBezTo>
                  <a:pt x="1218" y="0"/>
                  <a:pt x="1218" y="0"/>
                  <a:pt x="121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2"/>
                  <a:pt x="0" y="402"/>
                  <a:pt x="0" y="402"/>
                </a:cubicBezTo>
                <a:cubicBezTo>
                  <a:pt x="0" y="402"/>
                  <a:pt x="0" y="402"/>
                  <a:pt x="0" y="402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444"/>
                  <a:pt x="33" y="477"/>
                  <a:pt x="74" y="477"/>
                </a:cubicBezTo>
                <a:cubicBezTo>
                  <a:pt x="94" y="477"/>
                  <a:pt x="113" y="469"/>
                  <a:pt x="126" y="456"/>
                </a:cubicBezTo>
                <a:cubicBezTo>
                  <a:pt x="154" y="438"/>
                  <a:pt x="187" y="428"/>
                  <a:pt x="222" y="428"/>
                </a:cubicBezTo>
                <a:cubicBezTo>
                  <a:pt x="322" y="428"/>
                  <a:pt x="404" y="510"/>
                  <a:pt x="404" y="610"/>
                </a:cubicBezTo>
                <a:cubicBezTo>
                  <a:pt x="404" y="710"/>
                  <a:pt x="322" y="791"/>
                  <a:pt x="222" y="791"/>
                </a:cubicBezTo>
                <a:cubicBezTo>
                  <a:pt x="185" y="791"/>
                  <a:pt x="151" y="780"/>
                  <a:pt x="122" y="761"/>
                </a:cubicBezTo>
                <a:cubicBezTo>
                  <a:pt x="109" y="750"/>
                  <a:pt x="92" y="743"/>
                  <a:pt x="74" y="743"/>
                </a:cubicBezTo>
                <a:cubicBezTo>
                  <a:pt x="38" y="743"/>
                  <a:pt x="8" y="769"/>
                  <a:pt x="1" y="803"/>
                </a:cubicBezTo>
                <a:cubicBezTo>
                  <a:pt x="0" y="807"/>
                  <a:pt x="0" y="812"/>
                  <a:pt x="0" y="817"/>
                </a:cubicBezTo>
                <a:cubicBezTo>
                  <a:pt x="0" y="1220"/>
                  <a:pt x="0" y="1220"/>
                  <a:pt x="0" y="1220"/>
                </a:cubicBezTo>
                <a:cubicBezTo>
                  <a:pt x="1218" y="1220"/>
                  <a:pt x="1218" y="1220"/>
                  <a:pt x="1218" y="1220"/>
                </a:cubicBezTo>
                <a:cubicBezTo>
                  <a:pt x="1218" y="817"/>
                  <a:pt x="1218" y="817"/>
                  <a:pt x="1218" y="817"/>
                </a:cubicBezTo>
                <a:cubicBezTo>
                  <a:pt x="1218" y="813"/>
                  <a:pt x="1218" y="809"/>
                  <a:pt x="1219" y="806"/>
                </a:cubicBezTo>
                <a:cubicBezTo>
                  <a:pt x="1219" y="805"/>
                  <a:pt x="1219" y="804"/>
                  <a:pt x="1219" y="803"/>
                </a:cubicBezTo>
                <a:cubicBezTo>
                  <a:pt x="1226" y="769"/>
                  <a:pt x="1256" y="743"/>
                  <a:pt x="1292" y="743"/>
                </a:cubicBezTo>
                <a:cubicBezTo>
                  <a:pt x="1310" y="743"/>
                  <a:pt x="1327" y="750"/>
                  <a:pt x="1340" y="761"/>
                </a:cubicBezTo>
                <a:cubicBezTo>
                  <a:pt x="1369" y="780"/>
                  <a:pt x="1403" y="791"/>
                  <a:pt x="1440" y="791"/>
                </a:cubicBezTo>
                <a:cubicBezTo>
                  <a:pt x="1540" y="791"/>
                  <a:pt x="1622" y="710"/>
                  <a:pt x="1622" y="610"/>
                </a:cubicBezTo>
                <a:cubicBezTo>
                  <a:pt x="1622" y="510"/>
                  <a:pt x="1540" y="428"/>
                  <a:pt x="1440" y="42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83958" tIns="41979" rIns="83958" bIns="4197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D746327D-DDDB-490C-B353-FD843E0F921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73282" y="1388644"/>
            <a:ext cx="837473" cy="18072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 defTabSz="8001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001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001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001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001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001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Framtagande</a:t>
            </a:r>
          </a:p>
        </p:txBody>
      </p:sp>
      <p:sp>
        <p:nvSpPr>
          <p:cNvPr id="23" name="Oval 18">
            <a:extLst>
              <a:ext uri="{FF2B5EF4-FFF2-40B4-BE49-F238E27FC236}">
                <a16:creationId xmlns:a16="http://schemas.microsoft.com/office/drawing/2014/main" id="{D2D92FFC-26BC-4717-9D9D-389121FD22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35286" y="1826629"/>
            <a:ext cx="432000" cy="43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4" tIns="46648" rIns="93294" bIns="46648" anchor="ctr"/>
          <a:lstStyle>
            <a:lvl1pPr defTabSz="912813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EA4E61B1-B214-47CE-8120-D48CB4561BCE}"/>
              </a:ext>
            </a:extLst>
          </p:cNvPr>
          <p:cNvSpPr>
            <a:spLocks/>
          </p:cNvSpPr>
          <p:nvPr/>
        </p:nvSpPr>
        <p:spPr bwMode="gray">
          <a:xfrm>
            <a:off x="7438479" y="1302356"/>
            <a:ext cx="1905465" cy="1250651"/>
          </a:xfrm>
          <a:custGeom>
            <a:avLst/>
            <a:gdLst>
              <a:gd name="T0" fmla="*/ 2147483647 w 1622"/>
              <a:gd name="T1" fmla="*/ 2147483647 h 1220"/>
              <a:gd name="T2" fmla="*/ 2147483647 w 1622"/>
              <a:gd name="T3" fmla="*/ 2147483647 h 1220"/>
              <a:gd name="T4" fmla="*/ 2147483647 w 1622"/>
              <a:gd name="T5" fmla="*/ 2147483647 h 1220"/>
              <a:gd name="T6" fmla="*/ 2147483647 w 1622"/>
              <a:gd name="T7" fmla="*/ 2147483647 h 1220"/>
              <a:gd name="T8" fmla="*/ 2147483647 w 1622"/>
              <a:gd name="T9" fmla="*/ 2147483647 h 1220"/>
              <a:gd name="T10" fmla="*/ 2147483647 w 1622"/>
              <a:gd name="T11" fmla="*/ 2147483647 h 1220"/>
              <a:gd name="T12" fmla="*/ 2147483647 w 1622"/>
              <a:gd name="T13" fmla="*/ 2147483647 h 1220"/>
              <a:gd name="T14" fmla="*/ 2147483647 w 1622"/>
              <a:gd name="T15" fmla="*/ 0 h 1220"/>
              <a:gd name="T16" fmla="*/ 0 w 1622"/>
              <a:gd name="T17" fmla="*/ 0 h 1220"/>
              <a:gd name="T18" fmla="*/ 0 w 1622"/>
              <a:gd name="T19" fmla="*/ 2147483647 h 1220"/>
              <a:gd name="T20" fmla="*/ 0 w 1622"/>
              <a:gd name="T21" fmla="*/ 2147483647 h 1220"/>
              <a:gd name="T22" fmla="*/ 0 w 1622"/>
              <a:gd name="T23" fmla="*/ 2147483647 h 1220"/>
              <a:gd name="T24" fmla="*/ 2147483647 w 1622"/>
              <a:gd name="T25" fmla="*/ 2147483647 h 1220"/>
              <a:gd name="T26" fmla="*/ 2147483647 w 1622"/>
              <a:gd name="T27" fmla="*/ 2147483647 h 1220"/>
              <a:gd name="T28" fmla="*/ 2147483647 w 1622"/>
              <a:gd name="T29" fmla="*/ 2147483647 h 1220"/>
              <a:gd name="T30" fmla="*/ 2147483647 w 1622"/>
              <a:gd name="T31" fmla="*/ 2147483647 h 1220"/>
              <a:gd name="T32" fmla="*/ 2147483647 w 1622"/>
              <a:gd name="T33" fmla="*/ 2147483647 h 1220"/>
              <a:gd name="T34" fmla="*/ 2147483647 w 1622"/>
              <a:gd name="T35" fmla="*/ 2147483647 h 1220"/>
              <a:gd name="T36" fmla="*/ 2147483647 w 1622"/>
              <a:gd name="T37" fmla="*/ 2147483647 h 1220"/>
              <a:gd name="T38" fmla="*/ 2147483647 w 1622"/>
              <a:gd name="T39" fmla="*/ 2147483647 h 1220"/>
              <a:gd name="T40" fmla="*/ 0 w 1622"/>
              <a:gd name="T41" fmla="*/ 2147483647 h 1220"/>
              <a:gd name="T42" fmla="*/ 0 w 1622"/>
              <a:gd name="T43" fmla="*/ 2147483647 h 1220"/>
              <a:gd name="T44" fmla="*/ 2147483647 w 1622"/>
              <a:gd name="T45" fmla="*/ 2147483647 h 1220"/>
              <a:gd name="T46" fmla="*/ 2147483647 w 1622"/>
              <a:gd name="T47" fmla="*/ 2147483647 h 1220"/>
              <a:gd name="T48" fmla="*/ 2147483647 w 1622"/>
              <a:gd name="T49" fmla="*/ 2147483647 h 1220"/>
              <a:gd name="T50" fmla="*/ 2147483647 w 1622"/>
              <a:gd name="T51" fmla="*/ 2147483647 h 1220"/>
              <a:gd name="T52" fmla="*/ 2147483647 w 1622"/>
              <a:gd name="T53" fmla="*/ 2147483647 h 1220"/>
              <a:gd name="T54" fmla="*/ 2147483647 w 1622"/>
              <a:gd name="T55" fmla="*/ 2147483647 h 1220"/>
              <a:gd name="T56" fmla="*/ 2147483647 w 1622"/>
              <a:gd name="T57" fmla="*/ 2147483647 h 1220"/>
              <a:gd name="T58" fmla="*/ 2147483647 w 1622"/>
              <a:gd name="T59" fmla="*/ 2147483647 h 1220"/>
              <a:gd name="T60" fmla="*/ 2147483647 w 1622"/>
              <a:gd name="T61" fmla="*/ 2147483647 h 122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622" h="1220">
                <a:moveTo>
                  <a:pt x="1440" y="428"/>
                </a:moveTo>
                <a:cubicBezTo>
                  <a:pt x="1405" y="428"/>
                  <a:pt x="1372" y="438"/>
                  <a:pt x="1344" y="456"/>
                </a:cubicBezTo>
                <a:cubicBezTo>
                  <a:pt x="1331" y="469"/>
                  <a:pt x="1312" y="477"/>
                  <a:pt x="1292" y="477"/>
                </a:cubicBezTo>
                <a:cubicBezTo>
                  <a:pt x="1255" y="477"/>
                  <a:pt x="1225" y="450"/>
                  <a:pt x="1219" y="415"/>
                </a:cubicBezTo>
                <a:cubicBezTo>
                  <a:pt x="1218" y="411"/>
                  <a:pt x="1218" y="407"/>
                  <a:pt x="1218" y="403"/>
                </a:cubicBezTo>
                <a:cubicBezTo>
                  <a:pt x="1218" y="403"/>
                  <a:pt x="1218" y="403"/>
                  <a:pt x="1218" y="402"/>
                </a:cubicBezTo>
                <a:cubicBezTo>
                  <a:pt x="1218" y="402"/>
                  <a:pt x="1218" y="402"/>
                  <a:pt x="1218" y="402"/>
                </a:cubicBezTo>
                <a:cubicBezTo>
                  <a:pt x="1218" y="0"/>
                  <a:pt x="1218" y="0"/>
                  <a:pt x="121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2"/>
                  <a:pt x="0" y="402"/>
                  <a:pt x="0" y="402"/>
                </a:cubicBezTo>
                <a:cubicBezTo>
                  <a:pt x="0" y="402"/>
                  <a:pt x="0" y="402"/>
                  <a:pt x="0" y="402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444"/>
                  <a:pt x="33" y="477"/>
                  <a:pt x="74" y="477"/>
                </a:cubicBezTo>
                <a:cubicBezTo>
                  <a:pt x="94" y="477"/>
                  <a:pt x="113" y="469"/>
                  <a:pt x="126" y="456"/>
                </a:cubicBezTo>
                <a:cubicBezTo>
                  <a:pt x="154" y="438"/>
                  <a:pt x="187" y="428"/>
                  <a:pt x="222" y="428"/>
                </a:cubicBezTo>
                <a:cubicBezTo>
                  <a:pt x="322" y="428"/>
                  <a:pt x="404" y="510"/>
                  <a:pt x="404" y="610"/>
                </a:cubicBezTo>
                <a:cubicBezTo>
                  <a:pt x="404" y="710"/>
                  <a:pt x="322" y="791"/>
                  <a:pt x="222" y="791"/>
                </a:cubicBezTo>
                <a:cubicBezTo>
                  <a:pt x="185" y="791"/>
                  <a:pt x="151" y="780"/>
                  <a:pt x="122" y="761"/>
                </a:cubicBezTo>
                <a:cubicBezTo>
                  <a:pt x="109" y="750"/>
                  <a:pt x="92" y="743"/>
                  <a:pt x="74" y="743"/>
                </a:cubicBezTo>
                <a:cubicBezTo>
                  <a:pt x="38" y="743"/>
                  <a:pt x="8" y="769"/>
                  <a:pt x="1" y="803"/>
                </a:cubicBezTo>
                <a:cubicBezTo>
                  <a:pt x="0" y="807"/>
                  <a:pt x="0" y="812"/>
                  <a:pt x="0" y="817"/>
                </a:cubicBezTo>
                <a:cubicBezTo>
                  <a:pt x="0" y="1220"/>
                  <a:pt x="0" y="1220"/>
                  <a:pt x="0" y="1220"/>
                </a:cubicBezTo>
                <a:cubicBezTo>
                  <a:pt x="1218" y="1220"/>
                  <a:pt x="1218" y="1220"/>
                  <a:pt x="1218" y="1220"/>
                </a:cubicBezTo>
                <a:cubicBezTo>
                  <a:pt x="1218" y="817"/>
                  <a:pt x="1218" y="817"/>
                  <a:pt x="1218" y="817"/>
                </a:cubicBezTo>
                <a:cubicBezTo>
                  <a:pt x="1218" y="813"/>
                  <a:pt x="1218" y="809"/>
                  <a:pt x="1219" y="806"/>
                </a:cubicBezTo>
                <a:cubicBezTo>
                  <a:pt x="1219" y="805"/>
                  <a:pt x="1219" y="804"/>
                  <a:pt x="1219" y="803"/>
                </a:cubicBezTo>
                <a:cubicBezTo>
                  <a:pt x="1226" y="769"/>
                  <a:pt x="1256" y="743"/>
                  <a:pt x="1292" y="743"/>
                </a:cubicBezTo>
                <a:cubicBezTo>
                  <a:pt x="1310" y="743"/>
                  <a:pt x="1327" y="750"/>
                  <a:pt x="1340" y="761"/>
                </a:cubicBezTo>
                <a:cubicBezTo>
                  <a:pt x="1369" y="780"/>
                  <a:pt x="1403" y="791"/>
                  <a:pt x="1440" y="791"/>
                </a:cubicBezTo>
                <a:cubicBezTo>
                  <a:pt x="1540" y="791"/>
                  <a:pt x="1622" y="710"/>
                  <a:pt x="1622" y="610"/>
                </a:cubicBezTo>
                <a:cubicBezTo>
                  <a:pt x="1622" y="510"/>
                  <a:pt x="1540" y="428"/>
                  <a:pt x="1440" y="428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83958" tIns="41979" rIns="83958" bIns="4197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9B488BD1-E08E-4608-B80B-7AE1CCA3EA71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86711" y="1337232"/>
            <a:ext cx="1283096" cy="36145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defTabSz="8001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001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001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001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001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001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Implementering och uppföljning</a:t>
            </a:r>
          </a:p>
        </p:txBody>
      </p:sp>
      <p:sp>
        <p:nvSpPr>
          <p:cNvPr id="30" name="Oval 18">
            <a:extLst>
              <a:ext uri="{FF2B5EF4-FFF2-40B4-BE49-F238E27FC236}">
                <a16:creationId xmlns:a16="http://schemas.microsoft.com/office/drawing/2014/main" id="{F824CDA4-4240-4975-86CD-935489FB35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80067" y="1826629"/>
            <a:ext cx="432000" cy="43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4" tIns="46648" rIns="93294" bIns="46648" anchor="ctr"/>
          <a:lstStyle>
            <a:lvl1pPr defTabSz="912813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2" name="Freeform 16">
            <a:extLst>
              <a:ext uri="{FF2B5EF4-FFF2-40B4-BE49-F238E27FC236}">
                <a16:creationId xmlns:a16="http://schemas.microsoft.com/office/drawing/2014/main" id="{43AEC4A0-7F27-4C0A-8862-3D10ADEC46AD}"/>
              </a:ext>
            </a:extLst>
          </p:cNvPr>
          <p:cNvSpPr>
            <a:spLocks/>
          </p:cNvSpPr>
          <p:nvPr/>
        </p:nvSpPr>
        <p:spPr bwMode="gray">
          <a:xfrm>
            <a:off x="2708028" y="1302356"/>
            <a:ext cx="1905464" cy="1250651"/>
          </a:xfrm>
          <a:custGeom>
            <a:avLst/>
            <a:gdLst>
              <a:gd name="T0" fmla="*/ 2147483647 w 1622"/>
              <a:gd name="T1" fmla="*/ 2147483647 h 1220"/>
              <a:gd name="T2" fmla="*/ 2147483647 w 1622"/>
              <a:gd name="T3" fmla="*/ 2147483647 h 1220"/>
              <a:gd name="T4" fmla="*/ 2147483647 w 1622"/>
              <a:gd name="T5" fmla="*/ 2147483647 h 1220"/>
              <a:gd name="T6" fmla="*/ 2147483647 w 1622"/>
              <a:gd name="T7" fmla="*/ 2147483647 h 1220"/>
              <a:gd name="T8" fmla="*/ 2147483647 w 1622"/>
              <a:gd name="T9" fmla="*/ 2147483647 h 1220"/>
              <a:gd name="T10" fmla="*/ 2147483647 w 1622"/>
              <a:gd name="T11" fmla="*/ 2147483647 h 1220"/>
              <a:gd name="T12" fmla="*/ 2147483647 w 1622"/>
              <a:gd name="T13" fmla="*/ 2147483647 h 1220"/>
              <a:gd name="T14" fmla="*/ 2147483647 w 1622"/>
              <a:gd name="T15" fmla="*/ 0 h 1220"/>
              <a:gd name="T16" fmla="*/ 0 w 1622"/>
              <a:gd name="T17" fmla="*/ 0 h 1220"/>
              <a:gd name="T18" fmla="*/ 0 w 1622"/>
              <a:gd name="T19" fmla="*/ 2147483647 h 1220"/>
              <a:gd name="T20" fmla="*/ 0 w 1622"/>
              <a:gd name="T21" fmla="*/ 2147483647 h 1220"/>
              <a:gd name="T22" fmla="*/ 0 w 1622"/>
              <a:gd name="T23" fmla="*/ 2147483647 h 1220"/>
              <a:gd name="T24" fmla="*/ 2147483647 w 1622"/>
              <a:gd name="T25" fmla="*/ 2147483647 h 1220"/>
              <a:gd name="T26" fmla="*/ 2147483647 w 1622"/>
              <a:gd name="T27" fmla="*/ 2147483647 h 1220"/>
              <a:gd name="T28" fmla="*/ 2147483647 w 1622"/>
              <a:gd name="T29" fmla="*/ 2147483647 h 1220"/>
              <a:gd name="T30" fmla="*/ 2147483647 w 1622"/>
              <a:gd name="T31" fmla="*/ 2147483647 h 1220"/>
              <a:gd name="T32" fmla="*/ 2147483647 w 1622"/>
              <a:gd name="T33" fmla="*/ 2147483647 h 1220"/>
              <a:gd name="T34" fmla="*/ 2147483647 w 1622"/>
              <a:gd name="T35" fmla="*/ 2147483647 h 1220"/>
              <a:gd name="T36" fmla="*/ 2147483647 w 1622"/>
              <a:gd name="T37" fmla="*/ 2147483647 h 1220"/>
              <a:gd name="T38" fmla="*/ 2147483647 w 1622"/>
              <a:gd name="T39" fmla="*/ 2147483647 h 1220"/>
              <a:gd name="T40" fmla="*/ 0 w 1622"/>
              <a:gd name="T41" fmla="*/ 2147483647 h 1220"/>
              <a:gd name="T42" fmla="*/ 0 w 1622"/>
              <a:gd name="T43" fmla="*/ 2147483647 h 1220"/>
              <a:gd name="T44" fmla="*/ 2147483647 w 1622"/>
              <a:gd name="T45" fmla="*/ 2147483647 h 1220"/>
              <a:gd name="T46" fmla="*/ 2147483647 w 1622"/>
              <a:gd name="T47" fmla="*/ 2147483647 h 1220"/>
              <a:gd name="T48" fmla="*/ 2147483647 w 1622"/>
              <a:gd name="T49" fmla="*/ 2147483647 h 1220"/>
              <a:gd name="T50" fmla="*/ 2147483647 w 1622"/>
              <a:gd name="T51" fmla="*/ 2147483647 h 1220"/>
              <a:gd name="T52" fmla="*/ 2147483647 w 1622"/>
              <a:gd name="T53" fmla="*/ 2147483647 h 1220"/>
              <a:gd name="T54" fmla="*/ 2147483647 w 1622"/>
              <a:gd name="T55" fmla="*/ 2147483647 h 1220"/>
              <a:gd name="T56" fmla="*/ 2147483647 w 1622"/>
              <a:gd name="T57" fmla="*/ 2147483647 h 1220"/>
              <a:gd name="T58" fmla="*/ 2147483647 w 1622"/>
              <a:gd name="T59" fmla="*/ 2147483647 h 1220"/>
              <a:gd name="T60" fmla="*/ 2147483647 w 1622"/>
              <a:gd name="T61" fmla="*/ 2147483647 h 122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622" h="1220">
                <a:moveTo>
                  <a:pt x="1440" y="428"/>
                </a:moveTo>
                <a:cubicBezTo>
                  <a:pt x="1405" y="428"/>
                  <a:pt x="1372" y="438"/>
                  <a:pt x="1344" y="456"/>
                </a:cubicBezTo>
                <a:cubicBezTo>
                  <a:pt x="1331" y="469"/>
                  <a:pt x="1312" y="477"/>
                  <a:pt x="1292" y="477"/>
                </a:cubicBezTo>
                <a:cubicBezTo>
                  <a:pt x="1255" y="477"/>
                  <a:pt x="1225" y="450"/>
                  <a:pt x="1219" y="415"/>
                </a:cubicBezTo>
                <a:cubicBezTo>
                  <a:pt x="1218" y="411"/>
                  <a:pt x="1218" y="407"/>
                  <a:pt x="1218" y="403"/>
                </a:cubicBezTo>
                <a:cubicBezTo>
                  <a:pt x="1218" y="403"/>
                  <a:pt x="1218" y="403"/>
                  <a:pt x="1218" y="402"/>
                </a:cubicBezTo>
                <a:cubicBezTo>
                  <a:pt x="1218" y="402"/>
                  <a:pt x="1218" y="402"/>
                  <a:pt x="1218" y="402"/>
                </a:cubicBezTo>
                <a:cubicBezTo>
                  <a:pt x="1218" y="0"/>
                  <a:pt x="1218" y="0"/>
                  <a:pt x="121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2"/>
                  <a:pt x="0" y="402"/>
                  <a:pt x="0" y="402"/>
                </a:cubicBezTo>
                <a:cubicBezTo>
                  <a:pt x="0" y="402"/>
                  <a:pt x="0" y="402"/>
                  <a:pt x="0" y="402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444"/>
                  <a:pt x="33" y="477"/>
                  <a:pt x="74" y="477"/>
                </a:cubicBezTo>
                <a:cubicBezTo>
                  <a:pt x="94" y="477"/>
                  <a:pt x="113" y="469"/>
                  <a:pt x="126" y="456"/>
                </a:cubicBezTo>
                <a:cubicBezTo>
                  <a:pt x="154" y="438"/>
                  <a:pt x="187" y="428"/>
                  <a:pt x="222" y="428"/>
                </a:cubicBezTo>
                <a:cubicBezTo>
                  <a:pt x="322" y="428"/>
                  <a:pt x="404" y="510"/>
                  <a:pt x="404" y="610"/>
                </a:cubicBezTo>
                <a:cubicBezTo>
                  <a:pt x="404" y="710"/>
                  <a:pt x="322" y="791"/>
                  <a:pt x="222" y="791"/>
                </a:cubicBezTo>
                <a:cubicBezTo>
                  <a:pt x="185" y="791"/>
                  <a:pt x="151" y="780"/>
                  <a:pt x="122" y="761"/>
                </a:cubicBezTo>
                <a:cubicBezTo>
                  <a:pt x="109" y="750"/>
                  <a:pt x="92" y="743"/>
                  <a:pt x="74" y="743"/>
                </a:cubicBezTo>
                <a:cubicBezTo>
                  <a:pt x="38" y="743"/>
                  <a:pt x="8" y="769"/>
                  <a:pt x="1" y="803"/>
                </a:cubicBezTo>
                <a:cubicBezTo>
                  <a:pt x="0" y="807"/>
                  <a:pt x="0" y="812"/>
                  <a:pt x="0" y="817"/>
                </a:cubicBezTo>
                <a:cubicBezTo>
                  <a:pt x="0" y="1220"/>
                  <a:pt x="0" y="1220"/>
                  <a:pt x="0" y="1220"/>
                </a:cubicBezTo>
                <a:cubicBezTo>
                  <a:pt x="1218" y="1220"/>
                  <a:pt x="1218" y="1220"/>
                  <a:pt x="1218" y="1220"/>
                </a:cubicBezTo>
                <a:cubicBezTo>
                  <a:pt x="1218" y="817"/>
                  <a:pt x="1218" y="817"/>
                  <a:pt x="1218" y="817"/>
                </a:cubicBezTo>
                <a:cubicBezTo>
                  <a:pt x="1218" y="813"/>
                  <a:pt x="1218" y="809"/>
                  <a:pt x="1219" y="806"/>
                </a:cubicBezTo>
                <a:cubicBezTo>
                  <a:pt x="1219" y="805"/>
                  <a:pt x="1219" y="804"/>
                  <a:pt x="1219" y="803"/>
                </a:cubicBezTo>
                <a:cubicBezTo>
                  <a:pt x="1226" y="769"/>
                  <a:pt x="1256" y="743"/>
                  <a:pt x="1292" y="743"/>
                </a:cubicBezTo>
                <a:cubicBezTo>
                  <a:pt x="1310" y="743"/>
                  <a:pt x="1327" y="750"/>
                  <a:pt x="1340" y="761"/>
                </a:cubicBezTo>
                <a:cubicBezTo>
                  <a:pt x="1369" y="780"/>
                  <a:pt x="1403" y="791"/>
                  <a:pt x="1440" y="791"/>
                </a:cubicBezTo>
                <a:cubicBezTo>
                  <a:pt x="1540" y="791"/>
                  <a:pt x="1622" y="710"/>
                  <a:pt x="1622" y="610"/>
                </a:cubicBezTo>
                <a:cubicBezTo>
                  <a:pt x="1622" y="510"/>
                  <a:pt x="1540" y="428"/>
                  <a:pt x="1440" y="428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83958" tIns="41979" rIns="83958" bIns="4197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33" name="Rectangle 4">
            <a:extLst>
              <a:ext uri="{FF2B5EF4-FFF2-40B4-BE49-F238E27FC236}">
                <a16:creationId xmlns:a16="http://schemas.microsoft.com/office/drawing/2014/main" id="{467F8C34-201F-4098-AB9C-6D186399742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02446" y="1388644"/>
            <a:ext cx="648703" cy="18072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 defTabSz="8001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001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001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001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00100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001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Etablering</a:t>
            </a:r>
          </a:p>
        </p:txBody>
      </p:sp>
      <p:sp>
        <p:nvSpPr>
          <p:cNvPr id="34" name="Oval 18">
            <a:extLst>
              <a:ext uri="{FF2B5EF4-FFF2-40B4-BE49-F238E27FC236}">
                <a16:creationId xmlns:a16="http://schemas.microsoft.com/office/drawing/2014/main" id="{5F18067E-11BF-49E3-B401-B8E5C26AC20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70060" y="1826629"/>
            <a:ext cx="432000" cy="43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4" tIns="46648" rIns="93294" bIns="46648" anchor="ctr"/>
          <a:lstStyle>
            <a:lvl1pPr defTabSz="912813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196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EB274C-812C-4ABD-B1BE-989CC096D9F2}"/>
              </a:ext>
            </a:extLst>
          </p:cNvPr>
          <p:cNvGrpSpPr/>
          <p:nvPr/>
        </p:nvGrpSpPr>
        <p:grpSpPr>
          <a:xfrm>
            <a:off x="339865" y="2600303"/>
            <a:ext cx="11624530" cy="2462213"/>
            <a:chOff x="913517" y="2500363"/>
            <a:chExt cx="11050874" cy="251585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7382296-0A3D-40F7-B77E-D00291D67082}"/>
                </a:ext>
              </a:extLst>
            </p:cNvPr>
            <p:cNvSpPr txBox="1"/>
            <p:nvPr/>
          </p:nvSpPr>
          <p:spPr>
            <a:xfrm>
              <a:off x="3164814" y="2500363"/>
              <a:ext cx="1999022" cy="17610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Formera arbetsgrupp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Utse ev. referensgrupp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Fördjupad kartläggning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Beskriva hela förloppet ur ett patientperspektiv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D27527F-28ED-4EEE-BF44-89006B8569FF}"/>
                </a:ext>
              </a:extLst>
            </p:cNvPr>
            <p:cNvSpPr txBox="1"/>
            <p:nvPr/>
          </p:nvSpPr>
          <p:spPr>
            <a:xfrm>
              <a:off x="5413317" y="2500363"/>
              <a:ext cx="2248506" cy="2515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Definiera och beskriva åtgärder i förloppet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Definiera mätetal och önskade resultat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Planering för uppföljning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Beslutsunderlag, </a:t>
              </a:r>
              <a:r>
                <a:rPr kumimoji="0" lang="sv-S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inkl</a:t>
              </a: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konsekvensanalys</a:t>
              </a:r>
            </a:p>
            <a:p>
              <a:pPr marL="0" marR="0" lvl="0" indent="-217487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Remittera framtaget SVF</a:t>
              </a:r>
            </a:p>
            <a:p>
              <a:pPr marL="215900" marR="0" lvl="0" indent="-215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Kommunikation - målgruppsanpassad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DF91FC7-2506-4F44-AF1B-6D27FAE987A3}"/>
                </a:ext>
              </a:extLst>
            </p:cNvPr>
            <p:cNvSpPr txBox="1"/>
            <p:nvPr/>
          </p:nvSpPr>
          <p:spPr>
            <a:xfrm>
              <a:off x="7661824" y="2500364"/>
              <a:ext cx="2054062" cy="10063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Implementera SVF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Följa upp SVF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457200" marR="0" lvl="1" indent="-1143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-"/>
                <a:tabLst/>
                <a:defRPr/>
              </a:pPr>
              <a:endPara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927BDF2-4249-4AB4-BE6D-1397353DDF3F}"/>
                </a:ext>
              </a:extLst>
            </p:cNvPr>
            <p:cNvSpPr txBox="1"/>
            <p:nvPr/>
          </p:nvSpPr>
          <p:spPr>
            <a:xfrm>
              <a:off x="9910329" y="2500363"/>
              <a:ext cx="2054062" cy="15095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Regionalt förbättringsarbete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Förvaltning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Revidering, översyn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Effekthemtagning/nytto-realisering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B462C35-6D69-477B-BAB1-ED003597FBF4}"/>
                </a:ext>
              </a:extLst>
            </p:cNvPr>
            <p:cNvSpPr txBox="1"/>
            <p:nvPr/>
          </p:nvSpPr>
          <p:spPr>
            <a:xfrm>
              <a:off x="913517" y="2500363"/>
              <a:ext cx="1615291" cy="15095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Inbjudan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</a:t>
              </a:r>
              <a:r>
                <a:rPr kumimoji="0" lang="sv-S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entifiera</a:t>
              </a: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områden för SVF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Kartlägga förutsättningar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sv-S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Fastställa tidplan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31A328B-66C9-4055-B5A2-897723771463}"/>
              </a:ext>
            </a:extLst>
          </p:cNvPr>
          <p:cNvGrpSpPr/>
          <p:nvPr/>
        </p:nvGrpSpPr>
        <p:grpSpPr>
          <a:xfrm>
            <a:off x="9744222" y="915962"/>
            <a:ext cx="2007977" cy="1821334"/>
            <a:chOff x="9521938" y="515014"/>
            <a:chExt cx="2764976" cy="2507969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BFFF3FB-2724-4B28-A904-7D56890BE10D}"/>
                </a:ext>
              </a:extLst>
            </p:cNvPr>
            <p:cNvSpPr/>
            <p:nvPr/>
          </p:nvSpPr>
          <p:spPr>
            <a:xfrm>
              <a:off x="10101725" y="1187239"/>
              <a:ext cx="1249790" cy="124979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">
              <a:extLst>
                <a:ext uri="{FF2B5EF4-FFF2-40B4-BE49-F238E27FC236}">
                  <a16:creationId xmlns:a16="http://schemas.microsoft.com/office/drawing/2014/main" id="{41A30280-714A-488E-84C7-362756435B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220739" y="1461466"/>
              <a:ext cx="996123" cy="2542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>
              <a:spAutoFit/>
            </a:bodyPr>
            <a:lstStyle>
              <a:lvl1pPr defTabSz="800100" eaLnBrk="0" hangingPunct="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defTabSz="800100" eaLnBrk="0" hangingPunct="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defTabSz="800100" eaLnBrk="0" hangingPunct="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defTabSz="800100" eaLnBrk="0" hangingPunct="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defTabSz="800100" eaLnBrk="0" hangingPunct="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defTabSz="8001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8001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Förvaltning</a:t>
              </a:r>
            </a:p>
          </p:txBody>
        </p:sp>
        <p:sp>
          <p:nvSpPr>
            <p:cNvPr id="45" name="Oval 21">
              <a:extLst>
                <a:ext uri="{FF2B5EF4-FFF2-40B4-BE49-F238E27FC236}">
                  <a16:creationId xmlns:a16="http://schemas.microsoft.com/office/drawing/2014/main" id="{8D6490F2-7FBC-41AA-8289-81125A92F5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501478" y="1833353"/>
              <a:ext cx="468000" cy="468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294" tIns="46648" rIns="93294" bIns="46648" anchor="ctr"/>
            <a:lstStyle>
              <a:lvl1pPr defTabSz="912813" eaLnBrk="0" hangingPunct="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defTabSz="912813" eaLnBrk="0" hangingPunct="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defTabSz="912813" eaLnBrk="0" hangingPunct="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defTabSz="912813" eaLnBrk="0" hangingPunct="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defTabSz="912813" eaLnBrk="0" hangingPunct="0"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1965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46" name="Arrow: Circular 45">
              <a:extLst>
                <a:ext uri="{FF2B5EF4-FFF2-40B4-BE49-F238E27FC236}">
                  <a16:creationId xmlns:a16="http://schemas.microsoft.com/office/drawing/2014/main" id="{23935DD1-9B64-4078-8F0E-90DFEB31E13C}"/>
                </a:ext>
              </a:extLst>
            </p:cNvPr>
            <p:cNvSpPr/>
            <p:nvPr/>
          </p:nvSpPr>
          <p:spPr>
            <a:xfrm>
              <a:off x="9893426" y="978941"/>
              <a:ext cx="1666387" cy="1666387"/>
            </a:xfrm>
            <a:prstGeom prst="circularArrow">
              <a:avLst>
                <a:gd name="adj1" fmla="val 4202"/>
                <a:gd name="adj2" fmla="val 1142319"/>
                <a:gd name="adj3" fmla="val 20421314"/>
                <a:gd name="adj4" fmla="val 16689613"/>
                <a:gd name="adj5" fmla="val 4471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Arrow: Circular 46">
              <a:extLst>
                <a:ext uri="{FF2B5EF4-FFF2-40B4-BE49-F238E27FC236}">
                  <a16:creationId xmlns:a16="http://schemas.microsoft.com/office/drawing/2014/main" id="{E323FE0E-A13F-474D-9593-A52E20A9E17C}"/>
                </a:ext>
              </a:extLst>
            </p:cNvPr>
            <p:cNvSpPr/>
            <p:nvPr/>
          </p:nvSpPr>
          <p:spPr>
            <a:xfrm>
              <a:off x="9893426" y="978941"/>
              <a:ext cx="1666387" cy="1666387"/>
            </a:xfrm>
            <a:prstGeom prst="circularArrow">
              <a:avLst>
                <a:gd name="adj1" fmla="val 4481"/>
                <a:gd name="adj2" fmla="val 1142319"/>
                <a:gd name="adj3" fmla="val 4113102"/>
                <a:gd name="adj4" fmla="val 383673"/>
                <a:gd name="adj5" fmla="val 4471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Arrow: Circular 47">
              <a:extLst>
                <a:ext uri="{FF2B5EF4-FFF2-40B4-BE49-F238E27FC236}">
                  <a16:creationId xmlns:a16="http://schemas.microsoft.com/office/drawing/2014/main" id="{A57945A3-FAE0-4EEB-872F-47D8F1742D72}"/>
                </a:ext>
              </a:extLst>
            </p:cNvPr>
            <p:cNvSpPr/>
            <p:nvPr/>
          </p:nvSpPr>
          <p:spPr>
            <a:xfrm>
              <a:off x="9893426" y="978941"/>
              <a:ext cx="1666387" cy="1666387"/>
            </a:xfrm>
            <a:prstGeom prst="circularArrow">
              <a:avLst>
                <a:gd name="adj1" fmla="val 4630"/>
                <a:gd name="adj2" fmla="val 1142319"/>
                <a:gd name="adj3" fmla="val 9913850"/>
                <a:gd name="adj4" fmla="val 5709078"/>
                <a:gd name="adj5" fmla="val 4471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D63796D-B7B7-4C22-BE0E-29AFC30AF84C}"/>
                </a:ext>
              </a:extLst>
            </p:cNvPr>
            <p:cNvSpPr/>
            <p:nvPr/>
          </p:nvSpPr>
          <p:spPr>
            <a:xfrm rot="2700000">
              <a:off x="10698493" y="1098328"/>
              <a:ext cx="1459677" cy="2930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Planering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0EBC370-8CB7-4D98-8134-4221642C8CD3}"/>
                </a:ext>
              </a:extLst>
            </p:cNvPr>
            <p:cNvSpPr/>
            <p:nvPr/>
          </p:nvSpPr>
          <p:spPr>
            <a:xfrm rot="18900000">
              <a:off x="9521938" y="1055903"/>
              <a:ext cx="1014232" cy="2930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0213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Agerande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7D7C9AB-D729-4299-87DF-CD30DE5F1B4B}"/>
                </a:ext>
              </a:extLst>
            </p:cNvPr>
            <p:cNvSpPr/>
            <p:nvPr/>
          </p:nvSpPr>
          <p:spPr>
            <a:xfrm rot="18900000">
              <a:off x="10698399" y="2151020"/>
              <a:ext cx="1588515" cy="2930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0" u="none" strike="noStrike" kern="1200" cap="none" spc="0" normalizeH="0" baseline="0" noProof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Genomförande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7E41600-760F-432D-9315-3B69189AA911}"/>
                </a:ext>
              </a:extLst>
            </p:cNvPr>
            <p:cNvSpPr/>
            <p:nvPr/>
          </p:nvSpPr>
          <p:spPr>
            <a:xfrm rot="2700000">
              <a:off x="9409530" y="2243701"/>
              <a:ext cx="1265514" cy="2930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Utvärdering</a:t>
              </a:r>
            </a:p>
          </p:txBody>
        </p:sp>
        <p:sp>
          <p:nvSpPr>
            <p:cNvPr id="53" name="Arrow: Circular 52">
              <a:extLst>
                <a:ext uri="{FF2B5EF4-FFF2-40B4-BE49-F238E27FC236}">
                  <a16:creationId xmlns:a16="http://schemas.microsoft.com/office/drawing/2014/main" id="{A4041F2D-6A9A-4C4E-8E44-558A6BF2300E}"/>
                </a:ext>
              </a:extLst>
            </p:cNvPr>
            <p:cNvSpPr/>
            <p:nvPr/>
          </p:nvSpPr>
          <p:spPr>
            <a:xfrm rot="5400000">
              <a:off x="9902284" y="958899"/>
              <a:ext cx="1666387" cy="1666387"/>
            </a:xfrm>
            <a:prstGeom prst="circularArrow">
              <a:avLst>
                <a:gd name="adj1" fmla="val 4630"/>
                <a:gd name="adj2" fmla="val 1142319"/>
                <a:gd name="adj3" fmla="val 9913850"/>
                <a:gd name="adj4" fmla="val 5709078"/>
                <a:gd name="adj5" fmla="val 4471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53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D330D8F-4195-4B6E-9CC0-00AA2A7B286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1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D330D8F-4195-4B6E-9CC0-00AA2A7B28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ACF8123D-091A-44E7-879B-A80073A1514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4B2870-7491-40FA-AEB0-76A14ED2A044}"/>
              </a:ext>
            </a:extLst>
          </p:cNvPr>
          <p:cNvSpPr/>
          <p:nvPr/>
        </p:nvSpPr>
        <p:spPr>
          <a:xfrm>
            <a:off x="7304690" y="1240848"/>
            <a:ext cx="4500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ormat_text_box_10">
            <a:extLst>
              <a:ext uri="{FF2B5EF4-FFF2-40B4-BE49-F238E27FC236}">
                <a16:creationId xmlns:a16="http://schemas.microsoft.com/office/drawing/2014/main" id="{8B0C9508-A5F3-48C5-AB5F-2315BF419838}"/>
              </a:ext>
            </a:extLst>
          </p:cNvPr>
          <p:cNvSpPr/>
          <p:nvPr/>
        </p:nvSpPr>
        <p:spPr>
          <a:xfrm>
            <a:off x="7507941" y="1924612"/>
            <a:ext cx="4212000" cy="1332000"/>
          </a:xfrm>
          <a:prstGeom prst="homePlate">
            <a:avLst>
              <a:gd name="adj" fmla="val 20000"/>
            </a:avLst>
          </a:prstGeom>
          <a:solidFill>
            <a:srgbClr val="3B807D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3472" tIns="36671" rIns="36671" bIns="36671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>
          <a:xfrm>
            <a:off x="8610600" y="61912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98DB7-F40B-4F54-B72F-A408F6426B6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787996" y="1568625"/>
            <a:ext cx="6157160" cy="365458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 smtClean="0"/>
              <a:t>NPO är ansvariga och beslutar om att </a:t>
            </a:r>
          </a:p>
          <a:p>
            <a:pPr marL="893763" lvl="1" indent="-457200">
              <a:buFont typeface="Courier New" panose="02070309020205020404" pitchFamily="49" charset="0"/>
              <a:buChar char="o"/>
            </a:pPr>
            <a:r>
              <a:rPr lang="sv-SE" sz="2000" dirty="0" smtClean="0"/>
              <a:t>Föreslå SVF</a:t>
            </a:r>
          </a:p>
          <a:p>
            <a:pPr marL="893763" lvl="1" indent="-457200">
              <a:buFont typeface="Courier New" panose="02070309020205020404" pitchFamily="49" charset="0"/>
              <a:buChar char="o"/>
            </a:pPr>
            <a:r>
              <a:rPr lang="sv-SE" sz="2000" dirty="0" smtClean="0"/>
              <a:t>Arbetsgruppens sammansättning</a:t>
            </a:r>
          </a:p>
          <a:p>
            <a:pPr marL="893763" lvl="1" indent="-457200">
              <a:buFont typeface="Courier New" panose="02070309020205020404" pitchFamily="49" charset="0"/>
              <a:buChar char="o"/>
            </a:pPr>
            <a:r>
              <a:rPr lang="sv-SE" sz="2000" dirty="0" smtClean="0"/>
              <a:t>SVF är klar för remiss</a:t>
            </a:r>
          </a:p>
          <a:p>
            <a:pPr marL="893763" lvl="1" indent="-457200">
              <a:buFont typeface="Courier New" panose="02070309020205020404" pitchFamily="49" charset="0"/>
              <a:buChar char="o"/>
            </a:pPr>
            <a:r>
              <a:rPr lang="sv-SE" sz="2000" dirty="0"/>
              <a:t>SVF </a:t>
            </a:r>
            <a:r>
              <a:rPr lang="sv-SE" sz="2000" dirty="0" smtClean="0"/>
              <a:t>är klar för beslut i 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 err="1" smtClean="0"/>
              <a:t>SVF:erna</a:t>
            </a:r>
            <a:r>
              <a:rPr lang="sv-SE" sz="2400" dirty="0" smtClean="0"/>
              <a:t> </a:t>
            </a:r>
            <a:r>
              <a:rPr lang="sv-SE" sz="2400" dirty="0"/>
              <a:t>ska vara välförankrade</a:t>
            </a:r>
          </a:p>
          <a:p>
            <a:endParaRPr lang="sv-SE" sz="240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800" dirty="0" err="1" smtClean="0"/>
              <a:t>NPO:erna</a:t>
            </a:r>
            <a:r>
              <a:rPr lang="sv-SE" sz="2800" dirty="0" smtClean="0"/>
              <a:t> är centrala i arbetet</a:t>
            </a:r>
            <a:endParaRPr lang="sv-SE" sz="2800" dirty="0"/>
          </a:p>
        </p:txBody>
      </p:sp>
      <p:sp>
        <p:nvSpPr>
          <p:cNvPr id="9" name="Rectangle 28">
            <a:extLst>
              <a:ext uri="{FF2B5EF4-FFF2-40B4-BE49-F238E27FC236}">
                <a16:creationId xmlns:a16="http://schemas.microsoft.com/office/drawing/2014/main" id="{0A4A68DB-447C-4FA6-AC92-924D2199970C}"/>
              </a:ext>
            </a:extLst>
          </p:cNvPr>
          <p:cNvSpPr/>
          <p:nvPr/>
        </p:nvSpPr>
        <p:spPr>
          <a:xfrm>
            <a:off x="7304690" y="3717600"/>
            <a:ext cx="4500000" cy="158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0">
            <a:extLst>
              <a:ext uri="{FF2B5EF4-FFF2-40B4-BE49-F238E27FC236}">
                <a16:creationId xmlns:a16="http://schemas.microsoft.com/office/drawing/2014/main" id="{47C90F1C-4EEC-4729-B7B4-0E884C771483}"/>
              </a:ext>
            </a:extLst>
          </p:cNvPr>
          <p:cNvSpPr txBox="1"/>
          <p:nvPr/>
        </p:nvSpPr>
        <p:spPr>
          <a:xfrm>
            <a:off x="7439199" y="3859829"/>
            <a:ext cx="4095495" cy="399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Förankra färdigt förslag från NAG SVF </a:t>
            </a:r>
          </a:p>
        </p:txBody>
      </p:sp>
      <p:sp>
        <p:nvSpPr>
          <p:cNvPr id="26" name="format_text_box_10">
            <a:extLst>
              <a:ext uri="{FF2B5EF4-FFF2-40B4-BE49-F238E27FC236}">
                <a16:creationId xmlns:a16="http://schemas.microsoft.com/office/drawing/2014/main" id="{F8F83342-FD2C-4CA5-A019-1FB8D1705AED}"/>
              </a:ext>
            </a:extLst>
          </p:cNvPr>
          <p:cNvSpPr/>
          <p:nvPr/>
        </p:nvSpPr>
        <p:spPr>
          <a:xfrm>
            <a:off x="7439200" y="4405701"/>
            <a:ext cx="2123513" cy="638109"/>
          </a:xfrm>
          <a:prstGeom prst="homePlate">
            <a:avLst>
              <a:gd name="adj" fmla="val 20000"/>
            </a:avLst>
          </a:prstGeom>
          <a:solidFill>
            <a:srgbClr val="3B807D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3472" tIns="36671" rIns="36671" bIns="36671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Framtagande av SVF</a:t>
            </a:r>
          </a:p>
        </p:txBody>
      </p:sp>
      <p:sp>
        <p:nvSpPr>
          <p:cNvPr id="27" name="format_text_box_10">
            <a:extLst>
              <a:ext uri="{FF2B5EF4-FFF2-40B4-BE49-F238E27FC236}">
                <a16:creationId xmlns:a16="http://schemas.microsoft.com/office/drawing/2014/main" id="{8B0C9508-A5F3-48C5-AB5F-2315BF419838}"/>
              </a:ext>
            </a:extLst>
          </p:cNvPr>
          <p:cNvSpPr/>
          <p:nvPr/>
        </p:nvSpPr>
        <p:spPr>
          <a:xfrm>
            <a:off x="9562713" y="4405701"/>
            <a:ext cx="2123513" cy="638109"/>
          </a:xfrm>
          <a:prstGeom prst="homePlate">
            <a:avLst>
              <a:gd name="adj" fmla="val 20000"/>
            </a:avLst>
          </a:prstGeom>
          <a:solidFill>
            <a:srgbClr val="3B807D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3472" tIns="36671" rIns="36671" bIns="36671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Förankring i NPO/RPO</a:t>
            </a: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B1B8FF36-C97B-47E3-A2F6-7CB67FBDBCDD}"/>
              </a:ext>
            </a:extLst>
          </p:cNvPr>
          <p:cNvSpPr txBox="1"/>
          <p:nvPr/>
        </p:nvSpPr>
        <p:spPr>
          <a:xfrm>
            <a:off x="7439199" y="1378740"/>
            <a:ext cx="4500000" cy="399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Kontinuerlig förankring under framtagande</a:t>
            </a:r>
          </a:p>
        </p:txBody>
      </p:sp>
      <p:sp>
        <p:nvSpPr>
          <p:cNvPr id="35" name="TextBox 11">
            <a:extLst>
              <a:ext uri="{FF2B5EF4-FFF2-40B4-BE49-F238E27FC236}">
                <a16:creationId xmlns:a16="http://schemas.microsoft.com/office/drawing/2014/main" id="{37C464FA-2E70-48EF-A8E5-AAFEFAA1BE78}"/>
              </a:ext>
            </a:extLst>
          </p:cNvPr>
          <p:cNvSpPr txBox="1"/>
          <p:nvPr/>
        </p:nvSpPr>
        <p:spPr>
          <a:xfrm>
            <a:off x="7590152" y="2043574"/>
            <a:ext cx="211327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Framtagande av SVF</a:t>
            </a:r>
          </a:p>
        </p:txBody>
      </p:sp>
      <p:sp>
        <p:nvSpPr>
          <p:cNvPr id="36" name="TextBox 12">
            <a:extLst>
              <a:ext uri="{FF2B5EF4-FFF2-40B4-BE49-F238E27FC236}">
                <a16:creationId xmlns:a16="http://schemas.microsoft.com/office/drawing/2014/main" id="{9725C8F6-EB41-4B04-A5B8-EBD36470B9A5}"/>
              </a:ext>
            </a:extLst>
          </p:cNvPr>
          <p:cNvSpPr txBox="1"/>
          <p:nvPr/>
        </p:nvSpPr>
        <p:spPr>
          <a:xfrm>
            <a:off x="9053237" y="2842871"/>
            <a:ext cx="230717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Förankring i NPO/RPO</a:t>
            </a:r>
          </a:p>
        </p:txBody>
      </p:sp>
      <p:cxnSp>
        <p:nvCxnSpPr>
          <p:cNvPr id="37" name="Straight Arrow Connector 14">
            <a:extLst>
              <a:ext uri="{FF2B5EF4-FFF2-40B4-BE49-F238E27FC236}">
                <a16:creationId xmlns:a16="http://schemas.microsoft.com/office/drawing/2014/main" id="{7EDC36AA-3BFC-4D8D-9B2A-87A574D10568}"/>
              </a:ext>
            </a:extLst>
          </p:cNvPr>
          <p:cNvCxnSpPr>
            <a:cxnSpLocks/>
          </p:cNvCxnSpPr>
          <p:nvPr/>
        </p:nvCxnSpPr>
        <p:spPr>
          <a:xfrm flipV="1">
            <a:off x="7521079" y="1970732"/>
            <a:ext cx="3948335" cy="122269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0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9966937-4575-4E8E-973C-E053EA4A3B0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name="think-cell Slide" r:id="rId5" imgW="787" imgH="788" progId="TCLayout.ActiveDocument.1">
                  <p:embed/>
                </p:oleObj>
              </mc:Choice>
              <mc:Fallback>
                <p:oleObj name="think-cell Slide" r:id="rId5" imgW="787" imgH="78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9966937-4575-4E8E-973C-E053EA4A3B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01C0CF63-ED90-4E7E-9BF0-A313C8B6921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ADE3E4-6CF1-48F4-BB69-936B463327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C71EE4-C27B-4D7D-AFCC-E6EEFFA666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98DB7-F40B-4F54-B72F-A408F6426B6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706DB0-9829-4024-B7B5-996A56A324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BD8AD0E-5192-40B9-953F-C3C57730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800"/>
              <a:t>Kompetenser i arbetsgrupperna och hos stödfunktionen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D7ADB8-FAE7-4B69-9CD3-441D384AF91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80218" y="1585146"/>
            <a:ext cx="324000" cy="4513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D3351F-210F-455F-8D69-F627B626D146}"/>
              </a:ext>
            </a:extLst>
          </p:cNvPr>
          <p:cNvSpPr txBox="1"/>
          <p:nvPr/>
        </p:nvSpPr>
        <p:spPr>
          <a:xfrm>
            <a:off x="3861430" y="1533541"/>
            <a:ext cx="1356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Ordförande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C0531C-0A89-4443-B121-FEFF07A0CE05}"/>
              </a:ext>
            </a:extLst>
          </p:cNvPr>
          <p:cNvSpPr txBox="1"/>
          <p:nvPr/>
        </p:nvSpPr>
        <p:spPr>
          <a:xfrm>
            <a:off x="4667610" y="1956883"/>
            <a:ext cx="1477981" cy="290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Processledare</a:t>
            </a:r>
            <a:endParaRPr kumimoji="0" lang="sv-SE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6978B9-1A2D-46BD-AD70-332D1538536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18885" y="2052633"/>
            <a:ext cx="360000" cy="4348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79367D-9BAA-4C0C-9038-82EE4D65233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57460" y="2629969"/>
            <a:ext cx="360000" cy="4348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6F112A7-D0B7-445D-8A42-E986BC02B2FB}"/>
              </a:ext>
            </a:extLst>
          </p:cNvPr>
          <p:cNvSpPr txBox="1"/>
          <p:nvPr/>
        </p:nvSpPr>
        <p:spPr>
          <a:xfrm>
            <a:off x="275676" y="1055129"/>
            <a:ext cx="2719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2F66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Kompetenser i arbetsgruppen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E6E397-10A1-4E3D-BA66-27BA12EFD7AD}"/>
              </a:ext>
            </a:extLst>
          </p:cNvPr>
          <p:cNvSpPr txBox="1"/>
          <p:nvPr/>
        </p:nvSpPr>
        <p:spPr>
          <a:xfrm>
            <a:off x="8172229" y="1011461"/>
            <a:ext cx="3567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2F66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Stödfunktionen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CF290F-8130-49A5-BB41-009D7D165383}"/>
              </a:ext>
            </a:extLst>
          </p:cNvPr>
          <p:cNvSpPr txBox="1"/>
          <p:nvPr/>
        </p:nvSpPr>
        <p:spPr>
          <a:xfrm>
            <a:off x="1218520" y="1899780"/>
            <a:ext cx="1470205" cy="48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Närliggande NPO</a:t>
            </a: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0493484-7D76-417B-9727-BE709C690E4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7119" y="4448034"/>
            <a:ext cx="360000" cy="4348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9B9AFA9-9294-4B79-B630-2404D7ED455A}"/>
              </a:ext>
            </a:extLst>
          </p:cNvPr>
          <p:cNvSpPr txBox="1"/>
          <p:nvPr/>
        </p:nvSpPr>
        <p:spPr>
          <a:xfrm>
            <a:off x="399323" y="3240116"/>
            <a:ext cx="212762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Nationella riktlinjer/</a:t>
            </a:r>
            <a:b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vårdprogram/</a:t>
            </a:r>
            <a:b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motsvarande</a:t>
            </a: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0AFF2D5-D926-421A-8B1B-4331D3E0918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18939" y="3338028"/>
            <a:ext cx="360000" cy="43481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32C04D6-C68C-4C78-B5CF-D76B884B110A}"/>
              </a:ext>
            </a:extLst>
          </p:cNvPr>
          <p:cNvSpPr txBox="1"/>
          <p:nvPr/>
        </p:nvSpPr>
        <p:spPr>
          <a:xfrm>
            <a:off x="5037460" y="3896589"/>
            <a:ext cx="3312405" cy="290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Patientrepresentanter</a:t>
            </a:r>
            <a:endParaRPr kumimoji="0" lang="sv-SE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813A49D-358F-4D9D-903B-85213C98CB4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14407" y="4212932"/>
            <a:ext cx="360000" cy="43481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0D303BB-70DB-4322-95EF-BFC2D824990D}"/>
              </a:ext>
            </a:extLst>
          </p:cNvPr>
          <p:cNvSpPr txBox="1"/>
          <p:nvPr/>
        </p:nvSpPr>
        <p:spPr>
          <a:xfrm>
            <a:off x="3276440" y="5112924"/>
            <a:ext cx="3312405" cy="289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Ekonom</a:t>
            </a:r>
            <a:endParaRPr kumimoji="0" lang="sv-SE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7605245-6E34-4F5E-B785-5D13CE5DA4A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66596" y="4539147"/>
            <a:ext cx="360000" cy="4348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ACFD955-4183-48D3-9905-B6AFD0BC4F6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50982" y="2093589"/>
            <a:ext cx="324000" cy="38772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F02B440-603A-4AA1-94B0-9E882BF7AE60}"/>
              </a:ext>
            </a:extLst>
          </p:cNvPr>
          <p:cNvSpPr txBox="1"/>
          <p:nvPr/>
        </p:nvSpPr>
        <p:spPr>
          <a:xfrm>
            <a:off x="8803612" y="1560246"/>
            <a:ext cx="2901950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Uppföljning/analys/kvalitets-register (strategiskt)</a:t>
            </a: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445560-CC4E-4898-9205-3F26502086F2}"/>
              </a:ext>
            </a:extLst>
          </p:cNvPr>
          <p:cNvSpPr txBox="1"/>
          <p:nvPr/>
        </p:nvSpPr>
        <p:spPr>
          <a:xfrm>
            <a:off x="8803612" y="2211982"/>
            <a:ext cx="1049262" cy="289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Informatik</a:t>
            </a: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113FD83-C111-44B2-82B6-7ACA6634F50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50982" y="2591615"/>
            <a:ext cx="324000" cy="3877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9E7826E-1A9B-48DC-B49D-64613F7B809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50982" y="3089641"/>
            <a:ext cx="324000" cy="3877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7490BAA-9DEB-4F04-A322-E772C33087EA}"/>
              </a:ext>
            </a:extLst>
          </p:cNvPr>
          <p:cNvSpPr txBox="1"/>
          <p:nvPr/>
        </p:nvSpPr>
        <p:spPr>
          <a:xfrm>
            <a:off x="8803612" y="2671357"/>
            <a:ext cx="2857500" cy="289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Medicinska redaktörer</a:t>
            </a: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8FF34ED-2765-4351-9FD0-8A53A1B9B8E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18939" y="2591878"/>
            <a:ext cx="360000" cy="43481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159B3D9-DBAC-4496-BF7E-D4D4721FA04C}"/>
              </a:ext>
            </a:extLst>
          </p:cNvPr>
          <p:cNvSpPr txBox="1"/>
          <p:nvPr/>
        </p:nvSpPr>
        <p:spPr>
          <a:xfrm>
            <a:off x="742737" y="2565002"/>
            <a:ext cx="1416536" cy="481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Kommun-</a:t>
            </a:r>
            <a:b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representant</a:t>
            </a: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1939B2D-1FF1-4E02-998A-7ADCF17B5D1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57460" y="3350892"/>
            <a:ext cx="360000" cy="43481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ADE37D5-144F-4D23-ACD7-02817A68BBE5}"/>
              </a:ext>
            </a:extLst>
          </p:cNvPr>
          <p:cNvSpPr txBox="1"/>
          <p:nvPr/>
        </p:nvSpPr>
        <p:spPr>
          <a:xfrm>
            <a:off x="5356088" y="2643428"/>
            <a:ext cx="219188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Sakkunniga inom olika </a:t>
            </a:r>
            <a:b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yrkesområden och specialiteter</a:t>
            </a:r>
            <a:endParaRPr kumimoji="0" lang="sv-SE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2C47DC5-26C1-469F-B4AD-77C9A987E06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45937" y="2046946"/>
            <a:ext cx="360000" cy="40962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9A4AA35-0389-4C9E-BB47-1FC7013154CD}"/>
              </a:ext>
            </a:extLst>
          </p:cNvPr>
          <p:cNvSpPr txBox="1"/>
          <p:nvPr/>
        </p:nvSpPr>
        <p:spPr>
          <a:xfrm>
            <a:off x="4547253" y="4945112"/>
            <a:ext cx="1312012" cy="290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Primärvård</a:t>
            </a:r>
            <a:endParaRPr kumimoji="0" lang="sv-SE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ED68AA7-87E3-4E37-B500-631EEA10683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50982" y="1595563"/>
            <a:ext cx="324000" cy="38772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BE5ED90-16B8-4997-BBE4-F4890E4581B2}"/>
              </a:ext>
            </a:extLst>
          </p:cNvPr>
          <p:cNvSpPr txBox="1"/>
          <p:nvPr/>
        </p:nvSpPr>
        <p:spPr>
          <a:xfrm>
            <a:off x="645650" y="4105301"/>
            <a:ext cx="336393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Uppföljning/analys/</a:t>
            </a:r>
            <a:b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kvalitetsregister </a:t>
            </a:r>
            <a:b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(operativt)</a:t>
            </a: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Flowchart: Process 50">
            <a:extLst>
              <a:ext uri="{FF2B5EF4-FFF2-40B4-BE49-F238E27FC236}">
                <a16:creationId xmlns:a16="http://schemas.microsoft.com/office/drawing/2014/main" id="{33DB7221-E6AD-4BF0-AF3A-904851C31788}"/>
              </a:ext>
            </a:extLst>
          </p:cNvPr>
          <p:cNvSpPr/>
          <p:nvPr/>
        </p:nvSpPr>
        <p:spPr>
          <a:xfrm>
            <a:off x="8067154" y="986460"/>
            <a:ext cx="3671142" cy="2999364"/>
          </a:xfrm>
          <a:prstGeom prst="flowChartProcess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31">
            <a:extLst>
              <a:ext uri="{FF2B5EF4-FFF2-40B4-BE49-F238E27FC236}">
                <a16:creationId xmlns:a16="http://schemas.microsoft.com/office/drawing/2014/main" id="{07490BAA-9DEB-4F04-A322-E772C33087EA}"/>
              </a:ext>
            </a:extLst>
          </p:cNvPr>
          <p:cNvSpPr txBox="1"/>
          <p:nvPr/>
        </p:nvSpPr>
        <p:spPr>
          <a:xfrm>
            <a:off x="8803612" y="3130732"/>
            <a:ext cx="2857500" cy="289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Kommunikativa insatser</a:t>
            </a: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Flowchart: Process 50">
            <a:extLst>
              <a:ext uri="{FF2B5EF4-FFF2-40B4-BE49-F238E27FC236}">
                <a16:creationId xmlns:a16="http://schemas.microsoft.com/office/drawing/2014/main" id="{33DB7221-E6AD-4BF0-AF3A-904851C31788}"/>
              </a:ext>
            </a:extLst>
          </p:cNvPr>
          <p:cNvSpPr/>
          <p:nvPr/>
        </p:nvSpPr>
        <p:spPr>
          <a:xfrm>
            <a:off x="223550" y="992702"/>
            <a:ext cx="7324418" cy="4504208"/>
          </a:xfrm>
          <a:prstGeom prst="flowChartProcess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31">
            <a:extLst>
              <a:ext uri="{FF2B5EF4-FFF2-40B4-BE49-F238E27FC236}">
                <a16:creationId xmlns:a16="http://schemas.microsoft.com/office/drawing/2014/main" id="{07490BAA-9DEB-4F04-A322-E772C33087EA}"/>
              </a:ext>
            </a:extLst>
          </p:cNvPr>
          <p:cNvSpPr txBox="1"/>
          <p:nvPr/>
        </p:nvSpPr>
        <p:spPr>
          <a:xfrm>
            <a:off x="8153400" y="4612101"/>
            <a:ext cx="3670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Stora – små vårdgivare, slutenvård –öppenvård, glesbygd – storstad, akademi, kvinnor – män, e-hälsa, IT-system, patientadministrativa system, osv</a:t>
            </a: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17">
            <a:extLst>
              <a:ext uri="{FF2B5EF4-FFF2-40B4-BE49-F238E27FC236}">
                <a16:creationId xmlns:a16="http://schemas.microsoft.com/office/drawing/2014/main" id="{D2E6E397-10A1-4E3D-BA66-27BA12EFD7AD}"/>
              </a:ext>
            </a:extLst>
          </p:cNvPr>
          <p:cNvSpPr txBox="1"/>
          <p:nvPr/>
        </p:nvSpPr>
        <p:spPr>
          <a:xfrm>
            <a:off x="8172229" y="4261451"/>
            <a:ext cx="3567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2F66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Andra aspekter att beakta</a:t>
            </a:r>
          </a:p>
        </p:txBody>
      </p:sp>
      <p:sp>
        <p:nvSpPr>
          <p:cNvPr id="64" name="Flowchart: Process 50">
            <a:extLst>
              <a:ext uri="{FF2B5EF4-FFF2-40B4-BE49-F238E27FC236}">
                <a16:creationId xmlns:a16="http://schemas.microsoft.com/office/drawing/2014/main" id="{33DB7221-E6AD-4BF0-AF3A-904851C31788}"/>
              </a:ext>
            </a:extLst>
          </p:cNvPr>
          <p:cNvSpPr/>
          <p:nvPr/>
        </p:nvSpPr>
        <p:spPr>
          <a:xfrm>
            <a:off x="8067154" y="4248722"/>
            <a:ext cx="3671142" cy="1225153"/>
          </a:xfrm>
          <a:prstGeom prst="flowChartProcess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01AF2E9-D152-4B9A-A8E3-CB8D3DE5284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1562" y="4044470"/>
            <a:ext cx="360000" cy="43481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EEE8021-68B8-4365-9AED-1A08949AD8A3}"/>
              </a:ext>
            </a:extLst>
          </p:cNvPr>
          <p:cNvSpPr txBox="1"/>
          <p:nvPr/>
        </p:nvSpPr>
        <p:spPr>
          <a:xfrm>
            <a:off x="4961695" y="4541548"/>
            <a:ext cx="1868831" cy="289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NPO-representant</a:t>
            </a:r>
            <a:endParaRPr kumimoji="0" lang="sv-SE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0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0B119067-5EB8-4247-8A97-71401CA7A8B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5229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name="think-cell Slide" r:id="rId6" imgW="393" imgH="394" progId="TCLayout.ActiveDocument.1">
                  <p:embed/>
                </p:oleObj>
              </mc:Choice>
              <mc:Fallback>
                <p:oleObj name="think-cell Slide" r:id="rId6" imgW="393" imgH="394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0B119067-5EB8-4247-8A97-71401CA7A8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A39A2D90-0241-4BB0-AB5A-BAC076CC26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sv-SE" sz="280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800" dirty="0" smtClean="0"/>
              <a:t>Tio </a:t>
            </a:r>
            <a:r>
              <a:rPr lang="sv-SE" sz="2800" dirty="0"/>
              <a:t>standardiserade vårdförlopp är under utveckling</a:t>
            </a:r>
          </a:p>
        </p:txBody>
      </p:sp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EFEF69C9-7903-4EB0-AA79-497A2A8F2CF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96924680"/>
              </p:ext>
            </p:extLst>
          </p:nvPr>
        </p:nvGraphicFramePr>
        <p:xfrm>
          <a:off x="203201" y="813242"/>
          <a:ext cx="11894310" cy="46778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6472">
                  <a:extLst>
                    <a:ext uri="{9D8B030D-6E8A-4147-A177-3AD203B41FA5}">
                      <a16:colId xmlns:a16="http://schemas.microsoft.com/office/drawing/2014/main" val="3288151733"/>
                    </a:ext>
                  </a:extLst>
                </a:gridCol>
                <a:gridCol w="9061711">
                  <a:extLst>
                    <a:ext uri="{9D8B030D-6E8A-4147-A177-3AD203B41FA5}">
                      <a16:colId xmlns:a16="http://schemas.microsoft.com/office/drawing/2014/main" val="674934573"/>
                    </a:ext>
                  </a:extLst>
                </a:gridCol>
                <a:gridCol w="256127">
                  <a:extLst>
                    <a:ext uri="{9D8B030D-6E8A-4147-A177-3AD203B41FA5}">
                      <a16:colId xmlns:a16="http://schemas.microsoft.com/office/drawing/2014/main" val="2006802045"/>
                    </a:ext>
                  </a:extLst>
                </a:gridCol>
              </a:tblGrid>
              <a:tr h="397861">
                <a:tc>
                  <a:txBody>
                    <a:bodyPr/>
                    <a:lstStyle/>
                    <a:p>
                      <a:r>
                        <a:rPr lang="sv-SE" sz="1800" b="1" dirty="0">
                          <a:solidFill>
                            <a:schemeClr val="tx1"/>
                          </a:solidFill>
                        </a:rPr>
                        <a:t>SVF</a:t>
                      </a: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b="1" dirty="0" smtClean="0">
                          <a:solidFill>
                            <a:schemeClr val="tx1"/>
                          </a:solidFill>
                        </a:rPr>
                        <a:t>Preliminär</a:t>
                      </a:r>
                      <a:r>
                        <a:rPr lang="sv-SE" sz="1800" b="1" baseline="0" dirty="0" smtClean="0">
                          <a:solidFill>
                            <a:schemeClr val="tx1"/>
                          </a:solidFill>
                        </a:rPr>
                        <a:t> o</a:t>
                      </a:r>
                      <a:r>
                        <a:rPr lang="sv-SE" sz="1800" b="1" dirty="0" smtClean="0">
                          <a:solidFill>
                            <a:schemeClr val="tx1"/>
                          </a:solidFill>
                        </a:rPr>
                        <a:t>mfattning av </a:t>
                      </a:r>
                      <a:r>
                        <a:rPr lang="sv-SE" sz="1800" b="1" dirty="0">
                          <a:solidFill>
                            <a:schemeClr val="tx1"/>
                          </a:solidFill>
                        </a:rPr>
                        <a:t>SVF</a:t>
                      </a:r>
                    </a:p>
                  </a:txBody>
                  <a:tcPr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3901386"/>
                  </a:ext>
                </a:extLst>
              </a:tr>
              <a:tr h="318600">
                <a:tc>
                  <a:txBody>
                    <a:bodyPr/>
                    <a:lstStyle/>
                    <a:p>
                      <a:r>
                        <a:rPr lang="sv-SE" sz="1800" b="1" dirty="0" err="1"/>
                        <a:t>Reumatoid</a:t>
                      </a:r>
                      <a:r>
                        <a:rPr lang="sv-SE" sz="1800" b="1" dirty="0"/>
                        <a:t> artrit</a:t>
                      </a:r>
                      <a:endParaRPr lang="sv-SE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 sz="1800"/>
                        <a:t>Stark misstanke om RA i primärvården till ett år efter diagnos</a:t>
                      </a:r>
                      <a:endParaRPr lang="sv-SE" sz="180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sv-SE" sz="180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5712972"/>
                  </a:ext>
                </a:extLst>
              </a:tr>
              <a:tr h="306015">
                <a:tc>
                  <a:txBody>
                    <a:bodyPr/>
                    <a:lstStyle/>
                    <a:p>
                      <a:r>
                        <a:rPr lang="sv-SE" sz="1800" b="1" dirty="0"/>
                        <a:t>Schizofreni</a:t>
                      </a:r>
                      <a:endParaRPr lang="sv-SE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/>
                        <a:t>Nyinsjuknande till första </a:t>
                      </a:r>
                      <a:r>
                        <a:rPr lang="sv-SE" sz="1800" dirty="0" err="1"/>
                        <a:t>remission</a:t>
                      </a:r>
                      <a:endParaRPr lang="sv-SE" sz="18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sv-SE" sz="180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976869661"/>
                  </a:ext>
                </a:extLst>
              </a:tr>
              <a:tr h="350434">
                <a:tc>
                  <a:txBody>
                    <a:bodyPr/>
                    <a:lstStyle/>
                    <a:p>
                      <a:r>
                        <a:rPr lang="sv-SE" sz="1800" b="1" dirty="0"/>
                        <a:t>Stroke</a:t>
                      </a:r>
                      <a:endParaRPr lang="sv-SE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/>
                        <a:t>Akut omhändertagande/första vårdkontakt (1177/112) till utskrivning från</a:t>
                      </a:r>
                      <a:r>
                        <a:rPr lang="sv-SE" sz="1800" baseline="0" dirty="0"/>
                        <a:t> </a:t>
                      </a:r>
                      <a:r>
                        <a:rPr lang="sv-SE" sz="1800" dirty="0"/>
                        <a:t>strokeenhet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800"/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908997620"/>
                  </a:ext>
                </a:extLst>
              </a:tr>
              <a:tr h="306015">
                <a:tc>
                  <a:txBody>
                    <a:bodyPr/>
                    <a:lstStyle/>
                    <a:p>
                      <a:r>
                        <a:rPr lang="sv-SE" sz="1800" b="1" dirty="0"/>
                        <a:t>Hjärtsvikt</a:t>
                      </a:r>
                      <a:endParaRPr lang="sv-SE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sv-SE" sz="1800" dirty="0">
                          <a:solidFill>
                            <a:schemeClr val="tx1"/>
                          </a:solidFill>
                        </a:rPr>
                        <a:t>Misstanke</a:t>
                      </a:r>
                      <a:r>
                        <a:rPr lang="sv-SE" sz="1800" baseline="0" dirty="0">
                          <a:solidFill>
                            <a:schemeClr val="tx1"/>
                          </a:solidFill>
                        </a:rPr>
                        <a:t> om hjärtsvikt till ställningstagande om andra linjens behandling</a:t>
                      </a:r>
                      <a:endParaRPr lang="sv-SE" sz="18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sv-SE" sz="180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917214374"/>
                  </a:ext>
                </a:extLst>
              </a:tr>
              <a:tr h="396029">
                <a:tc>
                  <a:txBody>
                    <a:bodyPr/>
                    <a:lstStyle/>
                    <a:p>
                      <a:r>
                        <a:rPr lang="sv-SE" sz="1800" b="1" dirty="0"/>
                        <a:t>Kritisk </a:t>
                      </a:r>
                      <a:r>
                        <a:rPr lang="sv-SE" sz="1800" b="1" dirty="0" err="1"/>
                        <a:t>ischemi</a:t>
                      </a:r>
                      <a:endParaRPr lang="sv-SE" sz="1800" b="1" dirty="0" err="1">
                        <a:solidFill>
                          <a:srgbClr val="C00000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/>
                        <a:t>Utredning och behandling –</a:t>
                      </a:r>
                      <a:r>
                        <a:rPr lang="sv-SE" sz="1800" baseline="0" dirty="0"/>
                        <a:t> v</a:t>
                      </a:r>
                      <a:r>
                        <a:rPr lang="sv-SE" sz="1800" dirty="0"/>
                        <a:t>älgrundad misstanke till uppföljning efter behandling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800"/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03241937"/>
                  </a:ext>
                </a:extLst>
              </a:tr>
              <a:tr h="348990">
                <a:tc>
                  <a:txBody>
                    <a:bodyPr/>
                    <a:lstStyle/>
                    <a:p>
                      <a:r>
                        <a:rPr lang="sv-SE" sz="1800" b="1" dirty="0"/>
                        <a:t>Höftartros</a:t>
                      </a:r>
                      <a:endParaRPr lang="sv-SE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sv-SE" sz="1800" dirty="0">
                          <a:solidFill>
                            <a:schemeClr val="tx1"/>
                          </a:solidFill>
                        </a:rPr>
                        <a:t>Misstanke</a:t>
                      </a:r>
                      <a:r>
                        <a:rPr lang="sv-SE" sz="1800" baseline="0" dirty="0">
                          <a:solidFill>
                            <a:schemeClr val="tx1"/>
                          </a:solidFill>
                        </a:rPr>
                        <a:t> om höftartros till första ortopedkontakt/acceptabel funktions- eller smärtsituation</a:t>
                      </a:r>
                      <a:endParaRPr lang="sv-SE" sz="18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sv-SE" sz="180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21520213"/>
                  </a:ext>
                </a:extLst>
              </a:tr>
              <a:tr h="306015">
                <a:tc>
                  <a:txBody>
                    <a:bodyPr/>
                    <a:lstStyle/>
                    <a:p>
                      <a:r>
                        <a:rPr lang="sv-SE" sz="1800" b="1" dirty="0"/>
                        <a:t>KOL</a:t>
                      </a:r>
                      <a:endParaRPr lang="sv-SE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Luftvägsbesvär som utreds till</a:t>
                      </a:r>
                      <a:r>
                        <a:rPr lang="sv-SE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upprättad behandlingsplan</a:t>
                      </a:r>
                      <a:endParaRPr lang="sv-SE" sz="18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sv-SE" sz="180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628003841"/>
                  </a:ext>
                </a:extLst>
              </a:tr>
              <a:tr h="522240">
                <a:tc>
                  <a:txBody>
                    <a:bodyPr/>
                    <a:lstStyle/>
                    <a:p>
                      <a:r>
                        <a:rPr lang="sv-SE" sz="1800" b="1" dirty="0"/>
                        <a:t>Osteoporos</a:t>
                      </a:r>
                      <a:endParaRPr lang="sv-SE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sv-SE" sz="1800">
                          <a:solidFill>
                            <a:schemeClr val="tx1"/>
                          </a:solidFill>
                        </a:rPr>
                        <a:t>Frakturprevention – u</a:t>
                      </a:r>
                      <a:r>
                        <a:rPr lang="sv-SE" sz="1800"/>
                        <a:t>tredning/diagnosticering högriskpatienter med fraktur till start av behandling för sekundärprofylax</a:t>
                      </a:r>
                      <a:endParaRPr lang="sv-SE" sz="180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sv-SE" sz="180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15244689"/>
                  </a:ext>
                </a:extLst>
              </a:tr>
              <a:tr h="306015">
                <a:tc>
                  <a:txBody>
                    <a:bodyPr/>
                    <a:lstStyle/>
                    <a:p>
                      <a:r>
                        <a:rPr lang="sv-SE" sz="1800" b="1"/>
                        <a:t>Sepsis</a:t>
                      </a:r>
                      <a:endParaRPr lang="sv-SE" sz="1800" b="1">
                        <a:solidFill>
                          <a:srgbClr val="C00000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sv-SE" sz="1800">
                          <a:solidFill>
                            <a:schemeClr val="tx1"/>
                          </a:solidFill>
                        </a:rPr>
                        <a:t>Upptäckt utanför sjukhus till några dagar in i förloppet alt. till möjlig indikation för intensivvård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sv-SE" sz="180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53670260"/>
                  </a:ext>
                </a:extLst>
              </a:tr>
              <a:tr h="333258">
                <a:tc>
                  <a:txBody>
                    <a:bodyPr/>
                    <a:lstStyle/>
                    <a:p>
                      <a:r>
                        <a:rPr lang="sv-SE" sz="1800" b="1" dirty="0"/>
                        <a:t>Demenssjukdomar</a:t>
                      </a:r>
                      <a:endParaRPr lang="sv-SE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>
                          <a:solidFill>
                            <a:schemeClr val="tx1"/>
                          </a:solidFill>
                        </a:rPr>
                        <a:t>Utredning av kognitiv</a:t>
                      </a:r>
                      <a:r>
                        <a:rPr lang="sv-SE" sz="1800" baseline="0">
                          <a:solidFill>
                            <a:schemeClr val="tx1"/>
                          </a:solidFill>
                        </a:rPr>
                        <a:t> svikt och demenssjukdom</a:t>
                      </a:r>
                      <a:endParaRPr lang="sv-SE" sz="180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80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575610658"/>
                  </a:ext>
                </a:extLst>
              </a:tr>
              <a:tr h="302349">
                <a:tc>
                  <a:txBody>
                    <a:bodyPr/>
                    <a:lstStyle/>
                    <a:p>
                      <a:r>
                        <a:rPr lang="sv-SE" sz="1800" b="1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Rehabilitering</a:t>
                      </a:r>
                      <a:endParaRPr lang="sv-SE" sz="1800" b="1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sv-SE" sz="1800" i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Under arbete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80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467605452"/>
                  </a:ext>
                </a:extLst>
              </a:tr>
              <a:tr h="4576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Levnadsvanor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800" b="0" i="1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</a:rPr>
                        <a:t>Under arbete</a:t>
                      </a:r>
                      <a:endParaRPr lang="en-US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8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95755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96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med rundade hörn 12"/>
          <p:cNvSpPr/>
          <p:nvPr/>
        </p:nvSpPr>
        <p:spPr>
          <a:xfrm>
            <a:off x="5742386" y="3498238"/>
            <a:ext cx="5060974" cy="1826624"/>
          </a:xfrm>
          <a:prstGeom prst="roundRect">
            <a:avLst/>
          </a:prstGeom>
          <a:solidFill>
            <a:srgbClr val="E2F2F1"/>
          </a:solidFill>
          <a:ln>
            <a:solidFill>
              <a:srgbClr val="3B8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883A246-17F3-41C0-9997-1DE76AE1C71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0"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883A246-17F3-41C0-9997-1DE76AE1C7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49C4345C-A3F0-46E5-877B-BCDA5833E0B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sv-SE" sz="280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23C503-DD59-4774-9477-D45E69069B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3958D3-4B21-429F-92EF-E5940DD8D6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98DB7-F40B-4F54-B72F-A408F6426B6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95CE8A-41E1-4C2F-BE3C-5D22047B3A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6947AFF-DE39-4B04-B971-97C7C7D30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800" dirty="0" smtClean="0"/>
              <a:t>Remiss av förloppen i februari, sex veckor</a:t>
            </a:r>
            <a:endParaRPr lang="sv-SE" sz="2800" dirty="0"/>
          </a:p>
        </p:txBody>
      </p:sp>
      <p:sp>
        <p:nvSpPr>
          <p:cNvPr id="9" name="Femhörning 30">
            <a:extLst>
              <a:ext uri="{FF2B5EF4-FFF2-40B4-BE49-F238E27FC236}">
                <a16:creationId xmlns:a16="http://schemas.microsoft.com/office/drawing/2014/main" id="{D218D02C-F77F-45E9-8505-CED245C5DAD0}"/>
              </a:ext>
            </a:extLst>
          </p:cNvPr>
          <p:cNvSpPr/>
          <p:nvPr/>
        </p:nvSpPr>
        <p:spPr>
          <a:xfrm>
            <a:off x="1029731" y="1167602"/>
            <a:ext cx="11067773" cy="434655"/>
          </a:xfrm>
          <a:prstGeom prst="homePlate">
            <a:avLst>
              <a:gd name="adj" fmla="val 31886"/>
            </a:avLst>
          </a:prstGeom>
          <a:solidFill>
            <a:srgbClr val="50B4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ruta 51">
            <a:extLst>
              <a:ext uri="{FF2B5EF4-FFF2-40B4-BE49-F238E27FC236}">
                <a16:creationId xmlns:a16="http://schemas.microsoft.com/office/drawing/2014/main" id="{6ECD124A-B989-4DFC-922D-160E9791379A}"/>
              </a:ext>
            </a:extLst>
          </p:cNvPr>
          <p:cNvSpPr txBox="1"/>
          <p:nvPr/>
        </p:nvSpPr>
        <p:spPr>
          <a:xfrm>
            <a:off x="2487956" y="1239186"/>
            <a:ext cx="461963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</a:t>
            </a:r>
          </a:p>
        </p:txBody>
      </p:sp>
      <p:sp>
        <p:nvSpPr>
          <p:cNvPr id="18" name="textruta 58">
            <a:extLst>
              <a:ext uri="{FF2B5EF4-FFF2-40B4-BE49-F238E27FC236}">
                <a16:creationId xmlns:a16="http://schemas.microsoft.com/office/drawing/2014/main" id="{B25852FC-C48A-4379-9FAB-B5AD9ECB310D}"/>
              </a:ext>
            </a:extLst>
          </p:cNvPr>
          <p:cNvSpPr txBox="1"/>
          <p:nvPr/>
        </p:nvSpPr>
        <p:spPr>
          <a:xfrm>
            <a:off x="976232" y="1239186"/>
            <a:ext cx="461963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Okt</a:t>
            </a:r>
          </a:p>
        </p:txBody>
      </p:sp>
      <p:sp>
        <p:nvSpPr>
          <p:cNvPr id="19" name="textruta 59">
            <a:extLst>
              <a:ext uri="{FF2B5EF4-FFF2-40B4-BE49-F238E27FC236}">
                <a16:creationId xmlns:a16="http://schemas.microsoft.com/office/drawing/2014/main" id="{880D040C-9571-452F-A0D1-CB3CCFFA048B}"/>
              </a:ext>
            </a:extLst>
          </p:cNvPr>
          <p:cNvSpPr txBox="1"/>
          <p:nvPr/>
        </p:nvSpPr>
        <p:spPr>
          <a:xfrm>
            <a:off x="1732094" y="1239186"/>
            <a:ext cx="461963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</a:t>
            </a:r>
          </a:p>
        </p:txBody>
      </p:sp>
      <p:sp>
        <p:nvSpPr>
          <p:cNvPr id="25" name="textruta 50">
            <a:extLst>
              <a:ext uri="{FF2B5EF4-FFF2-40B4-BE49-F238E27FC236}">
                <a16:creationId xmlns:a16="http://schemas.microsoft.com/office/drawing/2014/main" id="{593EEFB0-57EA-4B39-8114-0B73762BBC7F}"/>
              </a:ext>
            </a:extLst>
          </p:cNvPr>
          <p:cNvSpPr txBox="1"/>
          <p:nvPr/>
        </p:nvSpPr>
        <p:spPr>
          <a:xfrm>
            <a:off x="8534852" y="1239186"/>
            <a:ext cx="461963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</a:t>
            </a:r>
          </a:p>
        </p:txBody>
      </p:sp>
      <p:sp>
        <p:nvSpPr>
          <p:cNvPr id="26" name="textruta 51">
            <a:extLst>
              <a:ext uri="{FF2B5EF4-FFF2-40B4-BE49-F238E27FC236}">
                <a16:creationId xmlns:a16="http://schemas.microsoft.com/office/drawing/2014/main" id="{DB7CC4EB-6228-4906-9937-1EA5CFDDA757}"/>
              </a:ext>
            </a:extLst>
          </p:cNvPr>
          <p:cNvSpPr txBox="1"/>
          <p:nvPr/>
        </p:nvSpPr>
        <p:spPr>
          <a:xfrm>
            <a:off x="11559223" y="1239186"/>
            <a:ext cx="461963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</a:t>
            </a:r>
          </a:p>
        </p:txBody>
      </p:sp>
      <p:sp>
        <p:nvSpPr>
          <p:cNvPr id="27" name="textruta 57">
            <a:extLst>
              <a:ext uri="{FF2B5EF4-FFF2-40B4-BE49-F238E27FC236}">
                <a16:creationId xmlns:a16="http://schemas.microsoft.com/office/drawing/2014/main" id="{E2EA5095-EA38-4925-A4BE-02869051A48F}"/>
              </a:ext>
            </a:extLst>
          </p:cNvPr>
          <p:cNvSpPr txBox="1"/>
          <p:nvPr/>
        </p:nvSpPr>
        <p:spPr>
          <a:xfrm>
            <a:off x="9290714" y="1239186"/>
            <a:ext cx="462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</a:t>
            </a:r>
            <a:endParaRPr kumimoji="0" lang="sv-SE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ruta 58">
            <a:extLst>
              <a:ext uri="{FF2B5EF4-FFF2-40B4-BE49-F238E27FC236}">
                <a16:creationId xmlns:a16="http://schemas.microsoft.com/office/drawing/2014/main" id="{FF7D6E26-1348-40F6-A233-96A21F22B5B5}"/>
              </a:ext>
            </a:extLst>
          </p:cNvPr>
          <p:cNvSpPr txBox="1"/>
          <p:nvPr/>
        </p:nvSpPr>
        <p:spPr>
          <a:xfrm>
            <a:off x="10047497" y="1239186"/>
            <a:ext cx="461963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Okt</a:t>
            </a:r>
          </a:p>
        </p:txBody>
      </p:sp>
      <p:sp>
        <p:nvSpPr>
          <p:cNvPr id="29" name="textruta 59">
            <a:extLst>
              <a:ext uri="{FF2B5EF4-FFF2-40B4-BE49-F238E27FC236}">
                <a16:creationId xmlns:a16="http://schemas.microsoft.com/office/drawing/2014/main" id="{8B2D531F-7FFB-4D48-9713-346A8C9D1E15}"/>
              </a:ext>
            </a:extLst>
          </p:cNvPr>
          <p:cNvSpPr txBox="1"/>
          <p:nvPr/>
        </p:nvSpPr>
        <p:spPr>
          <a:xfrm>
            <a:off x="10803359" y="1239186"/>
            <a:ext cx="461963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</a:t>
            </a:r>
          </a:p>
        </p:txBody>
      </p:sp>
      <p:sp>
        <p:nvSpPr>
          <p:cNvPr id="30" name="textruta 50">
            <a:extLst>
              <a:ext uri="{FF2B5EF4-FFF2-40B4-BE49-F238E27FC236}">
                <a16:creationId xmlns:a16="http://schemas.microsoft.com/office/drawing/2014/main" id="{1F7C10C8-EEAB-4263-8320-E0AC5D153E97}"/>
              </a:ext>
            </a:extLst>
          </p:cNvPr>
          <p:cNvSpPr txBox="1"/>
          <p:nvPr/>
        </p:nvSpPr>
        <p:spPr>
          <a:xfrm>
            <a:off x="5511404" y="1239186"/>
            <a:ext cx="461963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</a:t>
            </a:r>
          </a:p>
        </p:txBody>
      </p:sp>
      <p:sp>
        <p:nvSpPr>
          <p:cNvPr id="32" name="textruta 57">
            <a:extLst>
              <a:ext uri="{FF2B5EF4-FFF2-40B4-BE49-F238E27FC236}">
                <a16:creationId xmlns:a16="http://schemas.microsoft.com/office/drawing/2014/main" id="{5BBE70C0-6B63-48A4-9B9E-3B896249E02F}"/>
              </a:ext>
            </a:extLst>
          </p:cNvPr>
          <p:cNvSpPr txBox="1"/>
          <p:nvPr/>
        </p:nvSpPr>
        <p:spPr>
          <a:xfrm>
            <a:off x="6267266" y="1239186"/>
            <a:ext cx="461963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</a:t>
            </a:r>
          </a:p>
        </p:txBody>
      </p:sp>
      <p:sp>
        <p:nvSpPr>
          <p:cNvPr id="33" name="textruta 58">
            <a:extLst>
              <a:ext uri="{FF2B5EF4-FFF2-40B4-BE49-F238E27FC236}">
                <a16:creationId xmlns:a16="http://schemas.microsoft.com/office/drawing/2014/main" id="{9F9A1BAC-1692-47AA-91AB-68D7CD983CD2}"/>
              </a:ext>
            </a:extLst>
          </p:cNvPr>
          <p:cNvSpPr txBox="1"/>
          <p:nvPr/>
        </p:nvSpPr>
        <p:spPr>
          <a:xfrm>
            <a:off x="7023128" y="1239186"/>
            <a:ext cx="461963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</a:t>
            </a:r>
          </a:p>
        </p:txBody>
      </p:sp>
      <p:sp>
        <p:nvSpPr>
          <p:cNvPr id="34" name="textruta 59">
            <a:extLst>
              <a:ext uri="{FF2B5EF4-FFF2-40B4-BE49-F238E27FC236}">
                <a16:creationId xmlns:a16="http://schemas.microsoft.com/office/drawing/2014/main" id="{57FE8EC5-865F-4AC2-91AD-87925E62650E}"/>
              </a:ext>
            </a:extLst>
          </p:cNvPr>
          <p:cNvSpPr txBox="1"/>
          <p:nvPr/>
        </p:nvSpPr>
        <p:spPr>
          <a:xfrm>
            <a:off x="7778990" y="1239186"/>
            <a:ext cx="461963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</a:t>
            </a:r>
          </a:p>
        </p:txBody>
      </p:sp>
      <p:sp>
        <p:nvSpPr>
          <p:cNvPr id="35" name="textruta 50">
            <a:extLst>
              <a:ext uri="{FF2B5EF4-FFF2-40B4-BE49-F238E27FC236}">
                <a16:creationId xmlns:a16="http://schemas.microsoft.com/office/drawing/2014/main" id="{97421361-F277-4110-98BE-BBA8B3286747}"/>
              </a:ext>
            </a:extLst>
          </p:cNvPr>
          <p:cNvSpPr txBox="1"/>
          <p:nvPr/>
        </p:nvSpPr>
        <p:spPr>
          <a:xfrm>
            <a:off x="3243818" y="1239186"/>
            <a:ext cx="461963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</a:t>
            </a:r>
          </a:p>
        </p:txBody>
      </p:sp>
      <p:sp>
        <p:nvSpPr>
          <p:cNvPr id="37" name="textruta 57">
            <a:extLst>
              <a:ext uri="{FF2B5EF4-FFF2-40B4-BE49-F238E27FC236}">
                <a16:creationId xmlns:a16="http://schemas.microsoft.com/office/drawing/2014/main" id="{FFE7FCEA-040E-45C6-B0BB-30E2338E8B90}"/>
              </a:ext>
            </a:extLst>
          </p:cNvPr>
          <p:cNvSpPr txBox="1"/>
          <p:nvPr/>
        </p:nvSpPr>
        <p:spPr>
          <a:xfrm>
            <a:off x="3999680" y="1239186"/>
            <a:ext cx="461963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</a:t>
            </a:r>
          </a:p>
        </p:txBody>
      </p:sp>
      <p:sp>
        <p:nvSpPr>
          <p:cNvPr id="38" name="textruta 58">
            <a:extLst>
              <a:ext uri="{FF2B5EF4-FFF2-40B4-BE49-F238E27FC236}">
                <a16:creationId xmlns:a16="http://schemas.microsoft.com/office/drawing/2014/main" id="{07946CA0-5F4D-490F-BD7B-1E00F134A489}"/>
              </a:ext>
            </a:extLst>
          </p:cNvPr>
          <p:cNvSpPr txBox="1"/>
          <p:nvPr/>
        </p:nvSpPr>
        <p:spPr>
          <a:xfrm>
            <a:off x="4755542" y="1239186"/>
            <a:ext cx="461963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</a:t>
            </a:r>
          </a:p>
        </p:txBody>
      </p:sp>
      <p:sp>
        <p:nvSpPr>
          <p:cNvPr id="40" name="textruta 50">
            <a:extLst>
              <a:ext uri="{FF2B5EF4-FFF2-40B4-BE49-F238E27FC236}">
                <a16:creationId xmlns:a16="http://schemas.microsoft.com/office/drawing/2014/main" id="{5EE1C7B4-AE2D-4D83-8E07-322470E62E83}"/>
              </a:ext>
            </a:extLst>
          </p:cNvPr>
          <p:cNvSpPr txBox="1"/>
          <p:nvPr/>
        </p:nvSpPr>
        <p:spPr>
          <a:xfrm>
            <a:off x="976232" y="920428"/>
            <a:ext cx="461963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</a:t>
            </a:r>
          </a:p>
        </p:txBody>
      </p:sp>
      <p:sp>
        <p:nvSpPr>
          <p:cNvPr id="41" name="textruta 50">
            <a:extLst>
              <a:ext uri="{FF2B5EF4-FFF2-40B4-BE49-F238E27FC236}">
                <a16:creationId xmlns:a16="http://schemas.microsoft.com/office/drawing/2014/main" id="{B3F05CC5-BB61-4C3A-B4A7-1C6061DD3867}"/>
              </a:ext>
            </a:extLst>
          </p:cNvPr>
          <p:cNvSpPr txBox="1"/>
          <p:nvPr/>
        </p:nvSpPr>
        <p:spPr>
          <a:xfrm>
            <a:off x="4866957" y="902335"/>
            <a:ext cx="461963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</a:p>
        </p:txBody>
      </p:sp>
      <p:sp>
        <p:nvSpPr>
          <p:cNvPr id="49" name="Femhörning 30">
            <a:extLst>
              <a:ext uri="{FF2B5EF4-FFF2-40B4-BE49-F238E27FC236}">
                <a16:creationId xmlns:a16="http://schemas.microsoft.com/office/drawing/2014/main" id="{808B13C1-39DA-41C5-A25A-B9357B7F8B69}"/>
              </a:ext>
            </a:extLst>
          </p:cNvPr>
          <p:cNvSpPr/>
          <p:nvPr/>
        </p:nvSpPr>
        <p:spPr>
          <a:xfrm>
            <a:off x="1029730" y="1949187"/>
            <a:ext cx="3024000" cy="554038"/>
          </a:xfrm>
          <a:prstGeom prst="homePlate">
            <a:avLst>
              <a:gd name="adj" fmla="val 18361"/>
            </a:avLst>
          </a:prstGeom>
          <a:solidFill>
            <a:srgbClr val="D1EB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Framtagande</a:t>
            </a:r>
          </a:p>
        </p:txBody>
      </p:sp>
      <p:sp>
        <p:nvSpPr>
          <p:cNvPr id="50" name="Femhörning 30">
            <a:extLst>
              <a:ext uri="{FF2B5EF4-FFF2-40B4-BE49-F238E27FC236}">
                <a16:creationId xmlns:a16="http://schemas.microsoft.com/office/drawing/2014/main" id="{170B750C-3F21-4CB5-AADB-D6F13CAF7B7D}"/>
              </a:ext>
            </a:extLst>
          </p:cNvPr>
          <p:cNvSpPr/>
          <p:nvPr/>
        </p:nvSpPr>
        <p:spPr>
          <a:xfrm>
            <a:off x="4094271" y="1949652"/>
            <a:ext cx="1080000" cy="553297"/>
          </a:xfrm>
          <a:prstGeom prst="homePlate">
            <a:avLst>
              <a:gd name="adj" fmla="val 229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Remis-förfarande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27/1-6/3 (6v)</a:t>
            </a:r>
          </a:p>
        </p:txBody>
      </p:sp>
      <p:sp>
        <p:nvSpPr>
          <p:cNvPr id="51" name="Femhörning 30">
            <a:extLst>
              <a:ext uri="{FF2B5EF4-FFF2-40B4-BE49-F238E27FC236}">
                <a16:creationId xmlns:a16="http://schemas.microsoft.com/office/drawing/2014/main" id="{88A3242D-48C6-4C44-AD04-86399C1A5414}"/>
              </a:ext>
            </a:extLst>
          </p:cNvPr>
          <p:cNvSpPr/>
          <p:nvPr/>
        </p:nvSpPr>
        <p:spPr>
          <a:xfrm>
            <a:off x="5197911" y="1948017"/>
            <a:ext cx="864000" cy="553297"/>
          </a:xfrm>
          <a:prstGeom prst="homePlate">
            <a:avLst>
              <a:gd name="adj" fmla="val 94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Reviderings och besluts-process</a:t>
            </a:r>
          </a:p>
        </p:txBody>
      </p:sp>
      <p:sp>
        <p:nvSpPr>
          <p:cNvPr id="52" name="Femhörning 30">
            <a:extLst>
              <a:ext uri="{FF2B5EF4-FFF2-40B4-BE49-F238E27FC236}">
                <a16:creationId xmlns:a16="http://schemas.microsoft.com/office/drawing/2014/main" id="{E49921A7-F653-47DD-B86C-D18563954599}"/>
              </a:ext>
            </a:extLst>
          </p:cNvPr>
          <p:cNvSpPr/>
          <p:nvPr/>
        </p:nvSpPr>
        <p:spPr>
          <a:xfrm>
            <a:off x="6238264" y="1948017"/>
            <a:ext cx="5832000" cy="553297"/>
          </a:xfrm>
          <a:prstGeom prst="homePlate">
            <a:avLst>
              <a:gd name="adj" fmla="val 29718"/>
            </a:avLst>
          </a:prstGeom>
          <a:solidFill>
            <a:srgbClr val="D1EB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Implementering och uppföljning</a:t>
            </a:r>
          </a:p>
        </p:txBody>
      </p:sp>
      <p:sp>
        <p:nvSpPr>
          <p:cNvPr id="53" name="Diamond 239">
            <a:extLst>
              <a:ext uri="{FF2B5EF4-FFF2-40B4-BE49-F238E27FC236}">
                <a16:creationId xmlns:a16="http://schemas.microsoft.com/office/drawing/2014/main" id="{398674E3-D6E2-4FCF-92A7-B5D389BFB6DE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6071026" y="2136284"/>
            <a:ext cx="144000" cy="144000"/>
          </a:xfrm>
          <a:prstGeom prst="diamon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ormat_text_box_4">
            <a:extLst>
              <a:ext uri="{FF2B5EF4-FFF2-40B4-BE49-F238E27FC236}">
                <a16:creationId xmlns:a16="http://schemas.microsoft.com/office/drawing/2014/main" id="{DDB06E83-8C31-4ACB-B9CA-E3910C74B8F6}"/>
              </a:ext>
            </a:extLst>
          </p:cNvPr>
          <p:cNvSpPr txBox="1"/>
          <p:nvPr/>
        </p:nvSpPr>
        <p:spPr>
          <a:xfrm>
            <a:off x="70316" y="1933785"/>
            <a:ext cx="1025922" cy="369332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Omgång E1:1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ormat_text_box_4">
            <a:extLst>
              <a:ext uri="{FF2B5EF4-FFF2-40B4-BE49-F238E27FC236}">
                <a16:creationId xmlns:a16="http://schemas.microsoft.com/office/drawing/2014/main" id="{95451C7A-70D5-4FBB-B7CC-B3A0E206F0FD}"/>
              </a:ext>
            </a:extLst>
          </p:cNvPr>
          <p:cNvSpPr txBox="1"/>
          <p:nvPr/>
        </p:nvSpPr>
        <p:spPr>
          <a:xfrm>
            <a:off x="5833926" y="2581436"/>
            <a:ext cx="1025922" cy="184666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SKS 17/4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F8A0E7C-A0B3-4F5C-9B10-CC467504D469}"/>
              </a:ext>
            </a:extLst>
          </p:cNvPr>
          <p:cNvCxnSpPr>
            <a:cxnSpLocks/>
          </p:cNvCxnSpPr>
          <p:nvPr/>
        </p:nvCxnSpPr>
        <p:spPr>
          <a:xfrm>
            <a:off x="6150821" y="2320924"/>
            <a:ext cx="0" cy="1704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8">
            <a:extLst>
              <a:ext uri="{FF2B5EF4-FFF2-40B4-BE49-F238E27FC236}">
                <a16:creationId xmlns:a16="http://schemas.microsoft.com/office/drawing/2014/main" id="{C9C86E2A-0FA1-485F-8DA4-5927D8CF44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52" y="3727022"/>
            <a:ext cx="1128055" cy="15942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9" name="Picture 27">
            <a:extLst>
              <a:ext uri="{FF2B5EF4-FFF2-40B4-BE49-F238E27FC236}">
                <a16:creationId xmlns:a16="http://schemas.microsoft.com/office/drawing/2014/main" id="{D900B3D1-D2E2-4050-91A0-8D856B6CCE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6210" y="3706861"/>
            <a:ext cx="1128056" cy="159422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0" name="textruta 4">
            <a:extLst>
              <a:ext uri="{FF2B5EF4-FFF2-40B4-BE49-F238E27FC236}">
                <a16:creationId xmlns:a16="http://schemas.microsoft.com/office/drawing/2014/main" id="{6C55B2D6-21E5-4E4D-8955-6FE0ABAAC6C9}"/>
              </a:ext>
            </a:extLst>
          </p:cNvPr>
          <p:cNvSpPr txBox="1"/>
          <p:nvPr/>
        </p:nvSpPr>
        <p:spPr>
          <a:xfrm>
            <a:off x="1295252" y="3230236"/>
            <a:ext cx="191566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SVF-dokument</a:t>
            </a:r>
          </a:p>
        </p:txBody>
      </p:sp>
      <p:sp>
        <p:nvSpPr>
          <p:cNvPr id="81" name="textruta 4">
            <a:extLst>
              <a:ext uri="{FF2B5EF4-FFF2-40B4-BE49-F238E27FC236}">
                <a16:creationId xmlns:a16="http://schemas.microsoft.com/office/drawing/2014/main" id="{B4CDC42A-A2B7-47D6-807F-071879F6F369}"/>
              </a:ext>
            </a:extLst>
          </p:cNvPr>
          <p:cNvSpPr txBox="1"/>
          <p:nvPr/>
        </p:nvSpPr>
        <p:spPr>
          <a:xfrm>
            <a:off x="3256210" y="3137061"/>
            <a:ext cx="17467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Konsekvens-beskrivning för SVF</a:t>
            </a:r>
          </a:p>
        </p:txBody>
      </p:sp>
      <p:sp>
        <p:nvSpPr>
          <p:cNvPr id="66" name="Platshållare för text 3"/>
          <p:cNvSpPr txBox="1">
            <a:spLocks/>
          </p:cNvSpPr>
          <p:nvPr/>
        </p:nvSpPr>
        <p:spPr>
          <a:xfrm>
            <a:off x="5870968" y="3654281"/>
            <a:ext cx="4754991" cy="1584508"/>
          </a:xfrm>
          <a:prstGeom prst="rect">
            <a:avLst/>
          </a:prstGeom>
          <a:noFill/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888" indent="-1158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774" indent="-1158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1312" indent="-111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Öppen remiss, publiceras på SKL:s </a:t>
            </a: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webb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Riktad remiss till NPO och </a:t>
            </a: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NSG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 smtClean="0">
                <a:solidFill>
                  <a:prstClr val="black"/>
                </a:solidFill>
                <a:latin typeface="Calibri" panose="020F0502020204030204"/>
              </a:rPr>
              <a:t>Beslut i SKS 17 april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620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98DB7-F40B-4F54-B72F-A408F6426B6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800" dirty="0" smtClean="0"/>
              <a:t>Nya standardiserade förlopp och breddning av pågående SVF</a:t>
            </a:r>
            <a:endParaRPr lang="sv-SE" sz="2800" dirty="0"/>
          </a:p>
        </p:txBody>
      </p:sp>
      <p:sp>
        <p:nvSpPr>
          <p:cNvPr id="7" name="Femhörning 30">
            <a:extLst>
              <a:ext uri="{FF2B5EF4-FFF2-40B4-BE49-F238E27FC236}">
                <a16:creationId xmlns:a16="http://schemas.microsoft.com/office/drawing/2014/main" id="{D218D02C-F77F-45E9-8505-CED245C5DAD0}"/>
              </a:ext>
            </a:extLst>
          </p:cNvPr>
          <p:cNvSpPr/>
          <p:nvPr/>
        </p:nvSpPr>
        <p:spPr>
          <a:xfrm>
            <a:off x="1481672" y="1493419"/>
            <a:ext cx="10418666" cy="434655"/>
          </a:xfrm>
          <a:prstGeom prst="homePlate">
            <a:avLst>
              <a:gd name="adj" fmla="val 31886"/>
            </a:avLst>
          </a:prstGeom>
          <a:solidFill>
            <a:srgbClr val="50B4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ruta 51">
            <a:extLst>
              <a:ext uri="{FF2B5EF4-FFF2-40B4-BE49-F238E27FC236}">
                <a16:creationId xmlns:a16="http://schemas.microsoft.com/office/drawing/2014/main" id="{6ECD124A-B989-4DFC-922D-160E9791379A}"/>
              </a:ext>
            </a:extLst>
          </p:cNvPr>
          <p:cNvSpPr txBox="1"/>
          <p:nvPr/>
        </p:nvSpPr>
        <p:spPr>
          <a:xfrm>
            <a:off x="3091068" y="1565003"/>
            <a:ext cx="461963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</a:t>
            </a:r>
            <a:endParaRPr kumimoji="0" lang="sv-SE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ruta 58">
            <a:extLst>
              <a:ext uri="{FF2B5EF4-FFF2-40B4-BE49-F238E27FC236}">
                <a16:creationId xmlns:a16="http://schemas.microsoft.com/office/drawing/2014/main" id="{B25852FC-C48A-4379-9FAB-B5AD9ECB310D}"/>
              </a:ext>
            </a:extLst>
          </p:cNvPr>
          <p:cNvSpPr txBox="1"/>
          <p:nvPr/>
        </p:nvSpPr>
        <p:spPr>
          <a:xfrm>
            <a:off x="1428172" y="1565003"/>
            <a:ext cx="461963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</a:t>
            </a:r>
            <a:endParaRPr kumimoji="0" lang="sv-SE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ruta 57">
            <a:extLst>
              <a:ext uri="{FF2B5EF4-FFF2-40B4-BE49-F238E27FC236}">
                <a16:creationId xmlns:a16="http://schemas.microsoft.com/office/drawing/2014/main" id="{E2EA5095-EA38-4925-A4BE-02869051A48F}"/>
              </a:ext>
            </a:extLst>
          </p:cNvPr>
          <p:cNvSpPr txBox="1"/>
          <p:nvPr/>
        </p:nvSpPr>
        <p:spPr>
          <a:xfrm>
            <a:off x="9742654" y="1565003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</a:t>
            </a:r>
            <a:endParaRPr kumimoji="0" lang="sv-SE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ruta 57">
            <a:extLst>
              <a:ext uri="{FF2B5EF4-FFF2-40B4-BE49-F238E27FC236}">
                <a16:creationId xmlns:a16="http://schemas.microsoft.com/office/drawing/2014/main" id="{5BBE70C0-6B63-48A4-9B9E-3B896249E02F}"/>
              </a:ext>
            </a:extLst>
          </p:cNvPr>
          <p:cNvSpPr txBox="1"/>
          <p:nvPr/>
        </p:nvSpPr>
        <p:spPr>
          <a:xfrm>
            <a:off x="6416860" y="1552637"/>
            <a:ext cx="461963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Mars</a:t>
            </a:r>
            <a:endParaRPr kumimoji="0" lang="sv-SE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ruta 59">
            <a:extLst>
              <a:ext uri="{FF2B5EF4-FFF2-40B4-BE49-F238E27FC236}">
                <a16:creationId xmlns:a16="http://schemas.microsoft.com/office/drawing/2014/main" id="{57FE8EC5-865F-4AC2-91AD-87925E62650E}"/>
              </a:ext>
            </a:extLst>
          </p:cNvPr>
          <p:cNvSpPr txBox="1"/>
          <p:nvPr/>
        </p:nvSpPr>
        <p:spPr>
          <a:xfrm>
            <a:off x="8079756" y="1565003"/>
            <a:ext cx="461963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</a:t>
            </a:r>
            <a:endParaRPr kumimoji="0" lang="sv-SE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ruta 57">
            <a:extLst>
              <a:ext uri="{FF2B5EF4-FFF2-40B4-BE49-F238E27FC236}">
                <a16:creationId xmlns:a16="http://schemas.microsoft.com/office/drawing/2014/main" id="{FFE7FCEA-040E-45C6-B0BB-30E2338E8B90}"/>
              </a:ext>
            </a:extLst>
          </p:cNvPr>
          <p:cNvSpPr txBox="1"/>
          <p:nvPr/>
        </p:nvSpPr>
        <p:spPr>
          <a:xfrm>
            <a:off x="4753964" y="1565003"/>
            <a:ext cx="461963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</a:t>
            </a:r>
          </a:p>
        </p:txBody>
      </p:sp>
      <p:sp>
        <p:nvSpPr>
          <p:cNvPr id="23" name="textruta 50">
            <a:extLst>
              <a:ext uri="{FF2B5EF4-FFF2-40B4-BE49-F238E27FC236}">
                <a16:creationId xmlns:a16="http://schemas.microsoft.com/office/drawing/2014/main" id="{5EE1C7B4-AE2D-4D83-8E07-322470E62E83}"/>
              </a:ext>
            </a:extLst>
          </p:cNvPr>
          <p:cNvSpPr txBox="1"/>
          <p:nvPr/>
        </p:nvSpPr>
        <p:spPr>
          <a:xfrm>
            <a:off x="1428172" y="1088595"/>
            <a:ext cx="461963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</a:t>
            </a:r>
          </a:p>
        </p:txBody>
      </p:sp>
      <p:sp>
        <p:nvSpPr>
          <p:cNvPr id="24" name="textruta 50">
            <a:extLst>
              <a:ext uri="{FF2B5EF4-FFF2-40B4-BE49-F238E27FC236}">
                <a16:creationId xmlns:a16="http://schemas.microsoft.com/office/drawing/2014/main" id="{B3F05CC5-BB61-4C3A-B4A7-1C6061DD3867}"/>
              </a:ext>
            </a:extLst>
          </p:cNvPr>
          <p:cNvSpPr txBox="1"/>
          <p:nvPr/>
        </p:nvSpPr>
        <p:spPr>
          <a:xfrm>
            <a:off x="3195816" y="1070502"/>
            <a:ext cx="461963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</a:p>
        </p:txBody>
      </p:sp>
      <p:sp>
        <p:nvSpPr>
          <p:cNvPr id="25" name="Femhörning 30">
            <a:extLst>
              <a:ext uri="{FF2B5EF4-FFF2-40B4-BE49-F238E27FC236}">
                <a16:creationId xmlns:a16="http://schemas.microsoft.com/office/drawing/2014/main" id="{808B13C1-39DA-41C5-A25A-B9357B7F8B69}"/>
              </a:ext>
            </a:extLst>
          </p:cNvPr>
          <p:cNvSpPr/>
          <p:nvPr/>
        </p:nvSpPr>
        <p:spPr>
          <a:xfrm>
            <a:off x="1481670" y="2380106"/>
            <a:ext cx="3100840" cy="554038"/>
          </a:xfrm>
          <a:prstGeom prst="homePlate">
            <a:avLst>
              <a:gd name="adj" fmla="val 18361"/>
            </a:avLst>
          </a:prstGeom>
          <a:solidFill>
            <a:srgbClr val="D1EB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Ansökan 1 dec – 22 jan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emhörning 30">
            <a:extLst>
              <a:ext uri="{FF2B5EF4-FFF2-40B4-BE49-F238E27FC236}">
                <a16:creationId xmlns:a16="http://schemas.microsoft.com/office/drawing/2014/main" id="{E49921A7-F653-47DD-B86C-D18563954599}"/>
              </a:ext>
            </a:extLst>
          </p:cNvPr>
          <p:cNvSpPr/>
          <p:nvPr/>
        </p:nvSpPr>
        <p:spPr>
          <a:xfrm>
            <a:off x="6690204" y="2378936"/>
            <a:ext cx="2075419" cy="553297"/>
          </a:xfrm>
          <a:prstGeom prst="homePlate">
            <a:avLst>
              <a:gd name="adj" fmla="val 29718"/>
            </a:avLst>
          </a:prstGeom>
          <a:solidFill>
            <a:srgbClr val="D1EB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Etablering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Diamond 239">
            <a:extLst>
              <a:ext uri="{FF2B5EF4-FFF2-40B4-BE49-F238E27FC236}">
                <a16:creationId xmlns:a16="http://schemas.microsoft.com/office/drawing/2014/main" id="{398674E3-D6E2-4FCF-92A7-B5D389BFB6DE}"/>
              </a:ext>
            </a:extLst>
          </p:cNvPr>
          <p:cNvSpPr/>
          <p:nvPr>
            <p:custDataLst>
              <p:tags r:id="rId1"/>
            </p:custDataLst>
          </p:nvPr>
        </p:nvSpPr>
        <p:spPr bwMode="gray">
          <a:xfrm>
            <a:off x="5850306" y="2567203"/>
            <a:ext cx="144000" cy="144000"/>
          </a:xfrm>
          <a:prstGeom prst="diamon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ormat_text_box_4">
            <a:extLst>
              <a:ext uri="{FF2B5EF4-FFF2-40B4-BE49-F238E27FC236}">
                <a16:creationId xmlns:a16="http://schemas.microsoft.com/office/drawing/2014/main" id="{95451C7A-70D5-4FBB-B7CC-B3A0E206F0FD}"/>
              </a:ext>
            </a:extLst>
          </p:cNvPr>
          <p:cNvSpPr txBox="1"/>
          <p:nvPr/>
        </p:nvSpPr>
        <p:spPr>
          <a:xfrm>
            <a:off x="5613206" y="3012355"/>
            <a:ext cx="1025922" cy="24622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SKS </a:t>
            </a:r>
            <a:r>
              <a:rPr kumimoji="0" lang="sv-SE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20/2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57">
            <a:extLst>
              <a:ext uri="{FF2B5EF4-FFF2-40B4-BE49-F238E27FC236}">
                <a16:creationId xmlns:a16="http://schemas.microsoft.com/office/drawing/2014/main" id="{6F8A0E7C-A0B3-4F5C-9B10-CC467504D469}"/>
              </a:ext>
            </a:extLst>
          </p:cNvPr>
          <p:cNvCxnSpPr>
            <a:cxnSpLocks/>
          </p:cNvCxnSpPr>
          <p:nvPr/>
        </p:nvCxnSpPr>
        <p:spPr>
          <a:xfrm>
            <a:off x="5930101" y="2751843"/>
            <a:ext cx="0" cy="1704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emhörning 30">
            <a:extLst>
              <a:ext uri="{FF2B5EF4-FFF2-40B4-BE49-F238E27FC236}">
                <a16:creationId xmlns:a16="http://schemas.microsoft.com/office/drawing/2014/main" id="{E49921A7-F653-47DD-B86C-D18563954599}"/>
              </a:ext>
            </a:extLst>
          </p:cNvPr>
          <p:cNvSpPr/>
          <p:nvPr/>
        </p:nvSpPr>
        <p:spPr>
          <a:xfrm>
            <a:off x="8795688" y="2362554"/>
            <a:ext cx="3104650" cy="553297"/>
          </a:xfrm>
          <a:prstGeom prst="homePlate">
            <a:avLst>
              <a:gd name="adj" fmla="val 29718"/>
            </a:avLst>
          </a:prstGeom>
          <a:solidFill>
            <a:srgbClr val="D1EB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Framtagande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emhörning 30">
            <a:extLst>
              <a:ext uri="{FF2B5EF4-FFF2-40B4-BE49-F238E27FC236}">
                <a16:creationId xmlns:a16="http://schemas.microsoft.com/office/drawing/2014/main" id="{808B13C1-39DA-41C5-A25A-B9357B7F8B69}"/>
              </a:ext>
            </a:extLst>
          </p:cNvPr>
          <p:cNvSpPr/>
          <p:nvPr/>
        </p:nvSpPr>
        <p:spPr>
          <a:xfrm>
            <a:off x="1481670" y="4097133"/>
            <a:ext cx="1714146" cy="554038"/>
          </a:xfrm>
          <a:prstGeom prst="homePlate">
            <a:avLst>
              <a:gd name="adj" fmla="val 18361"/>
            </a:avLst>
          </a:prstGeom>
          <a:solidFill>
            <a:srgbClr val="D1EB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Ansökan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emhörning 30">
            <a:extLst>
              <a:ext uri="{FF2B5EF4-FFF2-40B4-BE49-F238E27FC236}">
                <a16:creationId xmlns:a16="http://schemas.microsoft.com/office/drawing/2014/main" id="{E49921A7-F653-47DD-B86C-D18563954599}"/>
              </a:ext>
            </a:extLst>
          </p:cNvPr>
          <p:cNvSpPr/>
          <p:nvPr/>
        </p:nvSpPr>
        <p:spPr>
          <a:xfrm>
            <a:off x="5300497" y="4095963"/>
            <a:ext cx="1184389" cy="553297"/>
          </a:xfrm>
          <a:prstGeom prst="homePlate">
            <a:avLst>
              <a:gd name="adj" fmla="val 29718"/>
            </a:avLst>
          </a:prstGeom>
          <a:solidFill>
            <a:srgbClr val="D1EB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Etablering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Diamond 239">
            <a:extLst>
              <a:ext uri="{FF2B5EF4-FFF2-40B4-BE49-F238E27FC236}">
                <a16:creationId xmlns:a16="http://schemas.microsoft.com/office/drawing/2014/main" id="{398674E3-D6E2-4FCF-92A7-B5D389BFB6DE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3582535" y="4310171"/>
            <a:ext cx="144000" cy="144000"/>
          </a:xfrm>
          <a:prstGeom prst="diamon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ormat_text_box_4">
            <a:extLst>
              <a:ext uri="{FF2B5EF4-FFF2-40B4-BE49-F238E27FC236}">
                <a16:creationId xmlns:a16="http://schemas.microsoft.com/office/drawing/2014/main" id="{95451C7A-70D5-4FBB-B7CC-B3A0E206F0FD}"/>
              </a:ext>
            </a:extLst>
          </p:cNvPr>
          <p:cNvSpPr txBox="1"/>
          <p:nvPr/>
        </p:nvSpPr>
        <p:spPr>
          <a:xfrm>
            <a:off x="3345435" y="4755323"/>
            <a:ext cx="1025922" cy="24622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BG </a:t>
            </a:r>
            <a:r>
              <a:rPr lang="sv-SE" sz="1600" b="1" dirty="0" smtClean="0">
                <a:solidFill>
                  <a:prstClr val="black"/>
                </a:solidFill>
                <a:latin typeface="Calibri" panose="020F0502020204030204"/>
              </a:rPr>
              <a:t>9</a:t>
            </a:r>
            <a:r>
              <a:rPr kumimoji="0" lang="sv-SE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/1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8" name="Femhörning 30">
            <a:extLst>
              <a:ext uri="{FF2B5EF4-FFF2-40B4-BE49-F238E27FC236}">
                <a16:creationId xmlns:a16="http://schemas.microsoft.com/office/drawing/2014/main" id="{E49921A7-F653-47DD-B86C-D18563954599}"/>
              </a:ext>
            </a:extLst>
          </p:cNvPr>
          <p:cNvSpPr/>
          <p:nvPr/>
        </p:nvSpPr>
        <p:spPr>
          <a:xfrm>
            <a:off x="6514951" y="4079581"/>
            <a:ext cx="4951836" cy="553297"/>
          </a:xfrm>
          <a:prstGeom prst="homePlate">
            <a:avLst>
              <a:gd name="adj" fmla="val 29718"/>
            </a:avLst>
          </a:prstGeom>
          <a:solidFill>
            <a:srgbClr val="D1EB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Framtagande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9" name="Straight Connector 57">
            <a:extLst>
              <a:ext uri="{FF2B5EF4-FFF2-40B4-BE49-F238E27FC236}">
                <a16:creationId xmlns:a16="http://schemas.microsoft.com/office/drawing/2014/main" id="{6F8A0E7C-A0B3-4F5C-9B10-CC467504D469}"/>
              </a:ext>
            </a:extLst>
          </p:cNvPr>
          <p:cNvCxnSpPr>
            <a:cxnSpLocks/>
          </p:cNvCxnSpPr>
          <p:nvPr/>
        </p:nvCxnSpPr>
        <p:spPr>
          <a:xfrm>
            <a:off x="3654616" y="4470276"/>
            <a:ext cx="0" cy="1704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ruta 50">
            <a:extLst>
              <a:ext uri="{FF2B5EF4-FFF2-40B4-BE49-F238E27FC236}">
                <a16:creationId xmlns:a16="http://schemas.microsoft.com/office/drawing/2014/main" id="{B3F05CC5-BB61-4C3A-B4A7-1C6061DD3867}"/>
              </a:ext>
            </a:extLst>
          </p:cNvPr>
          <p:cNvSpPr txBox="1"/>
          <p:nvPr/>
        </p:nvSpPr>
        <p:spPr>
          <a:xfrm>
            <a:off x="153013" y="2427889"/>
            <a:ext cx="461963" cy="27140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>
                <a:solidFill>
                  <a:prstClr val="black"/>
                </a:solidFill>
                <a:latin typeface="Calibri" panose="020F0502020204030204"/>
              </a:rPr>
              <a:t>NYA</a:t>
            </a:r>
            <a:endParaRPr kumimoji="0" lang="sv-SE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ruta 50">
            <a:extLst>
              <a:ext uri="{FF2B5EF4-FFF2-40B4-BE49-F238E27FC236}">
                <a16:creationId xmlns:a16="http://schemas.microsoft.com/office/drawing/2014/main" id="{B3F05CC5-BB61-4C3A-B4A7-1C6061DD3867}"/>
              </a:ext>
            </a:extLst>
          </p:cNvPr>
          <p:cNvSpPr txBox="1"/>
          <p:nvPr/>
        </p:nvSpPr>
        <p:spPr>
          <a:xfrm>
            <a:off x="91439" y="4193919"/>
            <a:ext cx="461963" cy="27140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>
                <a:solidFill>
                  <a:prstClr val="black"/>
                </a:solidFill>
                <a:latin typeface="Calibri" panose="020F0502020204030204"/>
              </a:rPr>
              <a:t>BREDDNING</a:t>
            </a:r>
            <a:endParaRPr kumimoji="0" lang="sv-SE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Diamond 239">
            <a:extLst>
              <a:ext uri="{FF2B5EF4-FFF2-40B4-BE49-F238E27FC236}">
                <a16:creationId xmlns:a16="http://schemas.microsoft.com/office/drawing/2014/main" id="{398674E3-D6E2-4FCF-92A7-B5D389BFB6DE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5038217" y="2570711"/>
            <a:ext cx="144000" cy="144000"/>
          </a:xfrm>
          <a:prstGeom prst="diamon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ormat_text_box_4">
            <a:extLst>
              <a:ext uri="{FF2B5EF4-FFF2-40B4-BE49-F238E27FC236}">
                <a16:creationId xmlns:a16="http://schemas.microsoft.com/office/drawing/2014/main" id="{95451C7A-70D5-4FBB-B7CC-B3A0E206F0FD}"/>
              </a:ext>
            </a:extLst>
          </p:cNvPr>
          <p:cNvSpPr txBox="1"/>
          <p:nvPr/>
        </p:nvSpPr>
        <p:spPr>
          <a:xfrm>
            <a:off x="4801117" y="3015863"/>
            <a:ext cx="1025922" cy="24622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BG </a:t>
            </a:r>
            <a:r>
              <a:rPr lang="sv-SE" sz="1600" b="1" noProof="0" dirty="0" smtClean="0">
                <a:solidFill>
                  <a:prstClr val="black"/>
                </a:solidFill>
                <a:latin typeface="Calibri" panose="020F0502020204030204"/>
              </a:rPr>
              <a:t>7</a:t>
            </a:r>
            <a:r>
              <a:rPr kumimoji="0" lang="sv-SE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/2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46" name="Straight Connector 57">
            <a:extLst>
              <a:ext uri="{FF2B5EF4-FFF2-40B4-BE49-F238E27FC236}">
                <a16:creationId xmlns:a16="http://schemas.microsoft.com/office/drawing/2014/main" id="{6F8A0E7C-A0B3-4F5C-9B10-CC467504D469}"/>
              </a:ext>
            </a:extLst>
          </p:cNvPr>
          <p:cNvCxnSpPr>
            <a:cxnSpLocks/>
          </p:cNvCxnSpPr>
          <p:nvPr/>
        </p:nvCxnSpPr>
        <p:spPr>
          <a:xfrm>
            <a:off x="5110298" y="2730816"/>
            <a:ext cx="0" cy="1704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Diamond 239">
            <a:extLst>
              <a:ext uri="{FF2B5EF4-FFF2-40B4-BE49-F238E27FC236}">
                <a16:creationId xmlns:a16="http://schemas.microsoft.com/office/drawing/2014/main" id="{398674E3-D6E2-4FCF-92A7-B5D389BFB6DE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5043475" y="4299664"/>
            <a:ext cx="144000" cy="144000"/>
          </a:xfrm>
          <a:prstGeom prst="diamon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ormat_text_box_4">
            <a:extLst>
              <a:ext uri="{FF2B5EF4-FFF2-40B4-BE49-F238E27FC236}">
                <a16:creationId xmlns:a16="http://schemas.microsoft.com/office/drawing/2014/main" id="{95451C7A-70D5-4FBB-B7CC-B3A0E206F0FD}"/>
              </a:ext>
            </a:extLst>
          </p:cNvPr>
          <p:cNvSpPr txBox="1"/>
          <p:nvPr/>
        </p:nvSpPr>
        <p:spPr>
          <a:xfrm>
            <a:off x="4806375" y="4744816"/>
            <a:ext cx="1025922" cy="24622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BG </a:t>
            </a:r>
            <a:r>
              <a:rPr lang="sv-SE" sz="1600" b="1" noProof="0" dirty="0" smtClean="0">
                <a:solidFill>
                  <a:prstClr val="black"/>
                </a:solidFill>
                <a:latin typeface="Calibri" panose="020F0502020204030204"/>
              </a:rPr>
              <a:t>7</a:t>
            </a:r>
            <a:r>
              <a:rPr kumimoji="0" lang="sv-SE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/2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49" name="Straight Connector 57">
            <a:extLst>
              <a:ext uri="{FF2B5EF4-FFF2-40B4-BE49-F238E27FC236}">
                <a16:creationId xmlns:a16="http://schemas.microsoft.com/office/drawing/2014/main" id="{6F8A0E7C-A0B3-4F5C-9B10-CC467504D469}"/>
              </a:ext>
            </a:extLst>
          </p:cNvPr>
          <p:cNvCxnSpPr>
            <a:cxnSpLocks/>
          </p:cNvCxnSpPr>
          <p:nvPr/>
        </p:nvCxnSpPr>
        <p:spPr>
          <a:xfrm>
            <a:off x="5115556" y="4459769"/>
            <a:ext cx="0" cy="1704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17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/>
      <p:bldP spid="38" grpId="0" animBg="1"/>
      <p:bldP spid="42" grpId="0"/>
      <p:bldP spid="44" grpId="0" animBg="1"/>
      <p:bldP spid="45" grpId="0"/>
      <p:bldP spid="47" grpId="0" animBg="1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98DB7-F40B-4F54-B72F-A408F6426B6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Patientdelaktighet och </a:t>
            </a:r>
            <a:r>
              <a:rPr lang="sv-SE" dirty="0" err="1" smtClean="0"/>
              <a:t>patientkontrakt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904" y="1488192"/>
            <a:ext cx="5350190" cy="3009482"/>
          </a:xfrm>
          <a:prstGeom prst="rect">
            <a:avLst/>
          </a:prstGeom>
        </p:spPr>
      </p:pic>
      <p:sp>
        <p:nvSpPr>
          <p:cNvPr id="8" name="Platshållare för text 3"/>
          <p:cNvSpPr txBox="1">
            <a:spLocks/>
          </p:cNvSpPr>
          <p:nvPr/>
        </p:nvSpPr>
        <p:spPr>
          <a:xfrm>
            <a:off x="203201" y="1488192"/>
            <a:ext cx="6157160" cy="365458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888" indent="-1158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774" indent="-1158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1312" indent="-111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 smtClean="0"/>
              <a:t>I SVF-dokumentet beskrivs förloppet även ur patientperspektiv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 smtClean="0"/>
              <a:t>Vårdens åtgärder och patientens åtgärder (efter förmåga)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 smtClean="0"/>
              <a:t>Beakta att vården säkerställer att patienten vet </a:t>
            </a:r>
            <a:r>
              <a:rPr lang="sv-S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nästa steg, </a:t>
            </a:r>
            <a:r>
              <a:rPr lang="sv-S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 för nästa </a:t>
            </a:r>
            <a:r>
              <a:rPr lang="sv-S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kontakt, kontaktperson/kontaktvägar </a:t>
            </a:r>
            <a:r>
              <a:rPr lang="sv-S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och när det är viktigt att patienten tar kontakt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400" dirty="0" smtClean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9701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685676B-D983-4637-9A42-30CABD968D6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45185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6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685676B-D983-4637-9A42-30CABD968D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8529E49-0114-4285-949A-24BB8F1D2D5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sv-SE" sz="480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716239" y="1938169"/>
            <a:ext cx="6643661" cy="2387600"/>
          </a:xfrm>
        </p:spPr>
        <p:txBody>
          <a:bodyPr>
            <a:noAutofit/>
          </a:bodyPr>
          <a:lstStyle/>
          <a:p>
            <a:r>
              <a:rPr lang="sv-SE" sz="4800" dirty="0">
                <a:solidFill>
                  <a:srgbClr val="377D7A"/>
                </a:solidFill>
              </a:rPr>
              <a:t>Hösten/vintern är en period av lärande </a:t>
            </a:r>
            <a:br>
              <a:rPr lang="sv-SE" sz="4800" dirty="0">
                <a:solidFill>
                  <a:srgbClr val="377D7A"/>
                </a:solidFill>
              </a:rPr>
            </a:br>
            <a:r>
              <a:rPr lang="sv-SE" sz="4800" dirty="0">
                <a:solidFill>
                  <a:srgbClr val="377D7A"/>
                </a:solidFill>
              </a:rPr>
              <a:t>– och handling</a:t>
            </a:r>
          </a:p>
        </p:txBody>
      </p:sp>
    </p:spTree>
    <p:extLst>
      <p:ext uri="{BB962C8B-B14F-4D97-AF65-F5344CB8AC3E}">
        <p14:creationId xmlns:p14="http://schemas.microsoft.com/office/powerpoint/2010/main" val="36018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99EF9E2-7FCD-4B52-BC31-A77BFACC5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99EF9E2-7FCD-4B52-BC31-A77BFACC5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A09066AD-F747-4E4D-91E8-2D0C0D412EA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CB118C5-50E6-48B4-B177-9527D61661EF}"/>
              </a:ext>
            </a:extLst>
          </p:cNvPr>
          <p:cNvSpPr/>
          <p:nvPr/>
        </p:nvSpPr>
        <p:spPr>
          <a:xfrm>
            <a:off x="-423513" y="2670524"/>
            <a:ext cx="10334767" cy="616017"/>
          </a:xfrm>
          <a:prstGeom prst="roundRect">
            <a:avLst/>
          </a:prstGeom>
          <a:solidFill>
            <a:srgbClr val="3F7C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58CB71-4EC7-43E4-BC01-9B8165EE1B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98DB7-F40B-4F54-B72F-A408F6426B6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B9293E-C041-4574-94AE-B648BFE44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800" dirty="0"/>
              <a:t>Agenda</a:t>
            </a:r>
          </a:p>
        </p:txBody>
      </p:sp>
      <p:sp>
        <p:nvSpPr>
          <p:cNvPr id="2" name="format_text_box_2">
            <a:extLst>
              <a:ext uri="{FF2B5EF4-FFF2-40B4-BE49-F238E27FC236}">
                <a16:creationId xmlns:a16="http://schemas.microsoft.com/office/drawing/2014/main" id="{C75178C0-6A66-4617-B22F-F9BA7CED03D8}"/>
              </a:ext>
            </a:extLst>
          </p:cNvPr>
          <p:cNvSpPr txBox="1"/>
          <p:nvPr/>
        </p:nvSpPr>
        <p:spPr>
          <a:xfrm>
            <a:off x="308007" y="1718110"/>
            <a:ext cx="9414061" cy="147732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Standardiserat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vårdförlopp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beskrivning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status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och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nästa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steg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NAG SVF Sepsis </a:t>
            </a: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59549" y="3458939"/>
            <a:ext cx="5990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dirty="0">
                <a:solidFill>
                  <a:srgbClr val="377D7A"/>
                </a:solidFill>
              </a:rPr>
              <a:t>Kristoffer Strålin, Ordförande nationell arbetsgrupp SVF Sepsis</a:t>
            </a:r>
          </a:p>
        </p:txBody>
      </p:sp>
    </p:spTree>
    <p:extLst>
      <p:ext uri="{BB962C8B-B14F-4D97-AF65-F5344CB8AC3E}">
        <p14:creationId xmlns:p14="http://schemas.microsoft.com/office/powerpoint/2010/main" val="221093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99EF9E2-7FCD-4B52-BC31-A77BFACC5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20830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99EF9E2-7FCD-4B52-BC31-A77BFACC5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A09066AD-F747-4E4D-91E8-2D0C0D412EA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kumimoji="0" lang="sv-SE" sz="280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CB118C5-50E6-48B4-B177-9527D61661EF}"/>
              </a:ext>
            </a:extLst>
          </p:cNvPr>
          <p:cNvSpPr/>
          <p:nvPr/>
        </p:nvSpPr>
        <p:spPr>
          <a:xfrm>
            <a:off x="-423513" y="1588169"/>
            <a:ext cx="10334767" cy="616017"/>
          </a:xfrm>
          <a:prstGeom prst="roundRect">
            <a:avLst/>
          </a:prstGeom>
          <a:solidFill>
            <a:srgbClr val="3F7C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58CB71-4EC7-43E4-BC01-9B8165EE1B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98DB7-F40B-4F54-B72F-A408F6426B6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B9293E-C041-4574-94AE-B648BFE44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800" dirty="0"/>
              <a:t>Agenda</a:t>
            </a:r>
          </a:p>
        </p:txBody>
      </p:sp>
      <p:sp>
        <p:nvSpPr>
          <p:cNvPr id="2" name="format_text_box_2">
            <a:extLst>
              <a:ext uri="{FF2B5EF4-FFF2-40B4-BE49-F238E27FC236}">
                <a16:creationId xmlns:a16="http://schemas.microsoft.com/office/drawing/2014/main" id="{C75178C0-6A66-4617-B22F-F9BA7CED03D8}"/>
              </a:ext>
            </a:extLst>
          </p:cNvPr>
          <p:cNvSpPr txBox="1"/>
          <p:nvPr/>
        </p:nvSpPr>
        <p:spPr>
          <a:xfrm>
            <a:off x="308007" y="1718110"/>
            <a:ext cx="9414061" cy="1846659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Standardiserat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vårdförlopp</a:t>
            </a:r>
            <a:r>
              <a:rPr lang="en-US" sz="2400" b="1" dirty="0" smtClean="0">
                <a:solidFill>
                  <a:schemeClr val="bg1"/>
                </a:solidFill>
              </a:rPr>
              <a:t> – </a:t>
            </a:r>
            <a:r>
              <a:rPr lang="en-US" sz="2400" b="1" dirty="0" err="1" smtClean="0">
                <a:solidFill>
                  <a:schemeClr val="bg1"/>
                </a:solidFill>
              </a:rPr>
              <a:t>beskrivning</a:t>
            </a:r>
            <a:r>
              <a:rPr lang="en-US" sz="2400" b="1" dirty="0" smtClean="0">
                <a:solidFill>
                  <a:schemeClr val="bg1"/>
                </a:solidFill>
              </a:rPr>
              <a:t>, status </a:t>
            </a:r>
            <a:r>
              <a:rPr lang="en-US" sz="2400" b="1" dirty="0" err="1" smtClean="0">
                <a:solidFill>
                  <a:schemeClr val="bg1"/>
                </a:solidFill>
              </a:rPr>
              <a:t>och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nästa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steg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sv-SE" sz="2400" dirty="0" smtClean="0">
                <a:solidFill>
                  <a:srgbClr val="000000"/>
                </a:solidFill>
              </a:rPr>
              <a:t>NAG SVF Sepsis </a:t>
            </a:r>
            <a:endParaRPr lang="sv-SE" sz="2400" dirty="0">
              <a:solidFill>
                <a:srgbClr val="000000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203201" y="2272108"/>
            <a:ext cx="7504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v-SE" dirty="0">
                <a:solidFill>
                  <a:srgbClr val="377D7A"/>
                </a:solidFill>
              </a:rPr>
              <a:t>Christina Holmström, Processledare SVF, Nationella stödfunktionen SKL</a:t>
            </a:r>
          </a:p>
        </p:txBody>
      </p:sp>
    </p:spTree>
    <p:extLst>
      <p:ext uri="{BB962C8B-B14F-4D97-AF65-F5344CB8AC3E}">
        <p14:creationId xmlns:p14="http://schemas.microsoft.com/office/powerpoint/2010/main" val="30796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362" t="42446" r="22441" b="41339"/>
          <a:stretch>
            <a:fillRect/>
          </a:stretch>
        </p:blipFill>
        <p:spPr bwMode="auto">
          <a:xfrm>
            <a:off x="1738283" y="39046"/>
            <a:ext cx="8526257" cy="147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11516" t="27313" r="31890" b="69021"/>
          <a:stretch>
            <a:fillRect/>
          </a:stretch>
        </p:blipFill>
        <p:spPr bwMode="auto">
          <a:xfrm>
            <a:off x="5667372" y="1624246"/>
            <a:ext cx="4415962" cy="22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4C7E5077-1CC0-466B-8A06-6E09C13DAF86}"/>
              </a:ext>
            </a:extLst>
          </p:cNvPr>
          <p:cNvSpPr txBox="1"/>
          <p:nvPr/>
        </p:nvSpPr>
        <p:spPr>
          <a:xfrm>
            <a:off x="6235089" y="2469800"/>
            <a:ext cx="55631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”…</a:t>
            </a:r>
            <a:r>
              <a:rPr kumimoji="0" lang="sv-SE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adopted</a:t>
            </a: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resolution 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improving</a:t>
            </a: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prevention,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diagnosis</a:t>
            </a: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sepsis”</a:t>
            </a:r>
          </a:p>
        </p:txBody>
      </p:sp>
      <p:pic>
        <p:nvPicPr>
          <p:cNvPr id="9" name="Bildobjekt 8" descr="Skärmavbild 2017-09-06 kl. 18.19.48.png">
            <a:extLst>
              <a:ext uri="{FF2B5EF4-FFF2-40B4-BE49-F238E27FC236}">
                <a16:creationId xmlns:a16="http://schemas.microsoft.com/office/drawing/2014/main" id="{B31D122F-5971-4149-9842-1D04C31F8F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14739" r="1863" b="9938"/>
          <a:stretch/>
        </p:blipFill>
        <p:spPr>
          <a:xfrm>
            <a:off x="208755" y="2262525"/>
            <a:ext cx="5858858" cy="29160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EE1362F4-8965-4F0D-8A74-24F1A1AAC2C5}"/>
              </a:ext>
            </a:extLst>
          </p:cNvPr>
          <p:cNvSpPr txBox="1"/>
          <p:nvPr/>
        </p:nvSpPr>
        <p:spPr>
          <a:xfrm>
            <a:off x="2187006" y="4993859"/>
            <a:ext cx="14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 May 2017</a:t>
            </a:r>
          </a:p>
        </p:txBody>
      </p:sp>
    </p:spTree>
    <p:extLst>
      <p:ext uri="{BB962C8B-B14F-4D97-AF65-F5344CB8AC3E}">
        <p14:creationId xmlns:p14="http://schemas.microsoft.com/office/powerpoint/2010/main" val="1016241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927B46CD-1575-4E4B-98CA-D036B8DBB8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08" t="11157" r="18734" b="14740"/>
          <a:stretch/>
        </p:blipFill>
        <p:spPr>
          <a:xfrm>
            <a:off x="242726" y="972878"/>
            <a:ext cx="7085828" cy="475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EA708B56-1105-4462-ADA9-86D3A3962642}"/>
              </a:ext>
            </a:extLst>
          </p:cNvPr>
          <p:cNvSpPr txBox="1"/>
          <p:nvPr/>
        </p:nvSpPr>
        <p:spPr>
          <a:xfrm>
            <a:off x="1985773" y="207254"/>
            <a:ext cx="25235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NAG Sepsis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A080C2E-EF1E-42D1-8A30-8DE07F35F29A}"/>
              </a:ext>
            </a:extLst>
          </p:cNvPr>
          <p:cNvSpPr txBox="1"/>
          <p:nvPr/>
        </p:nvSpPr>
        <p:spPr>
          <a:xfrm>
            <a:off x="7445406" y="1419161"/>
            <a:ext cx="463255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Mål: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Nationell handlingsplan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 prevention, diagnostik och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behandling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- evidensbaserad och jämlik vård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- förbättrad överlevnad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- mindre komplikationer</a:t>
            </a:r>
          </a:p>
        </p:txBody>
      </p:sp>
    </p:spTree>
    <p:extLst>
      <p:ext uri="{BB962C8B-B14F-4D97-AF65-F5344CB8AC3E}">
        <p14:creationId xmlns:p14="http://schemas.microsoft.com/office/powerpoint/2010/main" val="819079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A815D22-E8B7-470D-B02A-FA28863EE0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40" t="16650" r="8897" b="8105"/>
          <a:stretch/>
        </p:blipFill>
        <p:spPr>
          <a:xfrm>
            <a:off x="685808" y="0"/>
            <a:ext cx="10629900" cy="57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60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205734"/>
            <a:ext cx="10515600" cy="1325563"/>
          </a:xfrm>
        </p:spPr>
        <p:txBody>
          <a:bodyPr/>
          <a:lstStyle/>
          <a:p>
            <a:r>
              <a:rPr lang="sv-SE" dirty="0"/>
              <a:t>Kompetenser i NAG Sepsis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655110"/>
          <a:ext cx="10515603" cy="39471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3754449618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449260467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818728688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98137270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57074337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262929295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2138974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Kompetenser</a:t>
                      </a:r>
                    </a:p>
                  </a:txBody>
                  <a:tcPr>
                    <a:solidFill>
                      <a:srgbClr val="377D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Norra</a:t>
                      </a:r>
                    </a:p>
                  </a:txBody>
                  <a:tcPr>
                    <a:solidFill>
                      <a:srgbClr val="377D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Uppsala Örebro</a:t>
                      </a:r>
                    </a:p>
                  </a:txBody>
                  <a:tcPr>
                    <a:solidFill>
                      <a:srgbClr val="377D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Stockholm Gotland</a:t>
                      </a:r>
                    </a:p>
                  </a:txBody>
                  <a:tcPr>
                    <a:solidFill>
                      <a:srgbClr val="377D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Sydöstra</a:t>
                      </a:r>
                    </a:p>
                  </a:txBody>
                  <a:tcPr>
                    <a:solidFill>
                      <a:srgbClr val="377D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Västra </a:t>
                      </a:r>
                    </a:p>
                  </a:txBody>
                  <a:tcPr>
                    <a:solidFill>
                      <a:srgbClr val="377D7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600" dirty="0"/>
                        <a:t>Södra</a:t>
                      </a:r>
                    </a:p>
                  </a:txBody>
                  <a:tcPr>
                    <a:solidFill>
                      <a:srgbClr val="377D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002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Infektionssjuk-domar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Sara Cajander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Pontus </a:t>
                      </a:r>
                      <a:r>
                        <a:rPr lang="sv-SE" sz="1400" dirty="0" err="1"/>
                        <a:t>Naucler</a:t>
                      </a:r>
                      <a:endParaRPr lang="sv-SE" sz="1400" dirty="0"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Jesper</a:t>
                      </a:r>
                      <a:r>
                        <a:rPr lang="sv-SE" sz="1400" baseline="0" dirty="0"/>
                        <a:t> </a:t>
                      </a:r>
                      <a:r>
                        <a:rPr lang="sv-SE" sz="1400" baseline="0" dirty="0" err="1"/>
                        <a:t>Svefors</a:t>
                      </a:r>
                      <a:endParaRPr lang="sv-SE" sz="1400" dirty="0"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Magnus Brink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Adam Linder</a:t>
                      </a:r>
                    </a:p>
                    <a:p>
                      <a:r>
                        <a:rPr lang="sv-SE" sz="1400" dirty="0"/>
                        <a:t>Mari Rosenqvist</a:t>
                      </a:r>
                    </a:p>
                  </a:txBody>
                  <a:tcPr marL="72000" marR="36000"/>
                </a:tc>
                <a:extLst>
                  <a:ext uri="{0D108BD9-81ED-4DB2-BD59-A6C34878D82A}">
                    <a16:rowId xmlns:a16="http://schemas.microsoft.com/office/drawing/2014/main" val="3978182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Akutsjukvård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Lisa Kurland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sv-S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Patrik Nyberg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Maria Bengtsson- Toni</a:t>
                      </a:r>
                    </a:p>
                  </a:txBody>
                  <a:tcPr marL="72000" marR="36000"/>
                </a:tc>
                <a:extLst>
                  <a:ext uri="{0D108BD9-81ED-4DB2-BD59-A6C34878D82A}">
                    <a16:rowId xmlns:a16="http://schemas.microsoft.com/office/drawing/2014/main" val="2104164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Internmedicin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endParaRPr lang="sv-S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Mari Rosenqvist</a:t>
                      </a:r>
                    </a:p>
                  </a:txBody>
                  <a:tcPr marL="72000" marR="36000"/>
                </a:tc>
                <a:extLst>
                  <a:ext uri="{0D108BD9-81ED-4DB2-BD59-A6C34878D82A}">
                    <a16:rowId xmlns:a16="http://schemas.microsoft.com/office/drawing/2014/main" val="3171885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Prehospital vård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Veronica Vicente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endParaRPr lang="sv-S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 marL="72000" marR="36000"/>
                </a:tc>
                <a:extLst>
                  <a:ext uri="{0D108BD9-81ED-4DB2-BD59-A6C34878D82A}">
                    <a16:rowId xmlns:a16="http://schemas.microsoft.com/office/drawing/2014/main" val="3927121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Intensivvård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Jonas</a:t>
                      </a:r>
                      <a:r>
                        <a:rPr lang="sv-SE" sz="1400" baseline="0" dirty="0"/>
                        <a:t> </a:t>
                      </a:r>
                      <a:r>
                        <a:rPr lang="sv-SE" sz="1400" baseline="0" dirty="0" err="1"/>
                        <a:t>Tydén</a:t>
                      </a:r>
                      <a:endParaRPr lang="sv-SE" sz="1400" dirty="0"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Miklos </a:t>
                      </a:r>
                      <a:r>
                        <a:rPr lang="sv-SE" sz="1400" dirty="0" err="1"/>
                        <a:t>Lipcsey</a:t>
                      </a:r>
                      <a:endParaRPr lang="sv-SE" sz="1400" dirty="0"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endParaRPr lang="sv-S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Magnus Brink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 marL="72000" marR="36000"/>
                </a:tc>
                <a:extLst>
                  <a:ext uri="{0D108BD9-81ED-4DB2-BD59-A6C34878D82A}">
                    <a16:rowId xmlns:a16="http://schemas.microsoft.com/office/drawing/2014/main" val="1944706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dirty="0"/>
                        <a:t>Primärvård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Christina</a:t>
                      </a:r>
                      <a:r>
                        <a:rPr lang="sv-SE" sz="1400" baseline="0" dirty="0"/>
                        <a:t> Abelsson</a:t>
                      </a:r>
                      <a:endParaRPr lang="sv-SE" sz="1400" dirty="0"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Ulrika Wallgren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endParaRPr lang="sv-S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 marL="72000" marR="36000"/>
                </a:tc>
                <a:extLst>
                  <a:ext uri="{0D108BD9-81ED-4DB2-BD59-A6C34878D82A}">
                    <a16:rowId xmlns:a16="http://schemas.microsoft.com/office/drawing/2014/main" val="464315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v-SE" sz="1600" dirty="0"/>
                        <a:t>Klinisk</a:t>
                      </a:r>
                      <a:r>
                        <a:rPr lang="sv-SE" sz="1600" baseline="0" dirty="0"/>
                        <a:t> mikrobiologi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endParaRPr lang="sv-SE" sz="1400"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Karin Wallgren</a:t>
                      </a: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endParaRPr lang="sv-S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 marL="72000" marR="36000"/>
                </a:tc>
                <a:tc>
                  <a:txBody>
                    <a:bodyPr/>
                    <a:lstStyle/>
                    <a:p>
                      <a:endParaRPr lang="sv-SE" sz="1400" dirty="0"/>
                    </a:p>
                  </a:txBody>
                  <a:tcPr marL="72000" marR="36000"/>
                </a:tc>
                <a:extLst>
                  <a:ext uri="{0D108BD9-81ED-4DB2-BD59-A6C34878D82A}">
                    <a16:rowId xmlns:a16="http://schemas.microsoft.com/office/drawing/2014/main" val="2432124712"/>
                  </a:ext>
                </a:extLst>
              </a:tr>
            </a:tbl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7500829" y="607967"/>
            <a:ext cx="3851952" cy="923330"/>
          </a:xfrm>
          <a:prstGeom prst="rect">
            <a:avLst/>
          </a:prstGeom>
          <a:noFill/>
          <a:ln>
            <a:solidFill>
              <a:srgbClr val="377D7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Ordförande: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Kristoffer Strålin, NPO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Processledare: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Annica Rönnkvist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Patientrepresentant: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Kristina Björkqvist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68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02D4A1-4E87-4059-BA46-D4EFEF9E6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820" y="94537"/>
            <a:ext cx="10515600" cy="1325563"/>
          </a:xfrm>
        </p:spPr>
        <p:txBody>
          <a:bodyPr/>
          <a:lstStyle/>
          <a:p>
            <a:r>
              <a:rPr lang="sv-SE" dirty="0"/>
              <a:t>Arbete och tidsförlopp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0AFE50A-F771-4F67-8682-BBC09B663B8F}"/>
              </a:ext>
            </a:extLst>
          </p:cNvPr>
          <p:cNvSpPr txBox="1"/>
          <p:nvPr/>
        </p:nvSpPr>
        <p:spPr>
          <a:xfrm>
            <a:off x="373224" y="1261479"/>
            <a:ext cx="408945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Augusti-september 2019: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NPO Infektionssjukdomar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och NPO Akut vård enades om upplägg.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Utskick till andra NPO om nominering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till NAG SVF Sepsis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2019-10-01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NPO Infektionssjukdomar och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NPO akutvård utsåg medlemmarna i NAG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Möten med NAG SVF Sepsis: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2019-10-15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2019-11-04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2019-11-05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2019-11-20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2019-12-11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2020-01-14</a:t>
            </a:r>
          </a:p>
        </p:txBody>
      </p:sp>
    </p:spTree>
    <p:extLst>
      <p:ext uri="{BB962C8B-B14F-4D97-AF65-F5344CB8AC3E}">
        <p14:creationId xmlns:p14="http://schemas.microsoft.com/office/powerpoint/2010/main" val="1580492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02D4A1-4E87-4059-BA46-D4EFEF9E6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820" y="94537"/>
            <a:ext cx="10515600" cy="1325563"/>
          </a:xfrm>
        </p:spPr>
        <p:txBody>
          <a:bodyPr/>
          <a:lstStyle/>
          <a:p>
            <a:r>
              <a:rPr lang="sv-SE" dirty="0"/>
              <a:t>Arbete och tidsförlopp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09B0217-21E7-4E2D-8398-CAC606E481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20082" r="35867" b="23402"/>
          <a:stretch/>
        </p:blipFill>
        <p:spPr>
          <a:xfrm>
            <a:off x="4906347" y="1261479"/>
            <a:ext cx="6980853" cy="3875891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C0AFE50A-F771-4F67-8682-BBC09B663B8F}"/>
              </a:ext>
            </a:extLst>
          </p:cNvPr>
          <p:cNvSpPr txBox="1"/>
          <p:nvPr/>
        </p:nvSpPr>
        <p:spPr>
          <a:xfrm>
            <a:off x="373224" y="1261479"/>
            <a:ext cx="408945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Augusti-september 2019: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NPO Infektionssjukdomar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och NPO Akut vård enades om upplägg.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Utskick till andra NPO om nominering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till NAG SVF Sepsis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2019-10-01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NPO Infektionssjukdomar och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NPO akutvård utsåg medlemmarna i NAG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Möten med NAG SVF Sepsis: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2019-10-15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2019-11-04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2019-11-05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2019-11-20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2019-12-11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2020-01-14</a:t>
            </a:r>
          </a:p>
        </p:txBody>
      </p:sp>
    </p:spTree>
    <p:extLst>
      <p:ext uri="{BB962C8B-B14F-4D97-AF65-F5344CB8AC3E}">
        <p14:creationId xmlns:p14="http://schemas.microsoft.com/office/powerpoint/2010/main" val="396025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1C838B1D-0FC3-4CAB-B1AC-994313910891}"/>
              </a:ext>
            </a:extLst>
          </p:cNvPr>
          <p:cNvSpPr/>
          <p:nvPr/>
        </p:nvSpPr>
        <p:spPr>
          <a:xfrm>
            <a:off x="0" y="5612235"/>
            <a:ext cx="12192000" cy="12457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854FAE1-203A-4035-A3E2-7D18152C7F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06" t="15215" r="18945" b="8868"/>
          <a:stretch/>
        </p:blipFill>
        <p:spPr>
          <a:xfrm>
            <a:off x="2248173" y="46651"/>
            <a:ext cx="9198426" cy="6732000"/>
          </a:xfrm>
          <a:prstGeom prst="rect">
            <a:avLst/>
          </a:prstGeom>
        </p:spPr>
      </p:pic>
      <p:sp>
        <p:nvSpPr>
          <p:cNvPr id="36" name="Platshållare för innehåll 2">
            <a:extLst>
              <a:ext uri="{FF2B5EF4-FFF2-40B4-BE49-F238E27FC236}">
                <a16:creationId xmlns:a16="http://schemas.microsoft.com/office/drawing/2014/main" id="{73160E1C-2DD4-42D9-BE82-E5BAEA9592D4}"/>
              </a:ext>
            </a:extLst>
          </p:cNvPr>
          <p:cNvSpPr txBox="1">
            <a:spLocks/>
          </p:cNvSpPr>
          <p:nvPr/>
        </p:nvSpPr>
        <p:spPr>
          <a:xfrm>
            <a:off x="485192" y="4105469"/>
            <a:ext cx="3003958" cy="1603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Avgränsning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Vuxna med misstänkt sepsis som insjuknar utanför sjukhus</a:t>
            </a:r>
          </a:p>
        </p:txBody>
      </p:sp>
    </p:spTree>
    <p:extLst>
      <p:ext uri="{BB962C8B-B14F-4D97-AF65-F5344CB8AC3E}">
        <p14:creationId xmlns:p14="http://schemas.microsoft.com/office/powerpoint/2010/main" val="3648446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1C838B1D-0FC3-4CAB-B1AC-994313910891}"/>
              </a:ext>
            </a:extLst>
          </p:cNvPr>
          <p:cNvSpPr/>
          <p:nvPr/>
        </p:nvSpPr>
        <p:spPr>
          <a:xfrm>
            <a:off x="0" y="5612235"/>
            <a:ext cx="12192000" cy="12457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F6B0AD1-7332-4FB8-9CB4-3332478B60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77" t="20411" r="30051" b="28571"/>
          <a:stretch/>
        </p:blipFill>
        <p:spPr>
          <a:xfrm>
            <a:off x="821081" y="728017"/>
            <a:ext cx="4794375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52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1C838B1D-0FC3-4CAB-B1AC-994313910891}"/>
              </a:ext>
            </a:extLst>
          </p:cNvPr>
          <p:cNvSpPr/>
          <p:nvPr/>
        </p:nvSpPr>
        <p:spPr>
          <a:xfrm>
            <a:off x="0" y="5612235"/>
            <a:ext cx="12192000" cy="12457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F6B0AD1-7332-4FB8-9CB4-3332478B60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77" t="20411" r="30051" b="28571"/>
          <a:stretch/>
        </p:blipFill>
        <p:spPr>
          <a:xfrm>
            <a:off x="821081" y="728017"/>
            <a:ext cx="4794375" cy="44280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8C4999F-B9C1-4944-83C2-1AF1A1A75D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03" t="20411" r="35603" b="13197"/>
          <a:stretch/>
        </p:blipFill>
        <p:spPr>
          <a:xfrm>
            <a:off x="5722764" y="728017"/>
            <a:ext cx="6160545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90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E1B0B0-804D-4582-9F5E-174BE1FE1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513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sv-SE" sz="5400" dirty="0">
                <a:solidFill>
                  <a:schemeClr val="bg2">
                    <a:lumMod val="50000"/>
                  </a:schemeClr>
                </a:solidFill>
              </a:rPr>
              <a:t>SVF – kvalitetsindikatorer (diskuteras)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D513B4-CAE8-49AC-9DB0-AA0F17E51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9177"/>
            <a:ext cx="10515600" cy="4740530"/>
          </a:xfrm>
        </p:spPr>
        <p:txBody>
          <a:bodyPr>
            <a:normAutofit/>
          </a:bodyPr>
          <a:lstStyle/>
          <a:p>
            <a:r>
              <a:rPr lang="sv-SE" dirty="0"/>
              <a:t>Utfallsmått</a:t>
            </a:r>
          </a:p>
          <a:p>
            <a:pPr lvl="1"/>
            <a:r>
              <a:rPr lang="sv-SE" dirty="0"/>
              <a:t>Överlevnad dag 30 resp. dag 90</a:t>
            </a:r>
          </a:p>
          <a:p>
            <a:pPr lvl="1"/>
            <a:r>
              <a:rPr lang="sv-SE" dirty="0"/>
              <a:t>Antal sjukhusfria dag 0-90 (rehab/geriatrik inräknat)</a:t>
            </a:r>
          </a:p>
          <a:p>
            <a:pPr lvl="1"/>
            <a:r>
              <a:rPr lang="sv-SE" dirty="0"/>
              <a:t>Boende utan kommunala insatser dag 90</a:t>
            </a:r>
          </a:p>
          <a:p>
            <a:pPr lvl="1"/>
            <a:r>
              <a:rPr lang="sv-SE" dirty="0"/>
              <a:t>Åter i förvärvsarbete dag 90 </a:t>
            </a:r>
          </a:p>
          <a:p>
            <a:r>
              <a:rPr lang="sv-SE" dirty="0"/>
              <a:t>Processmått</a:t>
            </a:r>
          </a:p>
          <a:p>
            <a:pPr lvl="1"/>
            <a:r>
              <a:rPr lang="sv-SE" dirty="0"/>
              <a:t>Ledtid från sjukhusankomst till laktat, blododling, antibiotika</a:t>
            </a:r>
          </a:p>
          <a:p>
            <a:pPr lvl="1"/>
            <a:r>
              <a:rPr lang="sv-SE" dirty="0"/>
              <a:t>Genomförd förnyad laktatmätning inom 4 h om laktat &gt; 2,0 </a:t>
            </a:r>
            <a:r>
              <a:rPr lang="sv-SE" dirty="0" err="1"/>
              <a:t>mmol</a:t>
            </a:r>
            <a:r>
              <a:rPr lang="sv-SE" dirty="0"/>
              <a:t>/L initialt</a:t>
            </a:r>
          </a:p>
          <a:p>
            <a:pPr lvl="1"/>
            <a:r>
              <a:rPr lang="sv-SE" dirty="0"/>
              <a:t>Beslut om ny behandlingsbegränsning inom 48 h från ankomst</a:t>
            </a:r>
          </a:p>
          <a:p>
            <a:pPr lvl="1"/>
            <a:r>
              <a:rPr lang="sv-SE" dirty="0" err="1"/>
              <a:t>Vasopressorbehandling</a:t>
            </a:r>
            <a:r>
              <a:rPr lang="sv-SE" dirty="0"/>
              <a:t> given inom 72 h från ankomst</a:t>
            </a:r>
          </a:p>
          <a:p>
            <a:pPr lvl="1"/>
            <a:r>
              <a:rPr lang="sv-SE" dirty="0"/>
              <a:t>Korrekt ICD-10-diagnos satt avseende sepsis</a:t>
            </a:r>
          </a:p>
          <a:p>
            <a:pPr lvl="1"/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65569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2D63A13-301B-4C13-9545-894AA48F5F3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2D63A13-301B-4C13-9545-894AA48F5F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" name="Rectangle 150" hidden="1">
            <a:extLst>
              <a:ext uri="{FF2B5EF4-FFF2-40B4-BE49-F238E27FC236}">
                <a16:creationId xmlns:a16="http://schemas.microsoft.com/office/drawing/2014/main" id="{46169973-4F2C-4CE5-8C29-479F7FB3A78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5C45ED64-6280-4181-B856-C5116173F02F}"/>
              </a:ext>
            </a:extLst>
          </p:cNvPr>
          <p:cNvSpPr/>
          <p:nvPr/>
        </p:nvSpPr>
        <p:spPr>
          <a:xfrm>
            <a:off x="0" y="0"/>
            <a:ext cx="5488594" cy="5740400"/>
          </a:xfrm>
          <a:prstGeom prst="rect">
            <a:avLst/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84C08B-A7C0-4A3C-99E6-F6060484BD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98DB7-F40B-4F54-B72F-A408F6426B6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itle 5">
            <a:extLst>
              <a:ext uri="{FF2B5EF4-FFF2-40B4-BE49-F238E27FC236}">
                <a16:creationId xmlns:a16="http://schemas.microsoft.com/office/drawing/2014/main" id="{A5077BC4-0258-4008-8287-DF138AD5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330" y="1076770"/>
            <a:ext cx="4696378" cy="4274262"/>
          </a:xfrm>
        </p:spPr>
        <p:txBody>
          <a:bodyPr>
            <a:noAutofit/>
          </a:bodyPr>
          <a:lstStyle/>
          <a:p>
            <a:pPr algn="ctr"/>
            <a:r>
              <a:rPr lang="sv-SE" sz="3600" b="1" dirty="0"/>
              <a:t>En jämlik och effektiv vård med god kvalitet genom standardiserade vårdförlopp</a:t>
            </a:r>
            <a:br>
              <a:rPr lang="sv-SE" sz="3600" b="1" dirty="0"/>
            </a:br>
            <a:r>
              <a:rPr lang="sv-SE" sz="3600" b="1" dirty="0"/>
              <a:t/>
            </a:r>
            <a:br>
              <a:rPr lang="sv-SE" sz="3600" b="1" dirty="0"/>
            </a:br>
            <a:r>
              <a:rPr lang="sv-SE" sz="3600" b="1" dirty="0"/>
              <a:t>Vår framgång räknas i liv och jämlik hälsa</a:t>
            </a:r>
          </a:p>
        </p:txBody>
      </p:sp>
      <p:grpSp>
        <p:nvGrpSpPr>
          <p:cNvPr id="240" name="Group 10">
            <a:extLst>
              <a:ext uri="{FF2B5EF4-FFF2-40B4-BE49-F238E27FC236}">
                <a16:creationId xmlns:a16="http://schemas.microsoft.com/office/drawing/2014/main" id="{6363B2B5-015A-40C9-85C3-FE3FC783AA03}"/>
              </a:ext>
            </a:extLst>
          </p:cNvPr>
          <p:cNvGrpSpPr/>
          <p:nvPr/>
        </p:nvGrpSpPr>
        <p:grpSpPr>
          <a:xfrm>
            <a:off x="6468448" y="646283"/>
            <a:ext cx="4742048" cy="4378374"/>
            <a:chOff x="2848299" y="885635"/>
            <a:chExt cx="4742048" cy="4378374"/>
          </a:xfrm>
        </p:grpSpPr>
        <p:pic>
          <p:nvPicPr>
            <p:cNvPr id="242" name="Graphic 40">
              <a:extLst>
                <a:ext uri="{FF2B5EF4-FFF2-40B4-BE49-F238E27FC236}">
                  <a16:creationId xmlns:a16="http://schemas.microsoft.com/office/drawing/2014/main" id="{D56A4F0C-E91B-419F-87E1-70F1E65E5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802963" y="2266858"/>
              <a:ext cx="1660970" cy="1660971"/>
            </a:xfrm>
            <a:prstGeom prst="rect">
              <a:avLst/>
            </a:prstGeom>
          </p:spPr>
        </p:pic>
        <p:sp>
          <p:nvSpPr>
            <p:cNvPr id="243" name="Freeform: Shape 16">
              <a:extLst>
                <a:ext uri="{FF2B5EF4-FFF2-40B4-BE49-F238E27FC236}">
                  <a16:creationId xmlns:a16="http://schemas.microsoft.com/office/drawing/2014/main" id="{33C4B2D2-1AB9-40FC-8846-43BAF3A20C82}"/>
                </a:ext>
              </a:extLst>
            </p:cNvPr>
            <p:cNvSpPr/>
            <p:nvPr/>
          </p:nvSpPr>
          <p:spPr>
            <a:xfrm flipH="1" flipV="1">
              <a:off x="6468242" y="1347118"/>
              <a:ext cx="433100" cy="444635"/>
            </a:xfrm>
            <a:custGeom>
              <a:avLst/>
              <a:gdLst>
                <a:gd name="connsiteX0" fmla="*/ 166426 w 362014"/>
                <a:gd name="connsiteY0" fmla="*/ 389216 h 389216"/>
                <a:gd name="connsiteX1" fmla="*/ 121451 w 362014"/>
                <a:gd name="connsiteY1" fmla="*/ 355584 h 389216"/>
                <a:gd name="connsiteX2" fmla="*/ 2667 w 362014"/>
                <a:gd name="connsiteY2" fmla="*/ 247625 h 389216"/>
                <a:gd name="connsiteX3" fmla="*/ 0 w 362014"/>
                <a:gd name="connsiteY3" fmla="*/ 34848 h 389216"/>
                <a:gd name="connsiteX4" fmla="*/ 205116 w 362014"/>
                <a:gd name="connsiteY4" fmla="*/ 0 h 389216"/>
                <a:gd name="connsiteX5" fmla="*/ 210901 w 362014"/>
                <a:gd name="connsiteY5" fmla="*/ 6365 h 389216"/>
                <a:gd name="connsiteX6" fmla="*/ 324337 w 362014"/>
                <a:gd name="connsiteY6" fmla="*/ 109463 h 389216"/>
                <a:gd name="connsiteX7" fmla="*/ 362014 w 362014"/>
                <a:gd name="connsiteY7" fmla="*/ 137637 h 389216"/>
                <a:gd name="connsiteX8" fmla="*/ 163695 w 362014"/>
                <a:gd name="connsiteY8" fmla="*/ 171330 h 389216"/>
                <a:gd name="connsiteX9" fmla="*/ 166426 w 362014"/>
                <a:gd name="connsiteY9" fmla="*/ 389216 h 38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2014" h="389216">
                  <a:moveTo>
                    <a:pt x="166426" y="389216"/>
                  </a:moveTo>
                  <a:lnTo>
                    <a:pt x="121451" y="355584"/>
                  </a:lnTo>
                  <a:lnTo>
                    <a:pt x="2667" y="247625"/>
                  </a:lnTo>
                  <a:lnTo>
                    <a:pt x="0" y="34848"/>
                  </a:lnTo>
                  <a:lnTo>
                    <a:pt x="205116" y="0"/>
                  </a:lnTo>
                  <a:lnTo>
                    <a:pt x="210901" y="6365"/>
                  </a:lnTo>
                  <a:cubicBezTo>
                    <a:pt x="247034" y="42499"/>
                    <a:pt x="284891" y="76909"/>
                    <a:pt x="324337" y="109463"/>
                  </a:cubicBezTo>
                  <a:lnTo>
                    <a:pt x="362014" y="137637"/>
                  </a:lnTo>
                  <a:lnTo>
                    <a:pt x="163695" y="171330"/>
                  </a:lnTo>
                  <a:lnTo>
                    <a:pt x="166426" y="38921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244" name="Freeform: Shape 18">
              <a:extLst>
                <a:ext uri="{FF2B5EF4-FFF2-40B4-BE49-F238E27FC236}">
                  <a16:creationId xmlns:a16="http://schemas.microsoft.com/office/drawing/2014/main" id="{67B9B291-DA91-48D1-98D7-4BCAEACF4177}"/>
                </a:ext>
              </a:extLst>
            </p:cNvPr>
            <p:cNvSpPr/>
            <p:nvPr/>
          </p:nvSpPr>
          <p:spPr>
            <a:xfrm flipH="1" flipV="1">
              <a:off x="7053017" y="3546098"/>
              <a:ext cx="440735" cy="447169"/>
            </a:xfrm>
            <a:custGeom>
              <a:avLst/>
              <a:gdLst>
                <a:gd name="connsiteX0" fmla="*/ 293967 w 368396"/>
                <a:gd name="connsiteY0" fmla="*/ 391435 h 391435"/>
                <a:gd name="connsiteX1" fmla="*/ 199478 w 368396"/>
                <a:gd name="connsiteY1" fmla="*/ 195053 h 391435"/>
                <a:gd name="connsiteX2" fmla="*/ 0 w 368396"/>
                <a:gd name="connsiteY2" fmla="*/ 255168 h 391435"/>
                <a:gd name="connsiteX3" fmla="*/ 5414 w 368396"/>
                <a:gd name="connsiteY3" fmla="*/ 234112 h 391435"/>
                <a:gd name="connsiteX4" fmla="*/ 67016 w 368396"/>
                <a:gd name="connsiteY4" fmla="*/ 65805 h 391435"/>
                <a:gd name="connsiteX5" fmla="*/ 285374 w 368396"/>
                <a:gd name="connsiteY5" fmla="*/ 0 h 391435"/>
                <a:gd name="connsiteX6" fmla="*/ 368396 w 368396"/>
                <a:gd name="connsiteY6" fmla="*/ 172548 h 391435"/>
                <a:gd name="connsiteX7" fmla="*/ 363746 w 368396"/>
                <a:gd name="connsiteY7" fmla="*/ 182200 h 391435"/>
                <a:gd name="connsiteX8" fmla="*/ 310031 w 368396"/>
                <a:gd name="connsiteY8" fmla="*/ 328960 h 391435"/>
                <a:gd name="connsiteX9" fmla="*/ 293967 w 368396"/>
                <a:gd name="connsiteY9" fmla="*/ 391435 h 39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396" h="391435">
                  <a:moveTo>
                    <a:pt x="293967" y="391435"/>
                  </a:moveTo>
                  <a:lnTo>
                    <a:pt x="199478" y="195053"/>
                  </a:lnTo>
                  <a:lnTo>
                    <a:pt x="0" y="255168"/>
                  </a:lnTo>
                  <a:lnTo>
                    <a:pt x="5414" y="234112"/>
                  </a:lnTo>
                  <a:lnTo>
                    <a:pt x="67016" y="65805"/>
                  </a:lnTo>
                  <a:lnTo>
                    <a:pt x="285374" y="0"/>
                  </a:lnTo>
                  <a:lnTo>
                    <a:pt x="368396" y="172548"/>
                  </a:lnTo>
                  <a:lnTo>
                    <a:pt x="363746" y="182200"/>
                  </a:lnTo>
                  <a:cubicBezTo>
                    <a:pt x="343538" y="229977"/>
                    <a:pt x="325588" y="278942"/>
                    <a:pt x="310031" y="328960"/>
                  </a:cubicBezTo>
                  <a:lnTo>
                    <a:pt x="293967" y="39143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245" name="Freeform: Shape 19">
              <a:extLst>
                <a:ext uri="{FF2B5EF4-FFF2-40B4-BE49-F238E27FC236}">
                  <a16:creationId xmlns:a16="http://schemas.microsoft.com/office/drawing/2014/main" id="{DC326EBE-C63A-4D8A-87B2-7D7A9E9C61C1}"/>
                </a:ext>
              </a:extLst>
            </p:cNvPr>
            <p:cNvSpPr/>
            <p:nvPr/>
          </p:nvSpPr>
          <p:spPr>
            <a:xfrm flipH="1" flipV="1">
              <a:off x="5042739" y="4891686"/>
              <a:ext cx="419954" cy="372323"/>
            </a:xfrm>
            <a:custGeom>
              <a:avLst/>
              <a:gdLst>
                <a:gd name="connsiteX0" fmla="*/ 0 w 351026"/>
                <a:gd name="connsiteY0" fmla="*/ 325918 h 325918"/>
                <a:gd name="connsiteX1" fmla="*/ 137898 w 351026"/>
                <a:gd name="connsiteY1" fmla="*/ 164678 h 325918"/>
                <a:gd name="connsiteX2" fmla="*/ 2891 w 351026"/>
                <a:gd name="connsiteY2" fmla="*/ 6818 h 325918"/>
                <a:gd name="connsiteX3" fmla="*/ 137897 w 351026"/>
                <a:gd name="connsiteY3" fmla="*/ 0 h 325918"/>
                <a:gd name="connsiteX4" fmla="*/ 213451 w 351026"/>
                <a:gd name="connsiteY4" fmla="*/ 3815 h 325918"/>
                <a:gd name="connsiteX5" fmla="*/ 351026 w 351026"/>
                <a:gd name="connsiteY5" fmla="*/ 164678 h 325918"/>
                <a:gd name="connsiteX6" fmla="*/ 215723 w 351026"/>
                <a:gd name="connsiteY6" fmla="*/ 322885 h 325918"/>
                <a:gd name="connsiteX7" fmla="*/ 137898 w 351026"/>
                <a:gd name="connsiteY7" fmla="*/ 318955 h 325918"/>
                <a:gd name="connsiteX8" fmla="*/ 0 w 351026"/>
                <a:gd name="connsiteY8" fmla="*/ 325918 h 325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026" h="325918">
                  <a:moveTo>
                    <a:pt x="0" y="325918"/>
                  </a:moveTo>
                  <a:lnTo>
                    <a:pt x="137898" y="164678"/>
                  </a:lnTo>
                  <a:lnTo>
                    <a:pt x="2891" y="6818"/>
                  </a:lnTo>
                  <a:lnTo>
                    <a:pt x="137897" y="0"/>
                  </a:lnTo>
                  <a:lnTo>
                    <a:pt x="213451" y="3815"/>
                  </a:lnTo>
                  <a:lnTo>
                    <a:pt x="351026" y="164678"/>
                  </a:lnTo>
                  <a:lnTo>
                    <a:pt x="215723" y="322885"/>
                  </a:lnTo>
                  <a:lnTo>
                    <a:pt x="137898" y="318955"/>
                  </a:lnTo>
                  <a:lnTo>
                    <a:pt x="0" y="32591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246" name="Freeform: Shape 20">
              <a:extLst>
                <a:ext uri="{FF2B5EF4-FFF2-40B4-BE49-F238E27FC236}">
                  <a16:creationId xmlns:a16="http://schemas.microsoft.com/office/drawing/2014/main" id="{1749DB3C-2D94-44BE-979F-A538A0495CC4}"/>
                </a:ext>
              </a:extLst>
            </p:cNvPr>
            <p:cNvSpPr/>
            <p:nvPr/>
          </p:nvSpPr>
          <p:spPr>
            <a:xfrm flipH="1" flipV="1">
              <a:off x="6655949" y="1508870"/>
              <a:ext cx="934398" cy="2261571"/>
            </a:xfrm>
            <a:custGeom>
              <a:avLst/>
              <a:gdLst>
                <a:gd name="connsiteX0" fmla="*/ 578583 w 781032"/>
                <a:gd name="connsiteY0" fmla="*/ 1979694 h 1979694"/>
                <a:gd name="connsiteX1" fmla="*/ 561281 w 781032"/>
                <a:gd name="connsiteY1" fmla="*/ 1963969 h 1979694"/>
                <a:gd name="connsiteX2" fmla="*/ 0 w 781032"/>
                <a:gd name="connsiteY2" fmla="*/ 608918 h 1979694"/>
                <a:gd name="connsiteX3" fmla="*/ 38933 w 781032"/>
                <a:gd name="connsiteY3" fmla="*/ 222710 h 1979694"/>
                <a:gd name="connsiteX4" fmla="*/ 80740 w 781032"/>
                <a:gd name="connsiteY4" fmla="*/ 60115 h 1979694"/>
                <a:gd name="connsiteX5" fmla="*/ 280218 w 781032"/>
                <a:gd name="connsiteY5" fmla="*/ 0 h 1979694"/>
                <a:gd name="connsiteX6" fmla="*/ 374707 w 781032"/>
                <a:gd name="connsiteY6" fmla="*/ 196382 h 1979694"/>
                <a:gd name="connsiteX7" fmla="*/ 351409 w 781032"/>
                <a:gd name="connsiteY7" fmla="*/ 286991 h 1979694"/>
                <a:gd name="connsiteX8" fmla="*/ 318956 w 781032"/>
                <a:gd name="connsiteY8" fmla="*/ 608918 h 1979694"/>
                <a:gd name="connsiteX9" fmla="*/ 683719 w 781032"/>
                <a:gd name="connsiteY9" fmla="*/ 1624998 h 1979694"/>
                <a:gd name="connsiteX10" fmla="*/ 781032 w 781032"/>
                <a:gd name="connsiteY10" fmla="*/ 1732069 h 1979694"/>
                <a:gd name="connsiteX11" fmla="*/ 575916 w 781032"/>
                <a:gd name="connsiteY11" fmla="*/ 1766917 h 1979694"/>
                <a:gd name="connsiteX12" fmla="*/ 578583 w 781032"/>
                <a:gd name="connsiteY12" fmla="*/ 1979694 h 197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1032" h="1979694">
                  <a:moveTo>
                    <a:pt x="578583" y="1979694"/>
                  </a:moveTo>
                  <a:lnTo>
                    <a:pt x="561281" y="1963969"/>
                  </a:lnTo>
                  <a:cubicBezTo>
                    <a:pt x="214493" y="1617182"/>
                    <a:pt x="0" y="1138099"/>
                    <a:pt x="0" y="608918"/>
                  </a:cubicBezTo>
                  <a:cubicBezTo>
                    <a:pt x="0" y="476623"/>
                    <a:pt x="13406" y="347459"/>
                    <a:pt x="38933" y="222710"/>
                  </a:cubicBezTo>
                  <a:lnTo>
                    <a:pt x="80740" y="60115"/>
                  </a:lnTo>
                  <a:lnTo>
                    <a:pt x="280218" y="0"/>
                  </a:lnTo>
                  <a:lnTo>
                    <a:pt x="374707" y="196382"/>
                  </a:lnTo>
                  <a:lnTo>
                    <a:pt x="351409" y="286991"/>
                  </a:lnTo>
                  <a:cubicBezTo>
                    <a:pt x="330131" y="390976"/>
                    <a:pt x="318956" y="498642"/>
                    <a:pt x="318956" y="608918"/>
                  </a:cubicBezTo>
                  <a:cubicBezTo>
                    <a:pt x="318956" y="994884"/>
                    <a:pt x="455844" y="1348877"/>
                    <a:pt x="683719" y="1624998"/>
                  </a:cubicBezTo>
                  <a:lnTo>
                    <a:pt x="781032" y="1732069"/>
                  </a:lnTo>
                  <a:lnTo>
                    <a:pt x="575916" y="1766917"/>
                  </a:lnTo>
                  <a:lnTo>
                    <a:pt x="578583" y="1979694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247" name="Freeform: Shape 21">
              <a:extLst>
                <a:ext uri="{FF2B5EF4-FFF2-40B4-BE49-F238E27FC236}">
                  <a16:creationId xmlns:a16="http://schemas.microsoft.com/office/drawing/2014/main" id="{49784F96-78B1-4EE7-8245-3AB36C13B924}"/>
                </a:ext>
              </a:extLst>
            </p:cNvPr>
            <p:cNvSpPr/>
            <p:nvPr/>
          </p:nvSpPr>
          <p:spPr>
            <a:xfrm flipH="1" flipV="1">
              <a:off x="3300117" y="3835337"/>
              <a:ext cx="1907204" cy="1420879"/>
            </a:xfrm>
            <a:custGeom>
              <a:avLst/>
              <a:gdLst>
                <a:gd name="connsiteX0" fmla="*/ 1569409 w 1670637"/>
                <a:gd name="connsiteY0" fmla="*/ 1303599 h 1303599"/>
                <a:gd name="connsiteX1" fmla="*/ 1365193 w 1670637"/>
                <a:gd name="connsiteY1" fmla="*/ 1226183 h 1303599"/>
                <a:gd name="connsiteX2" fmla="*/ 1329029 w 1670637"/>
                <a:gd name="connsiteY2" fmla="*/ 1151112 h 1303599"/>
                <a:gd name="connsiteX3" fmla="*/ 87770 w 1670637"/>
                <a:gd name="connsiteY3" fmla="*/ 323387 h 1303599"/>
                <a:gd name="connsiteX4" fmla="*/ 2272 w 1670637"/>
                <a:gd name="connsiteY4" fmla="*/ 319070 h 1303599"/>
                <a:gd name="connsiteX5" fmla="*/ 137575 w 1670637"/>
                <a:gd name="connsiteY5" fmla="*/ 160863 h 1303599"/>
                <a:gd name="connsiteX6" fmla="*/ 0 w 1670637"/>
                <a:gd name="connsiteY6" fmla="*/ 0 h 1303599"/>
                <a:gd name="connsiteX7" fmla="*/ 120380 w 1670637"/>
                <a:gd name="connsiteY7" fmla="*/ 6079 h 1303599"/>
                <a:gd name="connsiteX8" fmla="*/ 1609487 w 1670637"/>
                <a:gd name="connsiteY8" fmla="*/ 999079 h 1303599"/>
                <a:gd name="connsiteX9" fmla="*/ 1670637 w 1670637"/>
                <a:gd name="connsiteY9" fmla="*/ 1126019 h 1303599"/>
                <a:gd name="connsiteX10" fmla="*/ 1569409 w 1670637"/>
                <a:gd name="connsiteY10" fmla="*/ 1303599 h 130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637" h="1303599">
                  <a:moveTo>
                    <a:pt x="1569409" y="1303599"/>
                  </a:moveTo>
                  <a:lnTo>
                    <a:pt x="1365193" y="1226183"/>
                  </a:lnTo>
                  <a:lnTo>
                    <a:pt x="1329029" y="1151112"/>
                  </a:lnTo>
                  <a:cubicBezTo>
                    <a:pt x="1083122" y="698437"/>
                    <a:pt x="624761" y="377922"/>
                    <a:pt x="87770" y="323387"/>
                  </a:cubicBezTo>
                  <a:lnTo>
                    <a:pt x="2272" y="319070"/>
                  </a:lnTo>
                  <a:lnTo>
                    <a:pt x="137575" y="160863"/>
                  </a:lnTo>
                  <a:lnTo>
                    <a:pt x="0" y="0"/>
                  </a:lnTo>
                  <a:lnTo>
                    <a:pt x="120380" y="6079"/>
                  </a:lnTo>
                  <a:cubicBezTo>
                    <a:pt x="764595" y="71503"/>
                    <a:pt x="1314478" y="456017"/>
                    <a:pt x="1609487" y="999079"/>
                  </a:cubicBezTo>
                  <a:lnTo>
                    <a:pt x="1670637" y="1126019"/>
                  </a:lnTo>
                  <a:lnTo>
                    <a:pt x="1569409" y="130359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248" name="Freeform: Shape 22">
              <a:extLst>
                <a:ext uri="{FF2B5EF4-FFF2-40B4-BE49-F238E27FC236}">
                  <a16:creationId xmlns:a16="http://schemas.microsoft.com/office/drawing/2014/main" id="{1FA592B2-7854-49AD-B896-606331813152}"/>
                </a:ext>
              </a:extLst>
            </p:cNvPr>
            <p:cNvSpPr/>
            <p:nvPr/>
          </p:nvSpPr>
          <p:spPr>
            <a:xfrm flipH="1" flipV="1">
              <a:off x="5297716" y="3796150"/>
              <a:ext cx="2115861" cy="1460070"/>
            </a:xfrm>
            <a:custGeom>
              <a:avLst/>
              <a:gdLst>
                <a:gd name="connsiteX0" fmla="*/ 301380 w 1768577"/>
                <a:gd name="connsiteY0" fmla="*/ 1278091 h 1278091"/>
                <a:gd name="connsiteX1" fmla="*/ 218358 w 1768577"/>
                <a:gd name="connsiteY1" fmla="*/ 1105543 h 1278091"/>
                <a:gd name="connsiteX2" fmla="*/ 0 w 1768577"/>
                <a:gd name="connsiteY2" fmla="*/ 1171348 h 1278091"/>
                <a:gd name="connsiteX3" fmla="*/ 2839 w 1768577"/>
                <a:gd name="connsiteY3" fmla="*/ 1163591 h 1278091"/>
                <a:gd name="connsiteX4" fmla="*/ 1572642 w 1768577"/>
                <a:gd name="connsiteY4" fmla="*/ 3076 h 1278091"/>
                <a:gd name="connsiteX5" fmla="*/ 1633570 w 1768577"/>
                <a:gd name="connsiteY5" fmla="*/ 0 h 1278091"/>
                <a:gd name="connsiteX6" fmla="*/ 1768577 w 1768577"/>
                <a:gd name="connsiteY6" fmla="*/ 157860 h 1278091"/>
                <a:gd name="connsiteX7" fmla="*/ 1630679 w 1768577"/>
                <a:gd name="connsiteY7" fmla="*/ 319100 h 1278091"/>
                <a:gd name="connsiteX8" fmla="*/ 1605254 w 1768577"/>
                <a:gd name="connsiteY8" fmla="*/ 320384 h 1278091"/>
                <a:gd name="connsiteX9" fmla="*/ 363995 w 1768577"/>
                <a:gd name="connsiteY9" fmla="*/ 1148109 h 1278091"/>
                <a:gd name="connsiteX10" fmla="*/ 301380 w 1768577"/>
                <a:gd name="connsiteY10" fmla="*/ 1278091 h 127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8577" h="1278091">
                  <a:moveTo>
                    <a:pt x="301380" y="1278091"/>
                  </a:moveTo>
                  <a:lnTo>
                    <a:pt x="218358" y="1105543"/>
                  </a:lnTo>
                  <a:lnTo>
                    <a:pt x="0" y="1171348"/>
                  </a:lnTo>
                  <a:lnTo>
                    <a:pt x="2839" y="1163591"/>
                  </a:lnTo>
                  <a:cubicBezTo>
                    <a:pt x="269511" y="533108"/>
                    <a:pt x="864006" y="75042"/>
                    <a:pt x="1572642" y="3076"/>
                  </a:cubicBezTo>
                  <a:lnTo>
                    <a:pt x="1633570" y="0"/>
                  </a:lnTo>
                  <a:lnTo>
                    <a:pt x="1768577" y="157860"/>
                  </a:lnTo>
                  <a:lnTo>
                    <a:pt x="1630679" y="319100"/>
                  </a:lnTo>
                  <a:lnTo>
                    <a:pt x="1605254" y="320384"/>
                  </a:lnTo>
                  <a:cubicBezTo>
                    <a:pt x="1068263" y="374919"/>
                    <a:pt x="609903" y="695434"/>
                    <a:pt x="363995" y="1148109"/>
                  </a:cubicBezTo>
                  <a:lnTo>
                    <a:pt x="301380" y="127809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249" name="Freeform: Shape 24">
              <a:extLst>
                <a:ext uri="{FF2B5EF4-FFF2-40B4-BE49-F238E27FC236}">
                  <a16:creationId xmlns:a16="http://schemas.microsoft.com/office/drawing/2014/main" id="{0EB413C3-A625-4314-A59A-0EA117E99938}"/>
                </a:ext>
              </a:extLst>
            </p:cNvPr>
            <p:cNvSpPr/>
            <p:nvPr/>
          </p:nvSpPr>
          <p:spPr>
            <a:xfrm flipH="1" flipV="1">
              <a:off x="3794769" y="885635"/>
              <a:ext cx="2910734" cy="818434"/>
            </a:xfrm>
            <a:custGeom>
              <a:avLst/>
              <a:gdLst>
                <a:gd name="connsiteX0" fmla="*/ 1176721 w 2432985"/>
                <a:gd name="connsiteY0" fmla="*/ 716426 h 716426"/>
                <a:gd name="connsiteX1" fmla="*/ 105282 w 2432985"/>
                <a:gd name="connsiteY1" fmla="*/ 389147 h 716426"/>
                <a:gd name="connsiteX2" fmla="*/ 2731 w 2432985"/>
                <a:gd name="connsiteY2" fmla="*/ 312461 h 716426"/>
                <a:gd name="connsiteX3" fmla="*/ 0 w 2432985"/>
                <a:gd name="connsiteY3" fmla="*/ 94575 h 716426"/>
                <a:gd name="connsiteX4" fmla="*/ 198319 w 2432985"/>
                <a:gd name="connsiteY4" fmla="*/ 60882 h 716426"/>
                <a:gd name="connsiteX5" fmla="*/ 283613 w 2432985"/>
                <a:gd name="connsiteY5" fmla="*/ 124664 h 716426"/>
                <a:gd name="connsiteX6" fmla="*/ 1176722 w 2432985"/>
                <a:gd name="connsiteY6" fmla="*/ 397471 h 716426"/>
                <a:gd name="connsiteX7" fmla="*/ 2192802 w 2432985"/>
                <a:gd name="connsiteY7" fmla="*/ 32708 h 716426"/>
                <a:gd name="connsiteX8" fmla="*/ 2228791 w 2432985"/>
                <a:gd name="connsiteY8" fmla="*/ 0 h 716426"/>
                <a:gd name="connsiteX9" fmla="*/ 2226160 w 2432985"/>
                <a:gd name="connsiteY9" fmla="*/ 209791 h 716426"/>
                <a:gd name="connsiteX10" fmla="*/ 2432985 w 2432985"/>
                <a:gd name="connsiteY10" fmla="*/ 244929 h 716426"/>
                <a:gd name="connsiteX11" fmla="*/ 2395686 w 2432985"/>
                <a:gd name="connsiteY11" fmla="*/ 278829 h 716426"/>
                <a:gd name="connsiteX12" fmla="*/ 1176721 w 2432985"/>
                <a:gd name="connsiteY12" fmla="*/ 716426 h 71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2985" h="716426">
                  <a:moveTo>
                    <a:pt x="1176721" y="716426"/>
                  </a:moveTo>
                  <a:cubicBezTo>
                    <a:pt x="779836" y="716426"/>
                    <a:pt x="411130" y="595774"/>
                    <a:pt x="105282" y="389147"/>
                  </a:cubicBezTo>
                  <a:lnTo>
                    <a:pt x="2731" y="312461"/>
                  </a:lnTo>
                  <a:lnTo>
                    <a:pt x="0" y="94575"/>
                  </a:lnTo>
                  <a:lnTo>
                    <a:pt x="198319" y="60882"/>
                  </a:lnTo>
                  <a:lnTo>
                    <a:pt x="283613" y="124664"/>
                  </a:lnTo>
                  <a:cubicBezTo>
                    <a:pt x="538556" y="296900"/>
                    <a:pt x="845894" y="397471"/>
                    <a:pt x="1176722" y="397471"/>
                  </a:cubicBezTo>
                  <a:cubicBezTo>
                    <a:pt x="1562688" y="397471"/>
                    <a:pt x="1916681" y="260583"/>
                    <a:pt x="2192802" y="32708"/>
                  </a:cubicBezTo>
                  <a:lnTo>
                    <a:pt x="2228791" y="0"/>
                  </a:lnTo>
                  <a:lnTo>
                    <a:pt x="2226160" y="209791"/>
                  </a:lnTo>
                  <a:lnTo>
                    <a:pt x="2432985" y="244929"/>
                  </a:lnTo>
                  <a:lnTo>
                    <a:pt x="2395686" y="278829"/>
                  </a:lnTo>
                  <a:cubicBezTo>
                    <a:pt x="2064431" y="552205"/>
                    <a:pt x="1639754" y="716426"/>
                    <a:pt x="1176721" y="716426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250" name="Freeform: Shape 25">
              <a:extLst>
                <a:ext uri="{FF2B5EF4-FFF2-40B4-BE49-F238E27FC236}">
                  <a16:creationId xmlns:a16="http://schemas.microsoft.com/office/drawing/2014/main" id="{90403126-F545-493B-850A-0BA1CD16F10D}"/>
                </a:ext>
              </a:extLst>
            </p:cNvPr>
            <p:cNvSpPr/>
            <p:nvPr/>
          </p:nvSpPr>
          <p:spPr>
            <a:xfrm rot="4348631" flipH="1" flipV="1">
              <a:off x="3765252" y="1313715"/>
              <a:ext cx="456058" cy="431977"/>
            </a:xfrm>
            <a:custGeom>
              <a:avLst/>
              <a:gdLst>
                <a:gd name="connsiteX0" fmla="*/ 276330 w 381204"/>
                <a:gd name="connsiteY0" fmla="*/ 378137 h 378137"/>
                <a:gd name="connsiteX1" fmla="*/ 82287 w 381204"/>
                <a:gd name="connsiteY1" fmla="*/ 304578 h 378137"/>
                <a:gd name="connsiteX2" fmla="*/ 31101 w 381204"/>
                <a:gd name="connsiteY2" fmla="*/ 164727 h 378137"/>
                <a:gd name="connsiteX3" fmla="*/ 0 w 381204"/>
                <a:gd name="connsiteY3" fmla="*/ 100164 h 378137"/>
                <a:gd name="connsiteX4" fmla="*/ 204216 w 381204"/>
                <a:gd name="connsiteY4" fmla="*/ 177580 h 378137"/>
                <a:gd name="connsiteX5" fmla="*/ 305444 w 381204"/>
                <a:gd name="connsiteY5" fmla="*/ 0 h 378137"/>
                <a:gd name="connsiteX6" fmla="*/ 324990 w 381204"/>
                <a:gd name="connsiteY6" fmla="*/ 40575 h 378137"/>
                <a:gd name="connsiteX7" fmla="*/ 381204 w 381204"/>
                <a:gd name="connsiteY7" fmla="*/ 194161 h 378137"/>
                <a:gd name="connsiteX8" fmla="*/ 276330 w 381204"/>
                <a:gd name="connsiteY8" fmla="*/ 378137 h 37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204" h="378137">
                  <a:moveTo>
                    <a:pt x="276330" y="378137"/>
                  </a:moveTo>
                  <a:lnTo>
                    <a:pt x="82287" y="304578"/>
                  </a:lnTo>
                  <a:lnTo>
                    <a:pt x="31101" y="164727"/>
                  </a:lnTo>
                  <a:lnTo>
                    <a:pt x="0" y="100164"/>
                  </a:lnTo>
                  <a:lnTo>
                    <a:pt x="204216" y="177580"/>
                  </a:lnTo>
                  <a:lnTo>
                    <a:pt x="305444" y="0"/>
                  </a:lnTo>
                  <a:lnTo>
                    <a:pt x="324990" y="40575"/>
                  </a:lnTo>
                  <a:lnTo>
                    <a:pt x="381204" y="194161"/>
                  </a:lnTo>
                  <a:lnTo>
                    <a:pt x="276330" y="37813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251" name="Freeform: Shape 26">
              <a:extLst>
                <a:ext uri="{FF2B5EF4-FFF2-40B4-BE49-F238E27FC236}">
                  <a16:creationId xmlns:a16="http://schemas.microsoft.com/office/drawing/2014/main" id="{6C966DA2-6935-48D1-AB37-A172974C5CF3}"/>
                </a:ext>
              </a:extLst>
            </p:cNvPr>
            <p:cNvSpPr/>
            <p:nvPr/>
          </p:nvSpPr>
          <p:spPr>
            <a:xfrm rot="4348631" flipH="1" flipV="1">
              <a:off x="2536735" y="1882359"/>
              <a:ext cx="2057196" cy="1434067"/>
            </a:xfrm>
            <a:custGeom>
              <a:avLst/>
              <a:gdLst>
                <a:gd name="connsiteX0" fmla="*/ 1569409 w 1670637"/>
                <a:gd name="connsiteY0" fmla="*/ 1303599 h 1303599"/>
                <a:gd name="connsiteX1" fmla="*/ 1365193 w 1670637"/>
                <a:gd name="connsiteY1" fmla="*/ 1226183 h 1303599"/>
                <a:gd name="connsiteX2" fmla="*/ 1329029 w 1670637"/>
                <a:gd name="connsiteY2" fmla="*/ 1151112 h 1303599"/>
                <a:gd name="connsiteX3" fmla="*/ 87770 w 1670637"/>
                <a:gd name="connsiteY3" fmla="*/ 323387 h 1303599"/>
                <a:gd name="connsiteX4" fmla="*/ 2272 w 1670637"/>
                <a:gd name="connsiteY4" fmla="*/ 319070 h 1303599"/>
                <a:gd name="connsiteX5" fmla="*/ 137575 w 1670637"/>
                <a:gd name="connsiteY5" fmla="*/ 160863 h 1303599"/>
                <a:gd name="connsiteX6" fmla="*/ 0 w 1670637"/>
                <a:gd name="connsiteY6" fmla="*/ 0 h 1303599"/>
                <a:gd name="connsiteX7" fmla="*/ 120380 w 1670637"/>
                <a:gd name="connsiteY7" fmla="*/ 6079 h 1303599"/>
                <a:gd name="connsiteX8" fmla="*/ 1609487 w 1670637"/>
                <a:gd name="connsiteY8" fmla="*/ 999079 h 1303599"/>
                <a:gd name="connsiteX9" fmla="*/ 1670637 w 1670637"/>
                <a:gd name="connsiteY9" fmla="*/ 1126019 h 1303599"/>
                <a:gd name="connsiteX10" fmla="*/ 1569409 w 1670637"/>
                <a:gd name="connsiteY10" fmla="*/ 1303599 h 130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637" h="1303599">
                  <a:moveTo>
                    <a:pt x="1569409" y="1303599"/>
                  </a:moveTo>
                  <a:lnTo>
                    <a:pt x="1365193" y="1226183"/>
                  </a:lnTo>
                  <a:lnTo>
                    <a:pt x="1329029" y="1151112"/>
                  </a:lnTo>
                  <a:cubicBezTo>
                    <a:pt x="1083122" y="698437"/>
                    <a:pt x="624761" y="377922"/>
                    <a:pt x="87770" y="323387"/>
                  </a:cubicBezTo>
                  <a:lnTo>
                    <a:pt x="2272" y="319070"/>
                  </a:lnTo>
                  <a:lnTo>
                    <a:pt x="137575" y="160863"/>
                  </a:lnTo>
                  <a:lnTo>
                    <a:pt x="0" y="0"/>
                  </a:lnTo>
                  <a:lnTo>
                    <a:pt x="120380" y="6079"/>
                  </a:lnTo>
                  <a:cubicBezTo>
                    <a:pt x="764595" y="71503"/>
                    <a:pt x="1314478" y="456017"/>
                    <a:pt x="1609487" y="999079"/>
                  </a:cubicBezTo>
                  <a:lnTo>
                    <a:pt x="1670637" y="1126019"/>
                  </a:lnTo>
                  <a:lnTo>
                    <a:pt x="1569409" y="1303599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grpSp>
          <p:nvGrpSpPr>
            <p:cNvPr id="252" name="Group 68">
              <a:extLst>
                <a:ext uri="{FF2B5EF4-FFF2-40B4-BE49-F238E27FC236}">
                  <a16:creationId xmlns:a16="http://schemas.microsoft.com/office/drawing/2014/main" id="{244401A3-734E-425D-A81F-7459298A25C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77388" y="1816056"/>
              <a:ext cx="874248" cy="2063427"/>
              <a:chOff x="3363016" y="1579159"/>
              <a:chExt cx="1746210" cy="4121493"/>
            </a:xfrm>
            <a:solidFill>
              <a:srgbClr val="92D050"/>
            </a:solidFill>
          </p:grpSpPr>
          <p:sp>
            <p:nvSpPr>
              <p:cNvPr id="255" name="Freeform 8">
                <a:extLst>
                  <a:ext uri="{FF2B5EF4-FFF2-40B4-BE49-F238E27FC236}">
                    <a16:creationId xmlns:a16="http://schemas.microsoft.com/office/drawing/2014/main" id="{E7D54980-D129-4E4D-AB81-D336B3728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9871" y="5351133"/>
                <a:ext cx="358098" cy="349519"/>
              </a:xfrm>
              <a:custGeom>
                <a:avLst/>
                <a:gdLst/>
                <a:ahLst/>
                <a:cxnLst>
                  <a:cxn ang="0">
                    <a:pos x="743" y="75"/>
                  </a:cxn>
                  <a:cxn ang="0">
                    <a:pos x="817" y="25"/>
                  </a:cxn>
                  <a:cxn ang="0">
                    <a:pos x="867" y="25"/>
                  </a:cxn>
                  <a:cxn ang="0">
                    <a:pos x="1015" y="50"/>
                  </a:cxn>
                  <a:cxn ang="0">
                    <a:pos x="1015" y="125"/>
                  </a:cxn>
                  <a:cxn ang="0">
                    <a:pos x="1015" y="249"/>
                  </a:cxn>
                  <a:cxn ang="0">
                    <a:pos x="1089" y="299"/>
                  </a:cxn>
                  <a:cxn ang="0">
                    <a:pos x="1089" y="423"/>
                  </a:cxn>
                  <a:cxn ang="0">
                    <a:pos x="1015" y="523"/>
                  </a:cxn>
                  <a:cxn ang="0">
                    <a:pos x="941" y="598"/>
                  </a:cxn>
                  <a:cxn ang="0">
                    <a:pos x="891" y="797"/>
                  </a:cxn>
                  <a:cxn ang="0">
                    <a:pos x="966" y="896"/>
                  </a:cxn>
                  <a:cxn ang="0">
                    <a:pos x="916" y="1021"/>
                  </a:cxn>
                  <a:cxn ang="0">
                    <a:pos x="817" y="1070"/>
                  </a:cxn>
                  <a:cxn ang="0">
                    <a:pos x="718" y="1021"/>
                  </a:cxn>
                  <a:cxn ang="0">
                    <a:pos x="619" y="1045"/>
                  </a:cxn>
                  <a:cxn ang="0">
                    <a:pos x="495" y="1070"/>
                  </a:cxn>
                  <a:cxn ang="0">
                    <a:pos x="446" y="1095"/>
                  </a:cxn>
                  <a:cxn ang="0">
                    <a:pos x="396" y="1095"/>
                  </a:cxn>
                  <a:cxn ang="0">
                    <a:pos x="297" y="1070"/>
                  </a:cxn>
                  <a:cxn ang="0">
                    <a:pos x="247" y="1045"/>
                  </a:cxn>
                  <a:cxn ang="0">
                    <a:pos x="198" y="1045"/>
                  </a:cxn>
                  <a:cxn ang="0">
                    <a:pos x="198" y="1045"/>
                  </a:cxn>
                  <a:cxn ang="0">
                    <a:pos x="173" y="996"/>
                  </a:cxn>
                  <a:cxn ang="0">
                    <a:pos x="198" y="1021"/>
                  </a:cxn>
                  <a:cxn ang="0">
                    <a:pos x="223" y="996"/>
                  </a:cxn>
                  <a:cxn ang="0">
                    <a:pos x="223" y="946"/>
                  </a:cxn>
                  <a:cxn ang="0">
                    <a:pos x="198" y="871"/>
                  </a:cxn>
                  <a:cxn ang="0">
                    <a:pos x="247" y="846"/>
                  </a:cxn>
                  <a:cxn ang="0">
                    <a:pos x="272" y="822"/>
                  </a:cxn>
                  <a:cxn ang="0">
                    <a:pos x="297" y="772"/>
                  </a:cxn>
                  <a:cxn ang="0">
                    <a:pos x="247" y="747"/>
                  </a:cxn>
                  <a:cxn ang="0">
                    <a:pos x="247" y="722"/>
                  </a:cxn>
                  <a:cxn ang="0">
                    <a:pos x="198" y="697"/>
                  </a:cxn>
                  <a:cxn ang="0">
                    <a:pos x="223" y="647"/>
                  </a:cxn>
                  <a:cxn ang="0">
                    <a:pos x="148" y="498"/>
                  </a:cxn>
                  <a:cxn ang="0">
                    <a:pos x="99" y="399"/>
                  </a:cxn>
                  <a:cxn ang="0">
                    <a:pos x="49" y="324"/>
                  </a:cxn>
                  <a:cxn ang="0">
                    <a:pos x="25" y="199"/>
                  </a:cxn>
                  <a:cxn ang="0">
                    <a:pos x="74" y="224"/>
                  </a:cxn>
                  <a:cxn ang="0">
                    <a:pos x="124" y="249"/>
                  </a:cxn>
                  <a:cxn ang="0">
                    <a:pos x="173" y="249"/>
                  </a:cxn>
                  <a:cxn ang="0">
                    <a:pos x="148" y="175"/>
                  </a:cxn>
                  <a:cxn ang="0">
                    <a:pos x="99" y="100"/>
                  </a:cxn>
                  <a:cxn ang="0">
                    <a:pos x="148" y="25"/>
                  </a:cxn>
                  <a:cxn ang="0">
                    <a:pos x="223" y="50"/>
                  </a:cxn>
                  <a:cxn ang="0">
                    <a:pos x="272" y="150"/>
                  </a:cxn>
                  <a:cxn ang="0">
                    <a:pos x="396" y="150"/>
                  </a:cxn>
                  <a:cxn ang="0">
                    <a:pos x="495" y="100"/>
                  </a:cxn>
                  <a:cxn ang="0">
                    <a:pos x="569" y="100"/>
                  </a:cxn>
                </a:cxnLst>
                <a:rect l="0" t="0" r="r" b="b"/>
                <a:pathLst>
                  <a:path w="1114" h="1095">
                    <a:moveTo>
                      <a:pt x="644" y="100"/>
                    </a:moveTo>
                    <a:lnTo>
                      <a:pt x="693" y="75"/>
                    </a:lnTo>
                    <a:lnTo>
                      <a:pt x="743" y="75"/>
                    </a:lnTo>
                    <a:lnTo>
                      <a:pt x="768" y="50"/>
                    </a:lnTo>
                    <a:lnTo>
                      <a:pt x="817" y="50"/>
                    </a:lnTo>
                    <a:lnTo>
                      <a:pt x="817" y="25"/>
                    </a:lnTo>
                    <a:lnTo>
                      <a:pt x="842" y="0"/>
                    </a:lnTo>
                    <a:lnTo>
                      <a:pt x="867" y="0"/>
                    </a:lnTo>
                    <a:lnTo>
                      <a:pt x="867" y="25"/>
                    </a:lnTo>
                    <a:lnTo>
                      <a:pt x="916" y="25"/>
                    </a:lnTo>
                    <a:lnTo>
                      <a:pt x="941" y="25"/>
                    </a:lnTo>
                    <a:lnTo>
                      <a:pt x="1015" y="50"/>
                    </a:lnTo>
                    <a:lnTo>
                      <a:pt x="1065" y="75"/>
                    </a:lnTo>
                    <a:lnTo>
                      <a:pt x="1040" y="125"/>
                    </a:lnTo>
                    <a:lnTo>
                      <a:pt x="1015" y="125"/>
                    </a:lnTo>
                    <a:lnTo>
                      <a:pt x="990" y="175"/>
                    </a:lnTo>
                    <a:lnTo>
                      <a:pt x="1015" y="224"/>
                    </a:lnTo>
                    <a:lnTo>
                      <a:pt x="1015" y="249"/>
                    </a:lnTo>
                    <a:lnTo>
                      <a:pt x="1015" y="274"/>
                    </a:lnTo>
                    <a:lnTo>
                      <a:pt x="1040" y="299"/>
                    </a:lnTo>
                    <a:lnTo>
                      <a:pt x="1089" y="299"/>
                    </a:lnTo>
                    <a:lnTo>
                      <a:pt x="1089" y="324"/>
                    </a:lnTo>
                    <a:lnTo>
                      <a:pt x="1114" y="423"/>
                    </a:lnTo>
                    <a:lnTo>
                      <a:pt x="1089" y="423"/>
                    </a:lnTo>
                    <a:lnTo>
                      <a:pt x="1065" y="448"/>
                    </a:lnTo>
                    <a:lnTo>
                      <a:pt x="1040" y="473"/>
                    </a:lnTo>
                    <a:lnTo>
                      <a:pt x="1015" y="523"/>
                    </a:lnTo>
                    <a:lnTo>
                      <a:pt x="966" y="548"/>
                    </a:lnTo>
                    <a:lnTo>
                      <a:pt x="966" y="573"/>
                    </a:lnTo>
                    <a:lnTo>
                      <a:pt x="941" y="598"/>
                    </a:lnTo>
                    <a:lnTo>
                      <a:pt x="891" y="672"/>
                    </a:lnTo>
                    <a:lnTo>
                      <a:pt x="891" y="722"/>
                    </a:lnTo>
                    <a:lnTo>
                      <a:pt x="891" y="797"/>
                    </a:lnTo>
                    <a:lnTo>
                      <a:pt x="916" y="822"/>
                    </a:lnTo>
                    <a:lnTo>
                      <a:pt x="941" y="871"/>
                    </a:lnTo>
                    <a:lnTo>
                      <a:pt x="966" y="896"/>
                    </a:lnTo>
                    <a:lnTo>
                      <a:pt x="966" y="921"/>
                    </a:lnTo>
                    <a:lnTo>
                      <a:pt x="941" y="971"/>
                    </a:lnTo>
                    <a:lnTo>
                      <a:pt x="916" y="1021"/>
                    </a:lnTo>
                    <a:lnTo>
                      <a:pt x="891" y="1070"/>
                    </a:lnTo>
                    <a:lnTo>
                      <a:pt x="867" y="1070"/>
                    </a:lnTo>
                    <a:lnTo>
                      <a:pt x="817" y="1070"/>
                    </a:lnTo>
                    <a:lnTo>
                      <a:pt x="817" y="1070"/>
                    </a:lnTo>
                    <a:lnTo>
                      <a:pt x="743" y="1021"/>
                    </a:lnTo>
                    <a:lnTo>
                      <a:pt x="718" y="1021"/>
                    </a:lnTo>
                    <a:lnTo>
                      <a:pt x="693" y="1021"/>
                    </a:lnTo>
                    <a:lnTo>
                      <a:pt x="644" y="1021"/>
                    </a:lnTo>
                    <a:lnTo>
                      <a:pt x="619" y="1045"/>
                    </a:lnTo>
                    <a:lnTo>
                      <a:pt x="594" y="1045"/>
                    </a:lnTo>
                    <a:lnTo>
                      <a:pt x="545" y="1070"/>
                    </a:lnTo>
                    <a:lnTo>
                      <a:pt x="495" y="1070"/>
                    </a:lnTo>
                    <a:lnTo>
                      <a:pt x="470" y="1070"/>
                    </a:lnTo>
                    <a:lnTo>
                      <a:pt x="470" y="1095"/>
                    </a:lnTo>
                    <a:lnTo>
                      <a:pt x="446" y="1095"/>
                    </a:lnTo>
                    <a:lnTo>
                      <a:pt x="421" y="1095"/>
                    </a:lnTo>
                    <a:lnTo>
                      <a:pt x="421" y="1095"/>
                    </a:lnTo>
                    <a:lnTo>
                      <a:pt x="396" y="1095"/>
                    </a:lnTo>
                    <a:lnTo>
                      <a:pt x="371" y="1095"/>
                    </a:lnTo>
                    <a:lnTo>
                      <a:pt x="347" y="1070"/>
                    </a:lnTo>
                    <a:lnTo>
                      <a:pt x="297" y="1070"/>
                    </a:lnTo>
                    <a:lnTo>
                      <a:pt x="297" y="1070"/>
                    </a:lnTo>
                    <a:lnTo>
                      <a:pt x="272" y="1070"/>
                    </a:lnTo>
                    <a:lnTo>
                      <a:pt x="247" y="1045"/>
                    </a:lnTo>
                    <a:lnTo>
                      <a:pt x="223" y="1045"/>
                    </a:lnTo>
                    <a:lnTo>
                      <a:pt x="223" y="1045"/>
                    </a:lnTo>
                    <a:lnTo>
                      <a:pt x="198" y="1045"/>
                    </a:lnTo>
                    <a:lnTo>
                      <a:pt x="198" y="1045"/>
                    </a:lnTo>
                    <a:lnTo>
                      <a:pt x="198" y="1045"/>
                    </a:lnTo>
                    <a:lnTo>
                      <a:pt x="198" y="1045"/>
                    </a:lnTo>
                    <a:lnTo>
                      <a:pt x="173" y="1045"/>
                    </a:lnTo>
                    <a:lnTo>
                      <a:pt x="148" y="1045"/>
                    </a:lnTo>
                    <a:lnTo>
                      <a:pt x="173" y="996"/>
                    </a:lnTo>
                    <a:lnTo>
                      <a:pt x="173" y="996"/>
                    </a:lnTo>
                    <a:lnTo>
                      <a:pt x="173" y="1021"/>
                    </a:lnTo>
                    <a:lnTo>
                      <a:pt x="198" y="1021"/>
                    </a:lnTo>
                    <a:lnTo>
                      <a:pt x="198" y="1021"/>
                    </a:lnTo>
                    <a:lnTo>
                      <a:pt x="223" y="1021"/>
                    </a:lnTo>
                    <a:lnTo>
                      <a:pt x="223" y="996"/>
                    </a:lnTo>
                    <a:lnTo>
                      <a:pt x="223" y="971"/>
                    </a:lnTo>
                    <a:lnTo>
                      <a:pt x="223" y="971"/>
                    </a:lnTo>
                    <a:lnTo>
                      <a:pt x="223" y="946"/>
                    </a:lnTo>
                    <a:lnTo>
                      <a:pt x="198" y="921"/>
                    </a:lnTo>
                    <a:lnTo>
                      <a:pt x="198" y="896"/>
                    </a:lnTo>
                    <a:lnTo>
                      <a:pt x="198" y="871"/>
                    </a:lnTo>
                    <a:lnTo>
                      <a:pt x="223" y="871"/>
                    </a:lnTo>
                    <a:lnTo>
                      <a:pt x="247" y="846"/>
                    </a:lnTo>
                    <a:lnTo>
                      <a:pt x="247" y="846"/>
                    </a:lnTo>
                    <a:lnTo>
                      <a:pt x="272" y="822"/>
                    </a:lnTo>
                    <a:lnTo>
                      <a:pt x="272" y="822"/>
                    </a:lnTo>
                    <a:lnTo>
                      <a:pt x="272" y="822"/>
                    </a:lnTo>
                    <a:lnTo>
                      <a:pt x="272" y="797"/>
                    </a:lnTo>
                    <a:lnTo>
                      <a:pt x="297" y="797"/>
                    </a:lnTo>
                    <a:lnTo>
                      <a:pt x="297" y="772"/>
                    </a:lnTo>
                    <a:lnTo>
                      <a:pt x="272" y="772"/>
                    </a:lnTo>
                    <a:lnTo>
                      <a:pt x="272" y="747"/>
                    </a:lnTo>
                    <a:lnTo>
                      <a:pt x="247" y="747"/>
                    </a:lnTo>
                    <a:lnTo>
                      <a:pt x="247" y="747"/>
                    </a:lnTo>
                    <a:lnTo>
                      <a:pt x="223" y="747"/>
                    </a:lnTo>
                    <a:lnTo>
                      <a:pt x="247" y="722"/>
                    </a:lnTo>
                    <a:lnTo>
                      <a:pt x="223" y="722"/>
                    </a:lnTo>
                    <a:lnTo>
                      <a:pt x="223" y="722"/>
                    </a:lnTo>
                    <a:lnTo>
                      <a:pt x="198" y="697"/>
                    </a:lnTo>
                    <a:lnTo>
                      <a:pt x="223" y="697"/>
                    </a:lnTo>
                    <a:lnTo>
                      <a:pt x="223" y="697"/>
                    </a:lnTo>
                    <a:lnTo>
                      <a:pt x="223" y="647"/>
                    </a:lnTo>
                    <a:lnTo>
                      <a:pt x="223" y="598"/>
                    </a:lnTo>
                    <a:lnTo>
                      <a:pt x="173" y="598"/>
                    </a:lnTo>
                    <a:lnTo>
                      <a:pt x="148" y="498"/>
                    </a:lnTo>
                    <a:lnTo>
                      <a:pt x="148" y="473"/>
                    </a:lnTo>
                    <a:lnTo>
                      <a:pt x="124" y="423"/>
                    </a:lnTo>
                    <a:lnTo>
                      <a:pt x="99" y="399"/>
                    </a:lnTo>
                    <a:lnTo>
                      <a:pt x="74" y="349"/>
                    </a:lnTo>
                    <a:lnTo>
                      <a:pt x="49" y="349"/>
                    </a:lnTo>
                    <a:lnTo>
                      <a:pt x="49" y="324"/>
                    </a:lnTo>
                    <a:lnTo>
                      <a:pt x="49" y="274"/>
                    </a:lnTo>
                    <a:lnTo>
                      <a:pt x="25" y="224"/>
                    </a:lnTo>
                    <a:lnTo>
                      <a:pt x="25" y="199"/>
                    </a:lnTo>
                    <a:lnTo>
                      <a:pt x="0" y="175"/>
                    </a:lnTo>
                    <a:lnTo>
                      <a:pt x="25" y="175"/>
                    </a:lnTo>
                    <a:lnTo>
                      <a:pt x="74" y="224"/>
                    </a:lnTo>
                    <a:lnTo>
                      <a:pt x="99" y="249"/>
                    </a:lnTo>
                    <a:lnTo>
                      <a:pt x="124" y="249"/>
                    </a:lnTo>
                    <a:lnTo>
                      <a:pt x="124" y="249"/>
                    </a:lnTo>
                    <a:lnTo>
                      <a:pt x="148" y="274"/>
                    </a:lnTo>
                    <a:lnTo>
                      <a:pt x="173" y="274"/>
                    </a:lnTo>
                    <a:lnTo>
                      <a:pt x="173" y="249"/>
                    </a:lnTo>
                    <a:lnTo>
                      <a:pt x="198" y="224"/>
                    </a:lnTo>
                    <a:lnTo>
                      <a:pt x="173" y="199"/>
                    </a:lnTo>
                    <a:lnTo>
                      <a:pt x="148" y="175"/>
                    </a:lnTo>
                    <a:lnTo>
                      <a:pt x="148" y="125"/>
                    </a:lnTo>
                    <a:lnTo>
                      <a:pt x="124" y="125"/>
                    </a:lnTo>
                    <a:lnTo>
                      <a:pt x="99" y="100"/>
                    </a:lnTo>
                    <a:lnTo>
                      <a:pt x="99" y="75"/>
                    </a:lnTo>
                    <a:lnTo>
                      <a:pt x="124" y="50"/>
                    </a:lnTo>
                    <a:lnTo>
                      <a:pt x="148" y="25"/>
                    </a:lnTo>
                    <a:lnTo>
                      <a:pt x="173" y="50"/>
                    </a:lnTo>
                    <a:lnTo>
                      <a:pt x="198" y="75"/>
                    </a:lnTo>
                    <a:lnTo>
                      <a:pt x="223" y="50"/>
                    </a:lnTo>
                    <a:lnTo>
                      <a:pt x="272" y="75"/>
                    </a:lnTo>
                    <a:lnTo>
                      <a:pt x="247" y="125"/>
                    </a:lnTo>
                    <a:lnTo>
                      <a:pt x="272" y="150"/>
                    </a:lnTo>
                    <a:lnTo>
                      <a:pt x="347" y="150"/>
                    </a:lnTo>
                    <a:lnTo>
                      <a:pt x="371" y="175"/>
                    </a:lnTo>
                    <a:lnTo>
                      <a:pt x="396" y="150"/>
                    </a:lnTo>
                    <a:lnTo>
                      <a:pt x="446" y="125"/>
                    </a:lnTo>
                    <a:lnTo>
                      <a:pt x="470" y="100"/>
                    </a:lnTo>
                    <a:lnTo>
                      <a:pt x="495" y="100"/>
                    </a:lnTo>
                    <a:lnTo>
                      <a:pt x="520" y="75"/>
                    </a:lnTo>
                    <a:lnTo>
                      <a:pt x="545" y="100"/>
                    </a:lnTo>
                    <a:lnTo>
                      <a:pt x="569" y="100"/>
                    </a:lnTo>
                    <a:lnTo>
                      <a:pt x="644" y="10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56" name="Freeform 9">
                <a:extLst>
                  <a:ext uri="{FF2B5EF4-FFF2-40B4-BE49-F238E27FC236}">
                    <a16:creationId xmlns:a16="http://schemas.microsoft.com/office/drawing/2014/main" id="{0E0BE909-8FFC-41F7-90BA-76B6BEFAF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712" y="4908607"/>
                <a:ext cx="191242" cy="334212"/>
              </a:xfrm>
              <a:custGeom>
                <a:avLst/>
                <a:gdLst/>
                <a:ahLst/>
                <a:cxnLst>
                  <a:cxn ang="0">
                    <a:pos x="223" y="174"/>
                  </a:cxn>
                  <a:cxn ang="0">
                    <a:pos x="248" y="125"/>
                  </a:cxn>
                  <a:cxn ang="0">
                    <a:pos x="298" y="75"/>
                  </a:cxn>
                  <a:cxn ang="0">
                    <a:pos x="372" y="100"/>
                  </a:cxn>
                  <a:cxn ang="0">
                    <a:pos x="446" y="75"/>
                  </a:cxn>
                  <a:cxn ang="0">
                    <a:pos x="496" y="25"/>
                  </a:cxn>
                  <a:cxn ang="0">
                    <a:pos x="570" y="25"/>
                  </a:cxn>
                  <a:cxn ang="0">
                    <a:pos x="595" y="25"/>
                  </a:cxn>
                  <a:cxn ang="0">
                    <a:pos x="545" y="50"/>
                  </a:cxn>
                  <a:cxn ang="0">
                    <a:pos x="496" y="75"/>
                  </a:cxn>
                  <a:cxn ang="0">
                    <a:pos x="496" y="125"/>
                  </a:cxn>
                  <a:cxn ang="0">
                    <a:pos x="446" y="174"/>
                  </a:cxn>
                  <a:cxn ang="0">
                    <a:pos x="421" y="199"/>
                  </a:cxn>
                  <a:cxn ang="0">
                    <a:pos x="397" y="274"/>
                  </a:cxn>
                  <a:cxn ang="0">
                    <a:pos x="347" y="299"/>
                  </a:cxn>
                  <a:cxn ang="0">
                    <a:pos x="347" y="373"/>
                  </a:cxn>
                  <a:cxn ang="0">
                    <a:pos x="347" y="473"/>
                  </a:cxn>
                  <a:cxn ang="0">
                    <a:pos x="397" y="523"/>
                  </a:cxn>
                  <a:cxn ang="0">
                    <a:pos x="397" y="572"/>
                  </a:cxn>
                  <a:cxn ang="0">
                    <a:pos x="347" y="597"/>
                  </a:cxn>
                  <a:cxn ang="0">
                    <a:pos x="298" y="697"/>
                  </a:cxn>
                  <a:cxn ang="0">
                    <a:pos x="298" y="747"/>
                  </a:cxn>
                  <a:cxn ang="0">
                    <a:pos x="248" y="771"/>
                  </a:cxn>
                  <a:cxn ang="0">
                    <a:pos x="199" y="846"/>
                  </a:cxn>
                  <a:cxn ang="0">
                    <a:pos x="149" y="946"/>
                  </a:cxn>
                  <a:cxn ang="0">
                    <a:pos x="149" y="1020"/>
                  </a:cxn>
                  <a:cxn ang="0">
                    <a:pos x="50" y="1045"/>
                  </a:cxn>
                  <a:cxn ang="0">
                    <a:pos x="75" y="946"/>
                  </a:cxn>
                  <a:cxn ang="0">
                    <a:pos x="124" y="896"/>
                  </a:cxn>
                  <a:cxn ang="0">
                    <a:pos x="100" y="896"/>
                  </a:cxn>
                  <a:cxn ang="0">
                    <a:pos x="75" y="821"/>
                  </a:cxn>
                  <a:cxn ang="0">
                    <a:pos x="50" y="796"/>
                  </a:cxn>
                  <a:cxn ang="0">
                    <a:pos x="25" y="722"/>
                  </a:cxn>
                  <a:cxn ang="0">
                    <a:pos x="50" y="647"/>
                  </a:cxn>
                  <a:cxn ang="0">
                    <a:pos x="25" y="572"/>
                  </a:cxn>
                  <a:cxn ang="0">
                    <a:pos x="0" y="473"/>
                  </a:cxn>
                  <a:cxn ang="0">
                    <a:pos x="50" y="398"/>
                  </a:cxn>
                  <a:cxn ang="0">
                    <a:pos x="124" y="324"/>
                  </a:cxn>
                  <a:cxn ang="0">
                    <a:pos x="174" y="199"/>
                  </a:cxn>
                </a:cxnLst>
                <a:rect l="0" t="0" r="r" b="b"/>
                <a:pathLst>
                  <a:path w="595" h="1045">
                    <a:moveTo>
                      <a:pt x="199" y="174"/>
                    </a:moveTo>
                    <a:lnTo>
                      <a:pt x="223" y="174"/>
                    </a:lnTo>
                    <a:lnTo>
                      <a:pt x="248" y="149"/>
                    </a:lnTo>
                    <a:lnTo>
                      <a:pt x="248" y="125"/>
                    </a:lnTo>
                    <a:lnTo>
                      <a:pt x="273" y="100"/>
                    </a:lnTo>
                    <a:lnTo>
                      <a:pt x="298" y="75"/>
                    </a:lnTo>
                    <a:lnTo>
                      <a:pt x="347" y="149"/>
                    </a:lnTo>
                    <a:lnTo>
                      <a:pt x="372" y="100"/>
                    </a:lnTo>
                    <a:lnTo>
                      <a:pt x="372" y="75"/>
                    </a:lnTo>
                    <a:lnTo>
                      <a:pt x="446" y="75"/>
                    </a:lnTo>
                    <a:lnTo>
                      <a:pt x="471" y="50"/>
                    </a:lnTo>
                    <a:lnTo>
                      <a:pt x="496" y="25"/>
                    </a:lnTo>
                    <a:lnTo>
                      <a:pt x="521" y="0"/>
                    </a:lnTo>
                    <a:lnTo>
                      <a:pt x="570" y="25"/>
                    </a:lnTo>
                    <a:lnTo>
                      <a:pt x="595" y="0"/>
                    </a:lnTo>
                    <a:lnTo>
                      <a:pt x="595" y="25"/>
                    </a:lnTo>
                    <a:lnTo>
                      <a:pt x="595" y="50"/>
                    </a:lnTo>
                    <a:lnTo>
                      <a:pt x="545" y="50"/>
                    </a:lnTo>
                    <a:lnTo>
                      <a:pt x="521" y="50"/>
                    </a:lnTo>
                    <a:lnTo>
                      <a:pt x="496" y="75"/>
                    </a:lnTo>
                    <a:lnTo>
                      <a:pt x="521" y="100"/>
                    </a:lnTo>
                    <a:lnTo>
                      <a:pt x="496" y="125"/>
                    </a:lnTo>
                    <a:lnTo>
                      <a:pt x="471" y="149"/>
                    </a:lnTo>
                    <a:lnTo>
                      <a:pt x="446" y="174"/>
                    </a:lnTo>
                    <a:lnTo>
                      <a:pt x="446" y="199"/>
                    </a:lnTo>
                    <a:lnTo>
                      <a:pt x="421" y="199"/>
                    </a:lnTo>
                    <a:lnTo>
                      <a:pt x="421" y="274"/>
                    </a:lnTo>
                    <a:lnTo>
                      <a:pt x="397" y="274"/>
                    </a:lnTo>
                    <a:lnTo>
                      <a:pt x="347" y="249"/>
                    </a:lnTo>
                    <a:lnTo>
                      <a:pt x="347" y="299"/>
                    </a:lnTo>
                    <a:lnTo>
                      <a:pt x="347" y="373"/>
                    </a:lnTo>
                    <a:lnTo>
                      <a:pt x="347" y="373"/>
                    </a:lnTo>
                    <a:lnTo>
                      <a:pt x="347" y="423"/>
                    </a:lnTo>
                    <a:lnTo>
                      <a:pt x="347" y="473"/>
                    </a:lnTo>
                    <a:lnTo>
                      <a:pt x="372" y="498"/>
                    </a:lnTo>
                    <a:lnTo>
                      <a:pt x="397" y="523"/>
                    </a:lnTo>
                    <a:lnTo>
                      <a:pt x="421" y="548"/>
                    </a:lnTo>
                    <a:lnTo>
                      <a:pt x="397" y="572"/>
                    </a:lnTo>
                    <a:lnTo>
                      <a:pt x="372" y="597"/>
                    </a:lnTo>
                    <a:lnTo>
                      <a:pt x="347" y="597"/>
                    </a:lnTo>
                    <a:lnTo>
                      <a:pt x="298" y="647"/>
                    </a:lnTo>
                    <a:lnTo>
                      <a:pt x="298" y="697"/>
                    </a:lnTo>
                    <a:lnTo>
                      <a:pt x="322" y="697"/>
                    </a:lnTo>
                    <a:lnTo>
                      <a:pt x="298" y="747"/>
                    </a:lnTo>
                    <a:lnTo>
                      <a:pt x="248" y="747"/>
                    </a:lnTo>
                    <a:lnTo>
                      <a:pt x="248" y="771"/>
                    </a:lnTo>
                    <a:lnTo>
                      <a:pt x="174" y="846"/>
                    </a:lnTo>
                    <a:lnTo>
                      <a:pt x="199" y="846"/>
                    </a:lnTo>
                    <a:lnTo>
                      <a:pt x="149" y="896"/>
                    </a:lnTo>
                    <a:lnTo>
                      <a:pt x="149" y="946"/>
                    </a:lnTo>
                    <a:lnTo>
                      <a:pt x="174" y="946"/>
                    </a:lnTo>
                    <a:lnTo>
                      <a:pt x="149" y="1020"/>
                    </a:lnTo>
                    <a:lnTo>
                      <a:pt x="75" y="1045"/>
                    </a:lnTo>
                    <a:lnTo>
                      <a:pt x="50" y="1045"/>
                    </a:lnTo>
                    <a:lnTo>
                      <a:pt x="75" y="971"/>
                    </a:lnTo>
                    <a:lnTo>
                      <a:pt x="75" y="946"/>
                    </a:lnTo>
                    <a:lnTo>
                      <a:pt x="124" y="921"/>
                    </a:lnTo>
                    <a:lnTo>
                      <a:pt x="124" y="896"/>
                    </a:lnTo>
                    <a:lnTo>
                      <a:pt x="124" y="871"/>
                    </a:lnTo>
                    <a:lnTo>
                      <a:pt x="100" y="896"/>
                    </a:lnTo>
                    <a:lnTo>
                      <a:pt x="75" y="896"/>
                    </a:lnTo>
                    <a:lnTo>
                      <a:pt x="75" y="821"/>
                    </a:lnTo>
                    <a:lnTo>
                      <a:pt x="50" y="821"/>
                    </a:lnTo>
                    <a:lnTo>
                      <a:pt x="50" y="796"/>
                    </a:lnTo>
                    <a:lnTo>
                      <a:pt x="50" y="722"/>
                    </a:lnTo>
                    <a:lnTo>
                      <a:pt x="25" y="722"/>
                    </a:lnTo>
                    <a:lnTo>
                      <a:pt x="25" y="697"/>
                    </a:lnTo>
                    <a:lnTo>
                      <a:pt x="50" y="647"/>
                    </a:lnTo>
                    <a:lnTo>
                      <a:pt x="50" y="597"/>
                    </a:lnTo>
                    <a:lnTo>
                      <a:pt x="25" y="572"/>
                    </a:lnTo>
                    <a:lnTo>
                      <a:pt x="25" y="523"/>
                    </a:lnTo>
                    <a:lnTo>
                      <a:pt x="0" y="473"/>
                    </a:lnTo>
                    <a:lnTo>
                      <a:pt x="25" y="448"/>
                    </a:lnTo>
                    <a:lnTo>
                      <a:pt x="50" y="398"/>
                    </a:lnTo>
                    <a:lnTo>
                      <a:pt x="75" y="373"/>
                    </a:lnTo>
                    <a:lnTo>
                      <a:pt x="124" y="324"/>
                    </a:lnTo>
                    <a:lnTo>
                      <a:pt x="149" y="249"/>
                    </a:lnTo>
                    <a:lnTo>
                      <a:pt x="174" y="199"/>
                    </a:lnTo>
                    <a:lnTo>
                      <a:pt x="199" y="17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57" name="Freeform 10">
                <a:extLst>
                  <a:ext uri="{FF2B5EF4-FFF2-40B4-BE49-F238E27FC236}">
                    <a16:creationId xmlns:a16="http://schemas.microsoft.com/office/drawing/2014/main" id="{699B1FCE-33DB-4930-B8C4-EB1EB66A8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1893" y="5115258"/>
                <a:ext cx="120649" cy="349519"/>
              </a:xfrm>
              <a:custGeom>
                <a:avLst/>
                <a:gdLst/>
                <a:ahLst/>
                <a:cxnLst>
                  <a:cxn ang="0">
                    <a:pos x="248" y="224"/>
                  </a:cxn>
                  <a:cxn ang="0">
                    <a:pos x="273" y="174"/>
                  </a:cxn>
                  <a:cxn ang="0">
                    <a:pos x="273" y="149"/>
                  </a:cxn>
                  <a:cxn ang="0">
                    <a:pos x="273" y="124"/>
                  </a:cxn>
                  <a:cxn ang="0">
                    <a:pos x="298" y="100"/>
                  </a:cxn>
                  <a:cxn ang="0">
                    <a:pos x="298" y="50"/>
                  </a:cxn>
                  <a:cxn ang="0">
                    <a:pos x="322" y="0"/>
                  </a:cxn>
                  <a:cxn ang="0">
                    <a:pos x="347" y="0"/>
                  </a:cxn>
                  <a:cxn ang="0">
                    <a:pos x="347" y="0"/>
                  </a:cxn>
                  <a:cxn ang="0">
                    <a:pos x="372" y="0"/>
                  </a:cxn>
                  <a:cxn ang="0">
                    <a:pos x="372" y="25"/>
                  </a:cxn>
                  <a:cxn ang="0">
                    <a:pos x="347" y="50"/>
                  </a:cxn>
                  <a:cxn ang="0">
                    <a:pos x="347" y="75"/>
                  </a:cxn>
                  <a:cxn ang="0">
                    <a:pos x="347" y="100"/>
                  </a:cxn>
                  <a:cxn ang="0">
                    <a:pos x="347" y="149"/>
                  </a:cxn>
                  <a:cxn ang="0">
                    <a:pos x="322" y="174"/>
                  </a:cxn>
                  <a:cxn ang="0">
                    <a:pos x="298" y="224"/>
                  </a:cxn>
                  <a:cxn ang="0">
                    <a:pos x="298" y="299"/>
                  </a:cxn>
                  <a:cxn ang="0">
                    <a:pos x="273" y="299"/>
                  </a:cxn>
                  <a:cxn ang="0">
                    <a:pos x="273" y="324"/>
                  </a:cxn>
                  <a:cxn ang="0">
                    <a:pos x="248" y="348"/>
                  </a:cxn>
                  <a:cxn ang="0">
                    <a:pos x="248" y="398"/>
                  </a:cxn>
                  <a:cxn ang="0">
                    <a:pos x="248" y="423"/>
                  </a:cxn>
                  <a:cxn ang="0">
                    <a:pos x="248" y="448"/>
                  </a:cxn>
                  <a:cxn ang="0">
                    <a:pos x="223" y="498"/>
                  </a:cxn>
                  <a:cxn ang="0">
                    <a:pos x="199" y="498"/>
                  </a:cxn>
                  <a:cxn ang="0">
                    <a:pos x="174" y="647"/>
                  </a:cxn>
                  <a:cxn ang="0">
                    <a:pos x="149" y="697"/>
                  </a:cxn>
                  <a:cxn ang="0">
                    <a:pos x="174" y="722"/>
                  </a:cxn>
                  <a:cxn ang="0">
                    <a:pos x="124" y="747"/>
                  </a:cxn>
                  <a:cxn ang="0">
                    <a:pos x="124" y="771"/>
                  </a:cxn>
                  <a:cxn ang="0">
                    <a:pos x="124" y="846"/>
                  </a:cxn>
                  <a:cxn ang="0">
                    <a:pos x="100" y="896"/>
                  </a:cxn>
                  <a:cxn ang="0">
                    <a:pos x="100" y="921"/>
                  </a:cxn>
                  <a:cxn ang="0">
                    <a:pos x="75" y="995"/>
                  </a:cxn>
                  <a:cxn ang="0">
                    <a:pos x="50" y="1070"/>
                  </a:cxn>
                  <a:cxn ang="0">
                    <a:pos x="25" y="1095"/>
                  </a:cxn>
                  <a:cxn ang="0">
                    <a:pos x="25" y="1045"/>
                  </a:cxn>
                  <a:cxn ang="0">
                    <a:pos x="25" y="1020"/>
                  </a:cxn>
                  <a:cxn ang="0">
                    <a:pos x="25" y="871"/>
                  </a:cxn>
                  <a:cxn ang="0">
                    <a:pos x="0" y="871"/>
                  </a:cxn>
                  <a:cxn ang="0">
                    <a:pos x="0" y="771"/>
                  </a:cxn>
                  <a:cxn ang="0">
                    <a:pos x="0" y="722"/>
                  </a:cxn>
                  <a:cxn ang="0">
                    <a:pos x="25" y="697"/>
                  </a:cxn>
                  <a:cxn ang="0">
                    <a:pos x="50" y="647"/>
                  </a:cxn>
                  <a:cxn ang="0">
                    <a:pos x="75" y="547"/>
                  </a:cxn>
                  <a:cxn ang="0">
                    <a:pos x="100" y="498"/>
                  </a:cxn>
                  <a:cxn ang="0">
                    <a:pos x="124" y="448"/>
                  </a:cxn>
                  <a:cxn ang="0">
                    <a:pos x="149" y="423"/>
                  </a:cxn>
                  <a:cxn ang="0">
                    <a:pos x="174" y="423"/>
                  </a:cxn>
                  <a:cxn ang="0">
                    <a:pos x="174" y="373"/>
                  </a:cxn>
                  <a:cxn ang="0">
                    <a:pos x="199" y="324"/>
                  </a:cxn>
                  <a:cxn ang="0">
                    <a:pos x="223" y="299"/>
                  </a:cxn>
                  <a:cxn ang="0">
                    <a:pos x="223" y="274"/>
                  </a:cxn>
                  <a:cxn ang="0">
                    <a:pos x="248" y="224"/>
                  </a:cxn>
                </a:cxnLst>
                <a:rect l="0" t="0" r="r" b="b"/>
                <a:pathLst>
                  <a:path w="372" h="1095">
                    <a:moveTo>
                      <a:pt x="248" y="224"/>
                    </a:moveTo>
                    <a:lnTo>
                      <a:pt x="273" y="174"/>
                    </a:lnTo>
                    <a:lnTo>
                      <a:pt x="273" y="149"/>
                    </a:lnTo>
                    <a:lnTo>
                      <a:pt x="273" y="124"/>
                    </a:lnTo>
                    <a:lnTo>
                      <a:pt x="298" y="100"/>
                    </a:lnTo>
                    <a:lnTo>
                      <a:pt x="298" y="50"/>
                    </a:lnTo>
                    <a:lnTo>
                      <a:pt x="322" y="0"/>
                    </a:lnTo>
                    <a:lnTo>
                      <a:pt x="347" y="0"/>
                    </a:lnTo>
                    <a:lnTo>
                      <a:pt x="347" y="0"/>
                    </a:lnTo>
                    <a:lnTo>
                      <a:pt x="372" y="0"/>
                    </a:lnTo>
                    <a:lnTo>
                      <a:pt x="372" y="25"/>
                    </a:lnTo>
                    <a:lnTo>
                      <a:pt x="347" y="50"/>
                    </a:lnTo>
                    <a:lnTo>
                      <a:pt x="347" y="75"/>
                    </a:lnTo>
                    <a:lnTo>
                      <a:pt x="347" y="100"/>
                    </a:lnTo>
                    <a:lnTo>
                      <a:pt x="347" y="149"/>
                    </a:lnTo>
                    <a:lnTo>
                      <a:pt x="322" y="174"/>
                    </a:lnTo>
                    <a:lnTo>
                      <a:pt x="298" y="224"/>
                    </a:lnTo>
                    <a:lnTo>
                      <a:pt x="298" y="299"/>
                    </a:lnTo>
                    <a:lnTo>
                      <a:pt x="273" y="299"/>
                    </a:lnTo>
                    <a:lnTo>
                      <a:pt x="273" y="324"/>
                    </a:lnTo>
                    <a:lnTo>
                      <a:pt x="248" y="348"/>
                    </a:lnTo>
                    <a:lnTo>
                      <a:pt x="248" y="398"/>
                    </a:lnTo>
                    <a:lnTo>
                      <a:pt x="248" y="423"/>
                    </a:lnTo>
                    <a:lnTo>
                      <a:pt x="248" y="448"/>
                    </a:lnTo>
                    <a:lnTo>
                      <a:pt x="223" y="498"/>
                    </a:lnTo>
                    <a:lnTo>
                      <a:pt x="199" y="498"/>
                    </a:lnTo>
                    <a:lnTo>
                      <a:pt x="174" y="647"/>
                    </a:lnTo>
                    <a:lnTo>
                      <a:pt x="149" y="697"/>
                    </a:lnTo>
                    <a:lnTo>
                      <a:pt x="174" y="722"/>
                    </a:lnTo>
                    <a:lnTo>
                      <a:pt x="124" y="747"/>
                    </a:lnTo>
                    <a:lnTo>
                      <a:pt x="124" y="771"/>
                    </a:lnTo>
                    <a:lnTo>
                      <a:pt x="124" y="846"/>
                    </a:lnTo>
                    <a:lnTo>
                      <a:pt x="100" y="896"/>
                    </a:lnTo>
                    <a:lnTo>
                      <a:pt x="100" y="921"/>
                    </a:lnTo>
                    <a:lnTo>
                      <a:pt x="75" y="995"/>
                    </a:lnTo>
                    <a:lnTo>
                      <a:pt x="50" y="1070"/>
                    </a:lnTo>
                    <a:lnTo>
                      <a:pt x="25" y="1095"/>
                    </a:lnTo>
                    <a:lnTo>
                      <a:pt x="25" y="1045"/>
                    </a:lnTo>
                    <a:lnTo>
                      <a:pt x="25" y="1020"/>
                    </a:lnTo>
                    <a:lnTo>
                      <a:pt x="25" y="871"/>
                    </a:lnTo>
                    <a:lnTo>
                      <a:pt x="0" y="871"/>
                    </a:lnTo>
                    <a:lnTo>
                      <a:pt x="0" y="771"/>
                    </a:lnTo>
                    <a:lnTo>
                      <a:pt x="0" y="722"/>
                    </a:lnTo>
                    <a:lnTo>
                      <a:pt x="25" y="697"/>
                    </a:lnTo>
                    <a:lnTo>
                      <a:pt x="50" y="647"/>
                    </a:lnTo>
                    <a:lnTo>
                      <a:pt x="75" y="547"/>
                    </a:lnTo>
                    <a:lnTo>
                      <a:pt x="100" y="498"/>
                    </a:lnTo>
                    <a:lnTo>
                      <a:pt x="124" y="448"/>
                    </a:lnTo>
                    <a:lnTo>
                      <a:pt x="149" y="423"/>
                    </a:lnTo>
                    <a:lnTo>
                      <a:pt x="174" y="423"/>
                    </a:lnTo>
                    <a:lnTo>
                      <a:pt x="174" y="373"/>
                    </a:lnTo>
                    <a:lnTo>
                      <a:pt x="199" y="324"/>
                    </a:lnTo>
                    <a:lnTo>
                      <a:pt x="223" y="299"/>
                    </a:lnTo>
                    <a:lnTo>
                      <a:pt x="223" y="274"/>
                    </a:lnTo>
                    <a:lnTo>
                      <a:pt x="248" y="22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58" name="Freeform 11">
                <a:extLst>
                  <a:ext uri="{FF2B5EF4-FFF2-40B4-BE49-F238E27FC236}">
                    <a16:creationId xmlns:a16="http://schemas.microsoft.com/office/drawing/2014/main" id="{61E2F037-69D9-42DC-B511-7DE791CA1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402" y="4814211"/>
                <a:ext cx="79578" cy="71434"/>
              </a:xfrm>
              <a:custGeom>
                <a:avLst/>
                <a:gdLst/>
                <a:ahLst/>
                <a:cxnLst>
                  <a:cxn ang="0">
                    <a:pos x="223" y="174"/>
                  </a:cxn>
                  <a:cxn ang="0">
                    <a:pos x="223" y="149"/>
                  </a:cxn>
                  <a:cxn ang="0">
                    <a:pos x="223" y="124"/>
                  </a:cxn>
                  <a:cxn ang="0">
                    <a:pos x="223" y="124"/>
                  </a:cxn>
                  <a:cxn ang="0">
                    <a:pos x="223" y="99"/>
                  </a:cxn>
                  <a:cxn ang="0">
                    <a:pos x="248" y="74"/>
                  </a:cxn>
                  <a:cxn ang="0">
                    <a:pos x="223" y="74"/>
                  </a:cxn>
                  <a:cxn ang="0">
                    <a:pos x="223" y="49"/>
                  </a:cxn>
                  <a:cxn ang="0">
                    <a:pos x="223" y="49"/>
                  </a:cxn>
                  <a:cxn ang="0">
                    <a:pos x="198" y="49"/>
                  </a:cxn>
                  <a:cxn ang="0">
                    <a:pos x="198" y="24"/>
                  </a:cxn>
                  <a:cxn ang="0">
                    <a:pos x="198" y="0"/>
                  </a:cxn>
                  <a:cxn ang="0">
                    <a:pos x="173" y="0"/>
                  </a:cxn>
                  <a:cxn ang="0">
                    <a:pos x="173" y="0"/>
                  </a:cxn>
                  <a:cxn ang="0">
                    <a:pos x="149" y="24"/>
                  </a:cxn>
                  <a:cxn ang="0">
                    <a:pos x="149" y="24"/>
                  </a:cxn>
                  <a:cxn ang="0">
                    <a:pos x="149" y="49"/>
                  </a:cxn>
                  <a:cxn ang="0">
                    <a:pos x="149" y="49"/>
                  </a:cxn>
                  <a:cxn ang="0">
                    <a:pos x="149" y="49"/>
                  </a:cxn>
                  <a:cxn ang="0">
                    <a:pos x="124" y="49"/>
                  </a:cxn>
                  <a:cxn ang="0">
                    <a:pos x="124" y="49"/>
                  </a:cxn>
                  <a:cxn ang="0">
                    <a:pos x="124" y="74"/>
                  </a:cxn>
                  <a:cxn ang="0">
                    <a:pos x="99" y="74"/>
                  </a:cxn>
                  <a:cxn ang="0">
                    <a:pos x="99" y="99"/>
                  </a:cxn>
                  <a:cxn ang="0">
                    <a:pos x="74" y="99"/>
                  </a:cxn>
                  <a:cxn ang="0">
                    <a:pos x="74" y="99"/>
                  </a:cxn>
                  <a:cxn ang="0">
                    <a:pos x="50" y="99"/>
                  </a:cxn>
                  <a:cxn ang="0">
                    <a:pos x="50" y="124"/>
                  </a:cxn>
                  <a:cxn ang="0">
                    <a:pos x="25" y="124"/>
                  </a:cxn>
                  <a:cxn ang="0">
                    <a:pos x="25" y="99"/>
                  </a:cxn>
                  <a:cxn ang="0">
                    <a:pos x="0" y="124"/>
                  </a:cxn>
                  <a:cxn ang="0">
                    <a:pos x="0" y="149"/>
                  </a:cxn>
                  <a:cxn ang="0">
                    <a:pos x="0" y="149"/>
                  </a:cxn>
                  <a:cxn ang="0">
                    <a:pos x="0" y="124"/>
                  </a:cxn>
                  <a:cxn ang="0">
                    <a:pos x="25" y="149"/>
                  </a:cxn>
                  <a:cxn ang="0">
                    <a:pos x="25" y="149"/>
                  </a:cxn>
                  <a:cxn ang="0">
                    <a:pos x="25" y="149"/>
                  </a:cxn>
                  <a:cxn ang="0">
                    <a:pos x="50" y="174"/>
                  </a:cxn>
                  <a:cxn ang="0">
                    <a:pos x="50" y="174"/>
                  </a:cxn>
                  <a:cxn ang="0">
                    <a:pos x="50" y="199"/>
                  </a:cxn>
                  <a:cxn ang="0">
                    <a:pos x="50" y="199"/>
                  </a:cxn>
                  <a:cxn ang="0">
                    <a:pos x="25" y="224"/>
                  </a:cxn>
                  <a:cxn ang="0">
                    <a:pos x="50" y="224"/>
                  </a:cxn>
                  <a:cxn ang="0">
                    <a:pos x="50" y="199"/>
                  </a:cxn>
                  <a:cxn ang="0">
                    <a:pos x="50" y="224"/>
                  </a:cxn>
                  <a:cxn ang="0">
                    <a:pos x="74" y="224"/>
                  </a:cxn>
                  <a:cxn ang="0">
                    <a:pos x="74" y="224"/>
                  </a:cxn>
                  <a:cxn ang="0">
                    <a:pos x="74" y="199"/>
                  </a:cxn>
                  <a:cxn ang="0">
                    <a:pos x="99" y="199"/>
                  </a:cxn>
                  <a:cxn ang="0">
                    <a:pos x="99" y="174"/>
                  </a:cxn>
                  <a:cxn ang="0">
                    <a:pos x="99" y="174"/>
                  </a:cxn>
                  <a:cxn ang="0">
                    <a:pos x="124" y="149"/>
                  </a:cxn>
                  <a:cxn ang="0">
                    <a:pos x="124" y="174"/>
                  </a:cxn>
                  <a:cxn ang="0">
                    <a:pos x="149" y="174"/>
                  </a:cxn>
                  <a:cxn ang="0">
                    <a:pos x="149" y="174"/>
                  </a:cxn>
                  <a:cxn ang="0">
                    <a:pos x="149" y="199"/>
                  </a:cxn>
                  <a:cxn ang="0">
                    <a:pos x="173" y="199"/>
                  </a:cxn>
                  <a:cxn ang="0">
                    <a:pos x="173" y="174"/>
                  </a:cxn>
                  <a:cxn ang="0">
                    <a:pos x="173" y="174"/>
                  </a:cxn>
                  <a:cxn ang="0">
                    <a:pos x="198" y="174"/>
                  </a:cxn>
                  <a:cxn ang="0">
                    <a:pos x="198" y="174"/>
                  </a:cxn>
                  <a:cxn ang="0">
                    <a:pos x="223" y="174"/>
                  </a:cxn>
                </a:cxnLst>
                <a:rect l="0" t="0" r="r" b="b"/>
                <a:pathLst>
                  <a:path w="248" h="224">
                    <a:moveTo>
                      <a:pt x="223" y="174"/>
                    </a:moveTo>
                    <a:lnTo>
                      <a:pt x="223" y="149"/>
                    </a:lnTo>
                    <a:lnTo>
                      <a:pt x="223" y="124"/>
                    </a:lnTo>
                    <a:lnTo>
                      <a:pt x="223" y="124"/>
                    </a:lnTo>
                    <a:lnTo>
                      <a:pt x="223" y="99"/>
                    </a:lnTo>
                    <a:lnTo>
                      <a:pt x="248" y="74"/>
                    </a:lnTo>
                    <a:lnTo>
                      <a:pt x="223" y="74"/>
                    </a:lnTo>
                    <a:lnTo>
                      <a:pt x="223" y="49"/>
                    </a:lnTo>
                    <a:lnTo>
                      <a:pt x="223" y="49"/>
                    </a:lnTo>
                    <a:lnTo>
                      <a:pt x="198" y="49"/>
                    </a:lnTo>
                    <a:lnTo>
                      <a:pt x="198" y="24"/>
                    </a:lnTo>
                    <a:lnTo>
                      <a:pt x="198" y="0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49" y="24"/>
                    </a:lnTo>
                    <a:lnTo>
                      <a:pt x="149" y="24"/>
                    </a:lnTo>
                    <a:lnTo>
                      <a:pt x="149" y="49"/>
                    </a:lnTo>
                    <a:lnTo>
                      <a:pt x="149" y="49"/>
                    </a:lnTo>
                    <a:lnTo>
                      <a:pt x="149" y="49"/>
                    </a:lnTo>
                    <a:lnTo>
                      <a:pt x="124" y="49"/>
                    </a:lnTo>
                    <a:lnTo>
                      <a:pt x="124" y="49"/>
                    </a:lnTo>
                    <a:lnTo>
                      <a:pt x="124" y="74"/>
                    </a:lnTo>
                    <a:lnTo>
                      <a:pt x="99" y="74"/>
                    </a:lnTo>
                    <a:lnTo>
                      <a:pt x="99" y="99"/>
                    </a:lnTo>
                    <a:lnTo>
                      <a:pt x="74" y="99"/>
                    </a:lnTo>
                    <a:lnTo>
                      <a:pt x="74" y="99"/>
                    </a:lnTo>
                    <a:lnTo>
                      <a:pt x="50" y="99"/>
                    </a:lnTo>
                    <a:lnTo>
                      <a:pt x="50" y="124"/>
                    </a:lnTo>
                    <a:lnTo>
                      <a:pt x="25" y="124"/>
                    </a:lnTo>
                    <a:lnTo>
                      <a:pt x="25" y="99"/>
                    </a:lnTo>
                    <a:lnTo>
                      <a:pt x="0" y="124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24"/>
                    </a:lnTo>
                    <a:lnTo>
                      <a:pt x="25" y="149"/>
                    </a:lnTo>
                    <a:lnTo>
                      <a:pt x="25" y="149"/>
                    </a:lnTo>
                    <a:lnTo>
                      <a:pt x="25" y="149"/>
                    </a:lnTo>
                    <a:lnTo>
                      <a:pt x="50" y="174"/>
                    </a:lnTo>
                    <a:lnTo>
                      <a:pt x="50" y="174"/>
                    </a:lnTo>
                    <a:lnTo>
                      <a:pt x="50" y="199"/>
                    </a:lnTo>
                    <a:lnTo>
                      <a:pt x="50" y="199"/>
                    </a:lnTo>
                    <a:lnTo>
                      <a:pt x="25" y="224"/>
                    </a:lnTo>
                    <a:lnTo>
                      <a:pt x="50" y="224"/>
                    </a:lnTo>
                    <a:lnTo>
                      <a:pt x="50" y="199"/>
                    </a:lnTo>
                    <a:lnTo>
                      <a:pt x="50" y="224"/>
                    </a:lnTo>
                    <a:lnTo>
                      <a:pt x="74" y="224"/>
                    </a:lnTo>
                    <a:lnTo>
                      <a:pt x="74" y="224"/>
                    </a:lnTo>
                    <a:lnTo>
                      <a:pt x="74" y="199"/>
                    </a:lnTo>
                    <a:lnTo>
                      <a:pt x="99" y="199"/>
                    </a:lnTo>
                    <a:lnTo>
                      <a:pt x="99" y="174"/>
                    </a:lnTo>
                    <a:lnTo>
                      <a:pt x="99" y="174"/>
                    </a:lnTo>
                    <a:lnTo>
                      <a:pt x="124" y="149"/>
                    </a:lnTo>
                    <a:lnTo>
                      <a:pt x="124" y="174"/>
                    </a:lnTo>
                    <a:lnTo>
                      <a:pt x="149" y="174"/>
                    </a:lnTo>
                    <a:lnTo>
                      <a:pt x="149" y="174"/>
                    </a:lnTo>
                    <a:lnTo>
                      <a:pt x="149" y="199"/>
                    </a:lnTo>
                    <a:lnTo>
                      <a:pt x="173" y="199"/>
                    </a:lnTo>
                    <a:lnTo>
                      <a:pt x="173" y="174"/>
                    </a:lnTo>
                    <a:lnTo>
                      <a:pt x="173" y="174"/>
                    </a:lnTo>
                    <a:lnTo>
                      <a:pt x="198" y="174"/>
                    </a:lnTo>
                    <a:lnTo>
                      <a:pt x="198" y="174"/>
                    </a:lnTo>
                    <a:lnTo>
                      <a:pt x="223" y="17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59" name="Freeform 12">
                <a:extLst>
                  <a:ext uri="{FF2B5EF4-FFF2-40B4-BE49-F238E27FC236}">
                    <a16:creationId xmlns:a16="http://schemas.microsoft.com/office/drawing/2014/main" id="{D14631E8-956D-4D45-AF43-BD2129B9C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1698" y="4504236"/>
                <a:ext cx="70593" cy="47198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50" y="50"/>
                  </a:cxn>
                  <a:cxn ang="0">
                    <a:pos x="75" y="50"/>
                  </a:cxn>
                  <a:cxn ang="0">
                    <a:pos x="50" y="50"/>
                  </a:cxn>
                  <a:cxn ang="0">
                    <a:pos x="50" y="75"/>
                  </a:cxn>
                  <a:cxn ang="0">
                    <a:pos x="50" y="75"/>
                  </a:cxn>
                  <a:cxn ang="0">
                    <a:pos x="75" y="75"/>
                  </a:cxn>
                  <a:cxn ang="0">
                    <a:pos x="99" y="100"/>
                  </a:cxn>
                  <a:cxn ang="0">
                    <a:pos x="99" y="125"/>
                  </a:cxn>
                  <a:cxn ang="0">
                    <a:pos x="124" y="149"/>
                  </a:cxn>
                  <a:cxn ang="0">
                    <a:pos x="149" y="149"/>
                  </a:cxn>
                  <a:cxn ang="0">
                    <a:pos x="149" y="125"/>
                  </a:cxn>
                  <a:cxn ang="0">
                    <a:pos x="174" y="125"/>
                  </a:cxn>
                  <a:cxn ang="0">
                    <a:pos x="198" y="100"/>
                  </a:cxn>
                  <a:cxn ang="0">
                    <a:pos x="198" y="100"/>
                  </a:cxn>
                  <a:cxn ang="0">
                    <a:pos x="223" y="75"/>
                  </a:cxn>
                  <a:cxn ang="0">
                    <a:pos x="149" y="75"/>
                  </a:cxn>
                  <a:cxn ang="0">
                    <a:pos x="149" y="100"/>
                  </a:cxn>
                  <a:cxn ang="0">
                    <a:pos x="149" y="100"/>
                  </a:cxn>
                  <a:cxn ang="0">
                    <a:pos x="124" y="75"/>
                  </a:cxn>
                  <a:cxn ang="0">
                    <a:pos x="99" y="75"/>
                  </a:cxn>
                  <a:cxn ang="0">
                    <a:pos x="75" y="75"/>
                  </a:cxn>
                  <a:cxn ang="0">
                    <a:pos x="99" y="50"/>
                  </a:cxn>
                  <a:cxn ang="0">
                    <a:pos x="99" y="50"/>
                  </a:cxn>
                  <a:cxn ang="0">
                    <a:pos x="99" y="25"/>
                  </a:cxn>
                  <a:cxn ang="0">
                    <a:pos x="75" y="0"/>
                  </a:cxn>
                  <a:cxn ang="0">
                    <a:pos x="50" y="0"/>
                  </a:cxn>
                  <a:cxn ang="0">
                    <a:pos x="25" y="0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50"/>
                  </a:cxn>
                  <a:cxn ang="0">
                    <a:pos x="0" y="75"/>
                  </a:cxn>
                  <a:cxn ang="0">
                    <a:pos x="25" y="50"/>
                  </a:cxn>
                  <a:cxn ang="0">
                    <a:pos x="25" y="50"/>
                  </a:cxn>
                </a:cxnLst>
                <a:rect l="0" t="0" r="r" b="b"/>
                <a:pathLst>
                  <a:path w="223" h="149">
                    <a:moveTo>
                      <a:pt x="25" y="50"/>
                    </a:moveTo>
                    <a:lnTo>
                      <a:pt x="25" y="25"/>
                    </a:lnTo>
                    <a:lnTo>
                      <a:pt x="50" y="25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75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75"/>
                    </a:lnTo>
                    <a:lnTo>
                      <a:pt x="50" y="75"/>
                    </a:lnTo>
                    <a:lnTo>
                      <a:pt x="50" y="75"/>
                    </a:lnTo>
                    <a:lnTo>
                      <a:pt x="50" y="75"/>
                    </a:lnTo>
                    <a:lnTo>
                      <a:pt x="75" y="75"/>
                    </a:lnTo>
                    <a:lnTo>
                      <a:pt x="75" y="100"/>
                    </a:lnTo>
                    <a:lnTo>
                      <a:pt x="99" y="100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124" y="125"/>
                    </a:lnTo>
                    <a:lnTo>
                      <a:pt x="124" y="149"/>
                    </a:lnTo>
                    <a:lnTo>
                      <a:pt x="149" y="149"/>
                    </a:lnTo>
                    <a:lnTo>
                      <a:pt x="149" y="149"/>
                    </a:lnTo>
                    <a:lnTo>
                      <a:pt x="149" y="125"/>
                    </a:lnTo>
                    <a:lnTo>
                      <a:pt x="149" y="125"/>
                    </a:lnTo>
                    <a:lnTo>
                      <a:pt x="174" y="125"/>
                    </a:lnTo>
                    <a:lnTo>
                      <a:pt x="174" y="125"/>
                    </a:lnTo>
                    <a:lnTo>
                      <a:pt x="174" y="100"/>
                    </a:lnTo>
                    <a:lnTo>
                      <a:pt x="198" y="100"/>
                    </a:lnTo>
                    <a:lnTo>
                      <a:pt x="198" y="100"/>
                    </a:lnTo>
                    <a:lnTo>
                      <a:pt x="198" y="100"/>
                    </a:lnTo>
                    <a:lnTo>
                      <a:pt x="223" y="75"/>
                    </a:lnTo>
                    <a:lnTo>
                      <a:pt x="223" y="75"/>
                    </a:lnTo>
                    <a:lnTo>
                      <a:pt x="174" y="75"/>
                    </a:lnTo>
                    <a:lnTo>
                      <a:pt x="149" y="75"/>
                    </a:lnTo>
                    <a:lnTo>
                      <a:pt x="149" y="75"/>
                    </a:lnTo>
                    <a:lnTo>
                      <a:pt x="149" y="100"/>
                    </a:lnTo>
                    <a:lnTo>
                      <a:pt x="149" y="100"/>
                    </a:lnTo>
                    <a:lnTo>
                      <a:pt x="149" y="100"/>
                    </a:lnTo>
                    <a:lnTo>
                      <a:pt x="124" y="100"/>
                    </a:lnTo>
                    <a:lnTo>
                      <a:pt x="124" y="75"/>
                    </a:lnTo>
                    <a:lnTo>
                      <a:pt x="124" y="75"/>
                    </a:lnTo>
                    <a:lnTo>
                      <a:pt x="99" y="75"/>
                    </a:lnTo>
                    <a:lnTo>
                      <a:pt x="99" y="75"/>
                    </a:lnTo>
                    <a:lnTo>
                      <a:pt x="75" y="75"/>
                    </a:lnTo>
                    <a:lnTo>
                      <a:pt x="99" y="50"/>
                    </a:lnTo>
                    <a:lnTo>
                      <a:pt x="99" y="50"/>
                    </a:lnTo>
                    <a:lnTo>
                      <a:pt x="99" y="50"/>
                    </a:lnTo>
                    <a:lnTo>
                      <a:pt x="99" y="50"/>
                    </a:lnTo>
                    <a:lnTo>
                      <a:pt x="99" y="25"/>
                    </a:lnTo>
                    <a:lnTo>
                      <a:pt x="99" y="25"/>
                    </a:lnTo>
                    <a:lnTo>
                      <a:pt x="75" y="25"/>
                    </a:lnTo>
                    <a:lnTo>
                      <a:pt x="75" y="0"/>
                    </a:lnTo>
                    <a:lnTo>
                      <a:pt x="50" y="25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25" y="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60" name="Freeform 13">
                <a:extLst>
                  <a:ext uri="{FF2B5EF4-FFF2-40B4-BE49-F238E27FC236}">
                    <a16:creationId xmlns:a16="http://schemas.microsoft.com/office/drawing/2014/main" id="{CAE31A70-26F7-4A5E-8B63-571537E35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805" y="4876717"/>
                <a:ext cx="39789" cy="48473"/>
              </a:xfrm>
              <a:custGeom>
                <a:avLst/>
                <a:gdLst/>
                <a:ahLst/>
                <a:cxnLst>
                  <a:cxn ang="0">
                    <a:pos x="99" y="99"/>
                  </a:cxn>
                  <a:cxn ang="0">
                    <a:pos x="99" y="99"/>
                  </a:cxn>
                  <a:cxn ang="0">
                    <a:pos x="74" y="124"/>
                  </a:cxn>
                  <a:cxn ang="0">
                    <a:pos x="74" y="124"/>
                  </a:cxn>
                  <a:cxn ang="0">
                    <a:pos x="74" y="124"/>
                  </a:cxn>
                  <a:cxn ang="0">
                    <a:pos x="49" y="124"/>
                  </a:cxn>
                  <a:cxn ang="0">
                    <a:pos x="49" y="149"/>
                  </a:cxn>
                  <a:cxn ang="0">
                    <a:pos x="49" y="149"/>
                  </a:cxn>
                  <a:cxn ang="0">
                    <a:pos x="24" y="124"/>
                  </a:cxn>
                  <a:cxn ang="0">
                    <a:pos x="49" y="124"/>
                  </a:cxn>
                  <a:cxn ang="0">
                    <a:pos x="24" y="124"/>
                  </a:cxn>
                  <a:cxn ang="0">
                    <a:pos x="24" y="99"/>
                  </a:cxn>
                  <a:cxn ang="0">
                    <a:pos x="24" y="99"/>
                  </a:cxn>
                  <a:cxn ang="0">
                    <a:pos x="24" y="99"/>
                  </a:cxn>
                  <a:cxn ang="0">
                    <a:pos x="24" y="74"/>
                  </a:cxn>
                  <a:cxn ang="0">
                    <a:pos x="24" y="74"/>
                  </a:cxn>
                  <a:cxn ang="0">
                    <a:pos x="49" y="74"/>
                  </a:cxn>
                  <a:cxn ang="0">
                    <a:pos x="49" y="74"/>
                  </a:cxn>
                  <a:cxn ang="0">
                    <a:pos x="49" y="74"/>
                  </a:cxn>
                  <a:cxn ang="0">
                    <a:pos x="24" y="74"/>
                  </a:cxn>
                  <a:cxn ang="0">
                    <a:pos x="24" y="74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4" y="25"/>
                  </a:cxn>
                  <a:cxn ang="0">
                    <a:pos x="24" y="25"/>
                  </a:cxn>
                  <a:cxn ang="0">
                    <a:pos x="24" y="25"/>
                  </a:cxn>
                  <a:cxn ang="0">
                    <a:pos x="49" y="25"/>
                  </a:cxn>
                  <a:cxn ang="0">
                    <a:pos x="74" y="25"/>
                  </a:cxn>
                  <a:cxn ang="0">
                    <a:pos x="74" y="25"/>
                  </a:cxn>
                  <a:cxn ang="0">
                    <a:pos x="74" y="0"/>
                  </a:cxn>
                  <a:cxn ang="0">
                    <a:pos x="99" y="0"/>
                  </a:cxn>
                  <a:cxn ang="0">
                    <a:pos x="99" y="0"/>
                  </a:cxn>
                  <a:cxn ang="0">
                    <a:pos x="99" y="0"/>
                  </a:cxn>
                  <a:cxn ang="0">
                    <a:pos x="99" y="25"/>
                  </a:cxn>
                  <a:cxn ang="0">
                    <a:pos x="99" y="25"/>
                  </a:cxn>
                  <a:cxn ang="0">
                    <a:pos x="99" y="25"/>
                  </a:cxn>
                  <a:cxn ang="0">
                    <a:pos x="123" y="25"/>
                  </a:cxn>
                  <a:cxn ang="0">
                    <a:pos x="123" y="25"/>
                  </a:cxn>
                  <a:cxn ang="0">
                    <a:pos x="123" y="49"/>
                  </a:cxn>
                  <a:cxn ang="0">
                    <a:pos x="123" y="74"/>
                  </a:cxn>
                  <a:cxn ang="0">
                    <a:pos x="123" y="74"/>
                  </a:cxn>
                  <a:cxn ang="0">
                    <a:pos x="123" y="99"/>
                  </a:cxn>
                  <a:cxn ang="0">
                    <a:pos x="123" y="99"/>
                  </a:cxn>
                  <a:cxn ang="0">
                    <a:pos x="99" y="74"/>
                  </a:cxn>
                  <a:cxn ang="0">
                    <a:pos x="99" y="74"/>
                  </a:cxn>
                  <a:cxn ang="0">
                    <a:pos x="99" y="99"/>
                  </a:cxn>
                  <a:cxn ang="0">
                    <a:pos x="99" y="99"/>
                  </a:cxn>
                </a:cxnLst>
                <a:rect l="0" t="0" r="r" b="b"/>
                <a:pathLst>
                  <a:path w="123" h="149">
                    <a:moveTo>
                      <a:pt x="99" y="99"/>
                    </a:moveTo>
                    <a:lnTo>
                      <a:pt x="99" y="99"/>
                    </a:lnTo>
                    <a:lnTo>
                      <a:pt x="74" y="124"/>
                    </a:lnTo>
                    <a:lnTo>
                      <a:pt x="74" y="124"/>
                    </a:lnTo>
                    <a:lnTo>
                      <a:pt x="74" y="124"/>
                    </a:lnTo>
                    <a:lnTo>
                      <a:pt x="49" y="124"/>
                    </a:lnTo>
                    <a:lnTo>
                      <a:pt x="49" y="149"/>
                    </a:lnTo>
                    <a:lnTo>
                      <a:pt x="49" y="149"/>
                    </a:lnTo>
                    <a:lnTo>
                      <a:pt x="24" y="124"/>
                    </a:lnTo>
                    <a:lnTo>
                      <a:pt x="49" y="124"/>
                    </a:lnTo>
                    <a:lnTo>
                      <a:pt x="24" y="124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49" y="74"/>
                    </a:lnTo>
                    <a:lnTo>
                      <a:pt x="49" y="74"/>
                    </a:lnTo>
                    <a:lnTo>
                      <a:pt x="49" y="74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49" y="25"/>
                    </a:lnTo>
                    <a:lnTo>
                      <a:pt x="74" y="25"/>
                    </a:lnTo>
                    <a:lnTo>
                      <a:pt x="74" y="25"/>
                    </a:lnTo>
                    <a:lnTo>
                      <a:pt x="74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9" y="25"/>
                    </a:lnTo>
                    <a:lnTo>
                      <a:pt x="99" y="25"/>
                    </a:lnTo>
                    <a:lnTo>
                      <a:pt x="99" y="25"/>
                    </a:lnTo>
                    <a:lnTo>
                      <a:pt x="123" y="25"/>
                    </a:lnTo>
                    <a:lnTo>
                      <a:pt x="123" y="25"/>
                    </a:lnTo>
                    <a:lnTo>
                      <a:pt x="123" y="49"/>
                    </a:lnTo>
                    <a:lnTo>
                      <a:pt x="123" y="74"/>
                    </a:lnTo>
                    <a:lnTo>
                      <a:pt x="123" y="74"/>
                    </a:lnTo>
                    <a:lnTo>
                      <a:pt x="123" y="99"/>
                    </a:lnTo>
                    <a:lnTo>
                      <a:pt x="123" y="99"/>
                    </a:lnTo>
                    <a:lnTo>
                      <a:pt x="99" y="74"/>
                    </a:lnTo>
                    <a:lnTo>
                      <a:pt x="99" y="74"/>
                    </a:lnTo>
                    <a:lnTo>
                      <a:pt x="99" y="99"/>
                    </a:lnTo>
                    <a:lnTo>
                      <a:pt x="99" y="9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61" name="Freeform 14">
                <a:extLst>
                  <a:ext uri="{FF2B5EF4-FFF2-40B4-BE49-F238E27FC236}">
                    <a16:creationId xmlns:a16="http://schemas.microsoft.com/office/drawing/2014/main" id="{4B6E1872-828B-45C4-AC22-B842C9AE5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501" y="4487654"/>
                <a:ext cx="32089" cy="3954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5" y="125"/>
                  </a:cxn>
                  <a:cxn ang="0">
                    <a:pos x="25" y="125"/>
                  </a:cxn>
                  <a:cxn ang="0">
                    <a:pos x="25" y="125"/>
                  </a:cxn>
                  <a:cxn ang="0">
                    <a:pos x="50" y="125"/>
                  </a:cxn>
                  <a:cxn ang="0">
                    <a:pos x="75" y="125"/>
                  </a:cxn>
                  <a:cxn ang="0">
                    <a:pos x="75" y="125"/>
                  </a:cxn>
                  <a:cxn ang="0">
                    <a:pos x="99" y="100"/>
                  </a:cxn>
                  <a:cxn ang="0">
                    <a:pos x="99" y="100"/>
                  </a:cxn>
                  <a:cxn ang="0">
                    <a:pos x="99" y="100"/>
                  </a:cxn>
                  <a:cxn ang="0">
                    <a:pos x="99" y="75"/>
                  </a:cxn>
                  <a:cxn ang="0">
                    <a:pos x="75" y="75"/>
                  </a:cxn>
                  <a:cxn ang="0">
                    <a:pos x="75" y="75"/>
                  </a:cxn>
                  <a:cxn ang="0">
                    <a:pos x="50" y="75"/>
                  </a:cxn>
                  <a:cxn ang="0">
                    <a:pos x="50" y="75"/>
                  </a:cxn>
                  <a:cxn ang="0">
                    <a:pos x="50" y="50"/>
                  </a:cxn>
                  <a:cxn ang="0">
                    <a:pos x="75" y="50"/>
                  </a:cxn>
                  <a:cxn ang="0">
                    <a:pos x="75" y="50"/>
                  </a:cxn>
                  <a:cxn ang="0">
                    <a:pos x="75" y="50"/>
                  </a:cxn>
                  <a:cxn ang="0">
                    <a:pos x="75" y="50"/>
                  </a:cxn>
                  <a:cxn ang="0">
                    <a:pos x="75" y="50"/>
                  </a:cxn>
                  <a:cxn ang="0">
                    <a:pos x="75" y="50"/>
                  </a:cxn>
                  <a:cxn ang="0">
                    <a:pos x="75" y="50"/>
                  </a:cxn>
                  <a:cxn ang="0">
                    <a:pos x="75" y="50"/>
                  </a:cxn>
                  <a:cxn ang="0">
                    <a:pos x="25" y="25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0" y="25"/>
                  </a:cxn>
                </a:cxnLst>
                <a:rect l="0" t="0" r="r" b="b"/>
                <a:pathLst>
                  <a:path w="99" h="125">
                    <a:moveTo>
                      <a:pt x="0" y="25"/>
                    </a:moveTo>
                    <a:lnTo>
                      <a:pt x="0" y="25"/>
                    </a:lnTo>
                    <a:lnTo>
                      <a:pt x="0" y="25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5" y="125"/>
                    </a:lnTo>
                    <a:lnTo>
                      <a:pt x="25" y="125"/>
                    </a:lnTo>
                    <a:lnTo>
                      <a:pt x="25" y="125"/>
                    </a:lnTo>
                    <a:lnTo>
                      <a:pt x="50" y="125"/>
                    </a:lnTo>
                    <a:lnTo>
                      <a:pt x="75" y="125"/>
                    </a:lnTo>
                    <a:lnTo>
                      <a:pt x="75" y="125"/>
                    </a:lnTo>
                    <a:lnTo>
                      <a:pt x="99" y="100"/>
                    </a:lnTo>
                    <a:lnTo>
                      <a:pt x="99" y="100"/>
                    </a:lnTo>
                    <a:lnTo>
                      <a:pt x="99" y="100"/>
                    </a:lnTo>
                    <a:lnTo>
                      <a:pt x="99" y="75"/>
                    </a:lnTo>
                    <a:lnTo>
                      <a:pt x="75" y="75"/>
                    </a:lnTo>
                    <a:lnTo>
                      <a:pt x="75" y="75"/>
                    </a:lnTo>
                    <a:lnTo>
                      <a:pt x="50" y="75"/>
                    </a:lnTo>
                    <a:lnTo>
                      <a:pt x="50" y="75"/>
                    </a:lnTo>
                    <a:lnTo>
                      <a:pt x="50" y="50"/>
                    </a:lnTo>
                    <a:lnTo>
                      <a:pt x="75" y="50"/>
                    </a:lnTo>
                    <a:lnTo>
                      <a:pt x="75" y="50"/>
                    </a:lnTo>
                    <a:lnTo>
                      <a:pt x="75" y="50"/>
                    </a:lnTo>
                    <a:lnTo>
                      <a:pt x="75" y="50"/>
                    </a:lnTo>
                    <a:lnTo>
                      <a:pt x="75" y="50"/>
                    </a:lnTo>
                    <a:lnTo>
                      <a:pt x="75" y="50"/>
                    </a:lnTo>
                    <a:lnTo>
                      <a:pt x="75" y="50"/>
                    </a:lnTo>
                    <a:lnTo>
                      <a:pt x="75" y="50"/>
                    </a:lnTo>
                    <a:lnTo>
                      <a:pt x="25" y="25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62" name="Freeform 15">
                <a:extLst>
                  <a:ext uri="{FF2B5EF4-FFF2-40B4-BE49-F238E27FC236}">
                    <a16:creationId xmlns:a16="http://schemas.microsoft.com/office/drawing/2014/main" id="{43EFBDD7-A6C5-4ADF-A1CB-A06A0EAED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5435" y="4480000"/>
                <a:ext cx="24386" cy="47198"/>
              </a:xfrm>
              <a:custGeom>
                <a:avLst/>
                <a:gdLst/>
                <a:ahLst/>
                <a:cxnLst>
                  <a:cxn ang="0">
                    <a:pos x="74" y="124"/>
                  </a:cxn>
                  <a:cxn ang="0">
                    <a:pos x="74" y="124"/>
                  </a:cxn>
                  <a:cxn ang="0">
                    <a:pos x="74" y="124"/>
                  </a:cxn>
                  <a:cxn ang="0">
                    <a:pos x="74" y="149"/>
                  </a:cxn>
                  <a:cxn ang="0">
                    <a:pos x="74" y="149"/>
                  </a:cxn>
                  <a:cxn ang="0">
                    <a:pos x="50" y="149"/>
                  </a:cxn>
                  <a:cxn ang="0">
                    <a:pos x="50" y="124"/>
                  </a:cxn>
                  <a:cxn ang="0">
                    <a:pos x="50" y="124"/>
                  </a:cxn>
                  <a:cxn ang="0">
                    <a:pos x="50" y="124"/>
                  </a:cxn>
                  <a:cxn ang="0">
                    <a:pos x="25" y="124"/>
                  </a:cxn>
                  <a:cxn ang="0">
                    <a:pos x="25" y="99"/>
                  </a:cxn>
                  <a:cxn ang="0">
                    <a:pos x="0" y="74"/>
                  </a:cxn>
                  <a:cxn ang="0">
                    <a:pos x="0" y="49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5" y="24"/>
                  </a:cxn>
                  <a:cxn ang="0">
                    <a:pos x="25" y="49"/>
                  </a:cxn>
                  <a:cxn ang="0">
                    <a:pos x="25" y="24"/>
                  </a:cxn>
                  <a:cxn ang="0">
                    <a:pos x="50" y="49"/>
                  </a:cxn>
                  <a:cxn ang="0">
                    <a:pos x="50" y="49"/>
                  </a:cxn>
                  <a:cxn ang="0">
                    <a:pos x="50" y="49"/>
                  </a:cxn>
                  <a:cxn ang="0">
                    <a:pos x="50" y="49"/>
                  </a:cxn>
                  <a:cxn ang="0">
                    <a:pos x="50" y="49"/>
                  </a:cxn>
                  <a:cxn ang="0">
                    <a:pos x="50" y="49"/>
                  </a:cxn>
                  <a:cxn ang="0">
                    <a:pos x="50" y="74"/>
                  </a:cxn>
                  <a:cxn ang="0">
                    <a:pos x="50" y="74"/>
                  </a:cxn>
                  <a:cxn ang="0">
                    <a:pos x="50" y="74"/>
                  </a:cxn>
                  <a:cxn ang="0">
                    <a:pos x="50" y="74"/>
                  </a:cxn>
                  <a:cxn ang="0">
                    <a:pos x="50" y="74"/>
                  </a:cxn>
                  <a:cxn ang="0">
                    <a:pos x="74" y="74"/>
                  </a:cxn>
                  <a:cxn ang="0">
                    <a:pos x="74" y="74"/>
                  </a:cxn>
                  <a:cxn ang="0">
                    <a:pos x="74" y="99"/>
                  </a:cxn>
                  <a:cxn ang="0">
                    <a:pos x="74" y="99"/>
                  </a:cxn>
                  <a:cxn ang="0">
                    <a:pos x="74" y="124"/>
                  </a:cxn>
                  <a:cxn ang="0">
                    <a:pos x="74" y="124"/>
                  </a:cxn>
                </a:cxnLst>
                <a:rect l="0" t="0" r="r" b="b"/>
                <a:pathLst>
                  <a:path w="74" h="149">
                    <a:moveTo>
                      <a:pt x="74" y="124"/>
                    </a:moveTo>
                    <a:lnTo>
                      <a:pt x="74" y="124"/>
                    </a:lnTo>
                    <a:lnTo>
                      <a:pt x="74" y="124"/>
                    </a:lnTo>
                    <a:lnTo>
                      <a:pt x="74" y="149"/>
                    </a:lnTo>
                    <a:lnTo>
                      <a:pt x="74" y="149"/>
                    </a:lnTo>
                    <a:lnTo>
                      <a:pt x="50" y="149"/>
                    </a:lnTo>
                    <a:lnTo>
                      <a:pt x="50" y="124"/>
                    </a:lnTo>
                    <a:lnTo>
                      <a:pt x="50" y="124"/>
                    </a:lnTo>
                    <a:lnTo>
                      <a:pt x="50" y="124"/>
                    </a:lnTo>
                    <a:lnTo>
                      <a:pt x="25" y="124"/>
                    </a:lnTo>
                    <a:lnTo>
                      <a:pt x="25" y="99"/>
                    </a:lnTo>
                    <a:lnTo>
                      <a:pt x="0" y="74"/>
                    </a:lnTo>
                    <a:lnTo>
                      <a:pt x="0" y="49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5" y="24"/>
                    </a:lnTo>
                    <a:lnTo>
                      <a:pt x="25" y="49"/>
                    </a:lnTo>
                    <a:lnTo>
                      <a:pt x="25" y="24"/>
                    </a:lnTo>
                    <a:lnTo>
                      <a:pt x="50" y="49"/>
                    </a:lnTo>
                    <a:lnTo>
                      <a:pt x="50" y="49"/>
                    </a:lnTo>
                    <a:lnTo>
                      <a:pt x="50" y="49"/>
                    </a:lnTo>
                    <a:lnTo>
                      <a:pt x="50" y="49"/>
                    </a:lnTo>
                    <a:lnTo>
                      <a:pt x="50" y="49"/>
                    </a:lnTo>
                    <a:lnTo>
                      <a:pt x="50" y="49"/>
                    </a:lnTo>
                    <a:lnTo>
                      <a:pt x="50" y="74"/>
                    </a:lnTo>
                    <a:lnTo>
                      <a:pt x="50" y="74"/>
                    </a:lnTo>
                    <a:lnTo>
                      <a:pt x="50" y="74"/>
                    </a:lnTo>
                    <a:lnTo>
                      <a:pt x="50" y="74"/>
                    </a:lnTo>
                    <a:lnTo>
                      <a:pt x="50" y="74"/>
                    </a:lnTo>
                    <a:lnTo>
                      <a:pt x="74" y="74"/>
                    </a:lnTo>
                    <a:lnTo>
                      <a:pt x="74" y="74"/>
                    </a:lnTo>
                    <a:lnTo>
                      <a:pt x="74" y="99"/>
                    </a:lnTo>
                    <a:lnTo>
                      <a:pt x="74" y="99"/>
                    </a:lnTo>
                    <a:lnTo>
                      <a:pt x="74" y="124"/>
                    </a:lnTo>
                    <a:lnTo>
                      <a:pt x="74" y="12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63" name="Freeform 16">
                <a:extLst>
                  <a:ext uri="{FF2B5EF4-FFF2-40B4-BE49-F238E27FC236}">
                    <a16:creationId xmlns:a16="http://schemas.microsoft.com/office/drawing/2014/main" id="{F8DC9098-69B0-4370-AE1D-8D2C5D6D1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0032" y="4487654"/>
                <a:ext cx="47489" cy="48473"/>
              </a:xfrm>
              <a:custGeom>
                <a:avLst/>
                <a:gdLst/>
                <a:ahLst/>
                <a:cxnLst>
                  <a:cxn ang="0">
                    <a:pos x="49" y="75"/>
                  </a:cxn>
                  <a:cxn ang="0">
                    <a:pos x="49" y="75"/>
                  </a:cxn>
                  <a:cxn ang="0">
                    <a:pos x="49" y="75"/>
                  </a:cxn>
                  <a:cxn ang="0">
                    <a:pos x="49" y="75"/>
                  </a:cxn>
                  <a:cxn ang="0">
                    <a:pos x="49" y="75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49" y="125"/>
                  </a:cxn>
                  <a:cxn ang="0">
                    <a:pos x="49" y="125"/>
                  </a:cxn>
                  <a:cxn ang="0">
                    <a:pos x="74" y="125"/>
                  </a:cxn>
                  <a:cxn ang="0">
                    <a:pos x="74" y="125"/>
                  </a:cxn>
                  <a:cxn ang="0">
                    <a:pos x="99" y="150"/>
                  </a:cxn>
                  <a:cxn ang="0">
                    <a:pos x="123" y="150"/>
                  </a:cxn>
                  <a:cxn ang="0">
                    <a:pos x="123" y="150"/>
                  </a:cxn>
                  <a:cxn ang="0">
                    <a:pos x="123" y="150"/>
                  </a:cxn>
                  <a:cxn ang="0">
                    <a:pos x="148" y="150"/>
                  </a:cxn>
                  <a:cxn ang="0">
                    <a:pos x="148" y="150"/>
                  </a:cxn>
                  <a:cxn ang="0">
                    <a:pos x="148" y="150"/>
                  </a:cxn>
                  <a:cxn ang="0">
                    <a:pos x="148" y="150"/>
                  </a:cxn>
                  <a:cxn ang="0">
                    <a:pos x="148" y="125"/>
                  </a:cxn>
                  <a:cxn ang="0">
                    <a:pos x="148" y="125"/>
                  </a:cxn>
                  <a:cxn ang="0">
                    <a:pos x="148" y="125"/>
                  </a:cxn>
                  <a:cxn ang="0">
                    <a:pos x="123" y="125"/>
                  </a:cxn>
                  <a:cxn ang="0">
                    <a:pos x="123" y="125"/>
                  </a:cxn>
                  <a:cxn ang="0">
                    <a:pos x="99" y="125"/>
                  </a:cxn>
                  <a:cxn ang="0">
                    <a:pos x="99" y="125"/>
                  </a:cxn>
                  <a:cxn ang="0">
                    <a:pos x="74" y="100"/>
                  </a:cxn>
                  <a:cxn ang="0">
                    <a:pos x="74" y="100"/>
                  </a:cxn>
                  <a:cxn ang="0">
                    <a:pos x="49" y="75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50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24" y="75"/>
                  </a:cxn>
                  <a:cxn ang="0">
                    <a:pos x="49" y="75"/>
                  </a:cxn>
                </a:cxnLst>
                <a:rect l="0" t="0" r="r" b="b"/>
                <a:pathLst>
                  <a:path w="148" h="150">
                    <a:moveTo>
                      <a:pt x="49" y="75"/>
                    </a:moveTo>
                    <a:lnTo>
                      <a:pt x="49" y="75"/>
                    </a:lnTo>
                    <a:lnTo>
                      <a:pt x="49" y="75"/>
                    </a:lnTo>
                    <a:lnTo>
                      <a:pt x="49" y="75"/>
                    </a:lnTo>
                    <a:lnTo>
                      <a:pt x="49" y="75"/>
                    </a:lnTo>
                    <a:lnTo>
                      <a:pt x="49" y="100"/>
                    </a:lnTo>
                    <a:lnTo>
                      <a:pt x="49" y="100"/>
                    </a:lnTo>
                    <a:lnTo>
                      <a:pt x="49" y="125"/>
                    </a:lnTo>
                    <a:lnTo>
                      <a:pt x="49" y="125"/>
                    </a:lnTo>
                    <a:lnTo>
                      <a:pt x="74" y="125"/>
                    </a:lnTo>
                    <a:lnTo>
                      <a:pt x="74" y="125"/>
                    </a:lnTo>
                    <a:lnTo>
                      <a:pt x="99" y="150"/>
                    </a:lnTo>
                    <a:lnTo>
                      <a:pt x="123" y="150"/>
                    </a:lnTo>
                    <a:lnTo>
                      <a:pt x="123" y="150"/>
                    </a:lnTo>
                    <a:lnTo>
                      <a:pt x="123" y="150"/>
                    </a:lnTo>
                    <a:lnTo>
                      <a:pt x="148" y="150"/>
                    </a:lnTo>
                    <a:lnTo>
                      <a:pt x="148" y="150"/>
                    </a:lnTo>
                    <a:lnTo>
                      <a:pt x="148" y="150"/>
                    </a:lnTo>
                    <a:lnTo>
                      <a:pt x="148" y="150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23" y="125"/>
                    </a:lnTo>
                    <a:lnTo>
                      <a:pt x="123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74" y="100"/>
                    </a:lnTo>
                    <a:lnTo>
                      <a:pt x="74" y="100"/>
                    </a:lnTo>
                    <a:lnTo>
                      <a:pt x="49" y="75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50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4" y="75"/>
                    </a:lnTo>
                    <a:lnTo>
                      <a:pt x="49" y="7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64" name="Freeform 17">
                <a:extLst>
                  <a:ext uri="{FF2B5EF4-FFF2-40B4-BE49-F238E27FC236}">
                    <a16:creationId xmlns:a16="http://schemas.microsoft.com/office/drawing/2014/main" id="{CD488AEC-0CDE-4732-BB5C-BD8EFD437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1486" y="4448109"/>
                <a:ext cx="23103" cy="39545"/>
              </a:xfrm>
              <a:custGeom>
                <a:avLst/>
                <a:gdLst/>
                <a:ahLst/>
                <a:cxnLst>
                  <a:cxn ang="0">
                    <a:pos x="50" y="100"/>
                  </a:cxn>
                  <a:cxn ang="0">
                    <a:pos x="50" y="75"/>
                  </a:cxn>
                  <a:cxn ang="0">
                    <a:pos x="50" y="75"/>
                  </a:cxn>
                  <a:cxn ang="0">
                    <a:pos x="50" y="75"/>
                  </a:cxn>
                  <a:cxn ang="0">
                    <a:pos x="50" y="50"/>
                  </a:cxn>
                  <a:cxn ang="0">
                    <a:pos x="50" y="50"/>
                  </a:cxn>
                  <a:cxn ang="0">
                    <a:pos x="50" y="50"/>
                  </a:cxn>
                  <a:cxn ang="0">
                    <a:pos x="50" y="50"/>
                  </a:cxn>
                  <a:cxn ang="0">
                    <a:pos x="74" y="50"/>
                  </a:cxn>
                  <a:cxn ang="0">
                    <a:pos x="74" y="25"/>
                  </a:cxn>
                  <a:cxn ang="0">
                    <a:pos x="74" y="25"/>
                  </a:cxn>
                  <a:cxn ang="0">
                    <a:pos x="74" y="25"/>
                  </a:cxn>
                  <a:cxn ang="0">
                    <a:pos x="74" y="25"/>
                  </a:cxn>
                  <a:cxn ang="0">
                    <a:pos x="74" y="25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50" y="0"/>
                  </a:cxn>
                  <a:cxn ang="0">
                    <a:pos x="50" y="25"/>
                  </a:cxn>
                  <a:cxn ang="0">
                    <a:pos x="25" y="25"/>
                  </a:cxn>
                  <a:cxn ang="0">
                    <a:pos x="25" y="25"/>
                  </a:cxn>
                  <a:cxn ang="0">
                    <a:pos x="25" y="25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75"/>
                  </a:cxn>
                  <a:cxn ang="0">
                    <a:pos x="25" y="75"/>
                  </a:cxn>
                  <a:cxn ang="0">
                    <a:pos x="25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100"/>
                  </a:cxn>
                  <a:cxn ang="0">
                    <a:pos x="25" y="100"/>
                  </a:cxn>
                  <a:cxn ang="0">
                    <a:pos x="25" y="100"/>
                  </a:cxn>
                  <a:cxn ang="0">
                    <a:pos x="25" y="100"/>
                  </a:cxn>
                  <a:cxn ang="0">
                    <a:pos x="25" y="124"/>
                  </a:cxn>
                  <a:cxn ang="0">
                    <a:pos x="25" y="124"/>
                  </a:cxn>
                  <a:cxn ang="0">
                    <a:pos x="25" y="100"/>
                  </a:cxn>
                  <a:cxn ang="0">
                    <a:pos x="25" y="100"/>
                  </a:cxn>
                  <a:cxn ang="0">
                    <a:pos x="25" y="100"/>
                  </a:cxn>
                  <a:cxn ang="0">
                    <a:pos x="50" y="100"/>
                  </a:cxn>
                </a:cxnLst>
                <a:rect l="0" t="0" r="r" b="b"/>
                <a:pathLst>
                  <a:path w="74" h="124">
                    <a:moveTo>
                      <a:pt x="50" y="100"/>
                    </a:moveTo>
                    <a:lnTo>
                      <a:pt x="50" y="75"/>
                    </a:lnTo>
                    <a:lnTo>
                      <a:pt x="50" y="75"/>
                    </a:lnTo>
                    <a:lnTo>
                      <a:pt x="50" y="75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74" y="50"/>
                    </a:lnTo>
                    <a:lnTo>
                      <a:pt x="74" y="25"/>
                    </a:lnTo>
                    <a:lnTo>
                      <a:pt x="74" y="25"/>
                    </a:lnTo>
                    <a:lnTo>
                      <a:pt x="74" y="25"/>
                    </a:lnTo>
                    <a:lnTo>
                      <a:pt x="74" y="25"/>
                    </a:lnTo>
                    <a:lnTo>
                      <a:pt x="74" y="25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50" y="0"/>
                    </a:lnTo>
                    <a:lnTo>
                      <a:pt x="50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75"/>
                    </a:lnTo>
                    <a:lnTo>
                      <a:pt x="25" y="75"/>
                    </a:lnTo>
                    <a:lnTo>
                      <a:pt x="25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100"/>
                    </a:lnTo>
                    <a:lnTo>
                      <a:pt x="25" y="100"/>
                    </a:lnTo>
                    <a:lnTo>
                      <a:pt x="25" y="100"/>
                    </a:lnTo>
                    <a:lnTo>
                      <a:pt x="25" y="100"/>
                    </a:lnTo>
                    <a:lnTo>
                      <a:pt x="25" y="124"/>
                    </a:lnTo>
                    <a:lnTo>
                      <a:pt x="25" y="124"/>
                    </a:lnTo>
                    <a:lnTo>
                      <a:pt x="25" y="100"/>
                    </a:lnTo>
                    <a:lnTo>
                      <a:pt x="25" y="100"/>
                    </a:lnTo>
                    <a:lnTo>
                      <a:pt x="25" y="100"/>
                    </a:lnTo>
                    <a:lnTo>
                      <a:pt x="50" y="10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65" name="Freeform 18">
                <a:extLst>
                  <a:ext uri="{FF2B5EF4-FFF2-40B4-BE49-F238E27FC236}">
                    <a16:creationId xmlns:a16="http://schemas.microsoft.com/office/drawing/2014/main" id="{F1224F09-583A-457B-B53B-FC8B6DA62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7099" y="4575671"/>
                <a:ext cx="24386" cy="39545"/>
              </a:xfrm>
              <a:custGeom>
                <a:avLst/>
                <a:gdLst/>
                <a:ahLst/>
                <a:cxnLst>
                  <a:cxn ang="0">
                    <a:pos x="49" y="125"/>
                  </a:cxn>
                  <a:cxn ang="0">
                    <a:pos x="49" y="125"/>
                  </a:cxn>
                  <a:cxn ang="0">
                    <a:pos x="49" y="100"/>
                  </a:cxn>
                  <a:cxn ang="0">
                    <a:pos x="49" y="75"/>
                  </a:cxn>
                  <a:cxn ang="0">
                    <a:pos x="74" y="50"/>
                  </a:cxn>
                  <a:cxn ang="0">
                    <a:pos x="74" y="50"/>
                  </a:cxn>
                  <a:cxn ang="0">
                    <a:pos x="74" y="50"/>
                  </a:cxn>
                  <a:cxn ang="0">
                    <a:pos x="74" y="25"/>
                  </a:cxn>
                  <a:cxn ang="0">
                    <a:pos x="74" y="0"/>
                  </a:cxn>
                  <a:cxn ang="0">
                    <a:pos x="49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0" y="75"/>
                  </a:cxn>
                  <a:cxn ang="0">
                    <a:pos x="25" y="75"/>
                  </a:cxn>
                  <a:cxn ang="0">
                    <a:pos x="25" y="75"/>
                  </a:cxn>
                  <a:cxn ang="0">
                    <a:pos x="25" y="75"/>
                  </a:cxn>
                  <a:cxn ang="0">
                    <a:pos x="25" y="75"/>
                  </a:cxn>
                  <a:cxn ang="0">
                    <a:pos x="25" y="100"/>
                  </a:cxn>
                  <a:cxn ang="0">
                    <a:pos x="0" y="100"/>
                  </a:cxn>
                  <a:cxn ang="0">
                    <a:pos x="25" y="100"/>
                  </a:cxn>
                  <a:cxn ang="0">
                    <a:pos x="25" y="125"/>
                  </a:cxn>
                  <a:cxn ang="0">
                    <a:pos x="25" y="100"/>
                  </a:cxn>
                  <a:cxn ang="0">
                    <a:pos x="49" y="125"/>
                  </a:cxn>
                </a:cxnLst>
                <a:rect l="0" t="0" r="r" b="b"/>
                <a:pathLst>
                  <a:path w="74" h="125">
                    <a:moveTo>
                      <a:pt x="49" y="125"/>
                    </a:moveTo>
                    <a:lnTo>
                      <a:pt x="49" y="125"/>
                    </a:lnTo>
                    <a:lnTo>
                      <a:pt x="49" y="100"/>
                    </a:lnTo>
                    <a:lnTo>
                      <a:pt x="49" y="75"/>
                    </a:lnTo>
                    <a:lnTo>
                      <a:pt x="74" y="50"/>
                    </a:lnTo>
                    <a:lnTo>
                      <a:pt x="74" y="50"/>
                    </a:lnTo>
                    <a:lnTo>
                      <a:pt x="74" y="50"/>
                    </a:lnTo>
                    <a:lnTo>
                      <a:pt x="74" y="25"/>
                    </a:lnTo>
                    <a:lnTo>
                      <a:pt x="74" y="0"/>
                    </a:lnTo>
                    <a:lnTo>
                      <a:pt x="49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0" y="75"/>
                    </a:lnTo>
                    <a:lnTo>
                      <a:pt x="25" y="75"/>
                    </a:lnTo>
                    <a:lnTo>
                      <a:pt x="25" y="75"/>
                    </a:lnTo>
                    <a:lnTo>
                      <a:pt x="25" y="75"/>
                    </a:lnTo>
                    <a:lnTo>
                      <a:pt x="25" y="75"/>
                    </a:lnTo>
                    <a:lnTo>
                      <a:pt x="25" y="100"/>
                    </a:lnTo>
                    <a:lnTo>
                      <a:pt x="0" y="100"/>
                    </a:lnTo>
                    <a:lnTo>
                      <a:pt x="25" y="100"/>
                    </a:lnTo>
                    <a:lnTo>
                      <a:pt x="25" y="125"/>
                    </a:lnTo>
                    <a:lnTo>
                      <a:pt x="25" y="100"/>
                    </a:lnTo>
                    <a:lnTo>
                      <a:pt x="49" y="12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66" name="Freeform 19">
                <a:extLst>
                  <a:ext uri="{FF2B5EF4-FFF2-40B4-BE49-F238E27FC236}">
                    <a16:creationId xmlns:a16="http://schemas.microsoft.com/office/drawing/2014/main" id="{EAD67E24-A4C9-4100-BB65-678B869EC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1274" y="4416218"/>
                <a:ext cx="30804" cy="24237"/>
              </a:xfrm>
              <a:custGeom>
                <a:avLst/>
                <a:gdLst/>
                <a:ahLst/>
                <a:cxnLst>
                  <a:cxn ang="0">
                    <a:pos x="99" y="25"/>
                  </a:cxn>
                  <a:cxn ang="0">
                    <a:pos x="99" y="0"/>
                  </a:cxn>
                  <a:cxn ang="0">
                    <a:pos x="74" y="0"/>
                  </a:cxn>
                  <a:cxn ang="0">
                    <a:pos x="25" y="25"/>
                  </a:cxn>
                  <a:cxn ang="0">
                    <a:pos x="25" y="50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49" y="50"/>
                  </a:cxn>
                  <a:cxn ang="0">
                    <a:pos x="49" y="50"/>
                  </a:cxn>
                  <a:cxn ang="0">
                    <a:pos x="74" y="25"/>
                  </a:cxn>
                  <a:cxn ang="0">
                    <a:pos x="99" y="25"/>
                  </a:cxn>
                </a:cxnLst>
                <a:rect l="0" t="0" r="r" b="b"/>
                <a:pathLst>
                  <a:path w="99" h="75">
                    <a:moveTo>
                      <a:pt x="99" y="25"/>
                    </a:moveTo>
                    <a:lnTo>
                      <a:pt x="99" y="0"/>
                    </a:lnTo>
                    <a:lnTo>
                      <a:pt x="74" y="0"/>
                    </a:lnTo>
                    <a:lnTo>
                      <a:pt x="25" y="25"/>
                    </a:lnTo>
                    <a:lnTo>
                      <a:pt x="25" y="50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49" y="50"/>
                    </a:lnTo>
                    <a:lnTo>
                      <a:pt x="49" y="50"/>
                    </a:lnTo>
                    <a:lnTo>
                      <a:pt x="74" y="25"/>
                    </a:lnTo>
                    <a:lnTo>
                      <a:pt x="99" y="2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67" name="Freeform 20">
                <a:extLst>
                  <a:ext uri="{FF2B5EF4-FFF2-40B4-BE49-F238E27FC236}">
                    <a16:creationId xmlns:a16="http://schemas.microsoft.com/office/drawing/2014/main" id="{F9D6C43F-9EA6-40A4-9025-83CF0D5DB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712" y="4622869"/>
                <a:ext cx="32089" cy="15308"/>
              </a:xfrm>
              <a:custGeom>
                <a:avLst/>
                <a:gdLst/>
                <a:ahLst/>
                <a:cxnLst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50" y="50"/>
                  </a:cxn>
                  <a:cxn ang="0">
                    <a:pos x="50" y="50"/>
                  </a:cxn>
                  <a:cxn ang="0">
                    <a:pos x="50" y="50"/>
                  </a:cxn>
                  <a:cxn ang="0">
                    <a:pos x="75" y="50"/>
                  </a:cxn>
                  <a:cxn ang="0">
                    <a:pos x="75" y="25"/>
                  </a:cxn>
                  <a:cxn ang="0">
                    <a:pos x="50" y="25"/>
                  </a:cxn>
                  <a:cxn ang="0">
                    <a:pos x="75" y="25"/>
                  </a:cxn>
                  <a:cxn ang="0">
                    <a:pos x="100" y="0"/>
                  </a:cxn>
                  <a:cxn ang="0">
                    <a:pos x="100" y="0"/>
                  </a:cxn>
                  <a:cxn ang="0">
                    <a:pos x="100" y="0"/>
                  </a:cxn>
                  <a:cxn ang="0">
                    <a:pos x="100" y="0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50" y="0"/>
                  </a:cxn>
                  <a:cxn ang="0">
                    <a:pos x="25" y="25"/>
                  </a:cxn>
                  <a:cxn ang="0">
                    <a:pos x="25" y="25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</a:cxnLst>
                <a:rect l="0" t="0" r="r" b="b"/>
                <a:pathLst>
                  <a:path w="100" h="50">
                    <a:moveTo>
                      <a:pt x="25" y="50"/>
                    </a:moveTo>
                    <a:lnTo>
                      <a:pt x="25" y="50"/>
                    </a:lnTo>
                    <a:lnTo>
                      <a:pt x="25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75" y="50"/>
                    </a:lnTo>
                    <a:lnTo>
                      <a:pt x="75" y="25"/>
                    </a:lnTo>
                    <a:lnTo>
                      <a:pt x="50" y="25"/>
                    </a:lnTo>
                    <a:lnTo>
                      <a:pt x="75" y="25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50" y="0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68" name="Freeform 21">
                <a:extLst>
                  <a:ext uri="{FF2B5EF4-FFF2-40B4-BE49-F238E27FC236}">
                    <a16:creationId xmlns:a16="http://schemas.microsoft.com/office/drawing/2014/main" id="{EFF6CC15-D4B4-46E6-B68F-5ED91A5B5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7311" y="4607562"/>
                <a:ext cx="24386" cy="22961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5" y="49"/>
                  </a:cxn>
                  <a:cxn ang="0">
                    <a:pos x="25" y="49"/>
                  </a:cxn>
                  <a:cxn ang="0">
                    <a:pos x="25" y="49"/>
                  </a:cxn>
                  <a:cxn ang="0">
                    <a:pos x="25" y="49"/>
                  </a:cxn>
                  <a:cxn ang="0">
                    <a:pos x="25" y="49"/>
                  </a:cxn>
                  <a:cxn ang="0">
                    <a:pos x="49" y="49"/>
                  </a:cxn>
                  <a:cxn ang="0">
                    <a:pos x="49" y="49"/>
                  </a:cxn>
                  <a:cxn ang="0">
                    <a:pos x="49" y="49"/>
                  </a:cxn>
                  <a:cxn ang="0">
                    <a:pos x="25" y="25"/>
                  </a:cxn>
                  <a:cxn ang="0">
                    <a:pos x="49" y="25"/>
                  </a:cxn>
                  <a:cxn ang="0">
                    <a:pos x="49" y="25"/>
                  </a:cxn>
                  <a:cxn ang="0">
                    <a:pos x="49" y="25"/>
                  </a:cxn>
                  <a:cxn ang="0">
                    <a:pos x="49" y="25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49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74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0" y="49"/>
                    </a:lnTo>
                    <a:lnTo>
                      <a:pt x="0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25" y="25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4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69" name="Freeform 22">
                <a:extLst>
                  <a:ext uri="{FF2B5EF4-FFF2-40B4-BE49-F238E27FC236}">
                    <a16:creationId xmlns:a16="http://schemas.microsoft.com/office/drawing/2014/main" id="{69735F31-C819-490C-8AD5-F91812975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589" y="4504236"/>
                <a:ext cx="16685" cy="1530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50" y="25"/>
                  </a:cxn>
                  <a:cxn ang="0">
                    <a:pos x="50" y="25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70" name="Freeform 23">
                <a:extLst>
                  <a:ext uri="{FF2B5EF4-FFF2-40B4-BE49-F238E27FC236}">
                    <a16:creationId xmlns:a16="http://schemas.microsoft.com/office/drawing/2014/main" id="{E47DD283-84E7-4956-95C0-38298B4E82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8207" y="4972388"/>
                <a:ext cx="16685" cy="24237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25" y="0"/>
                  </a:cxn>
                  <a:cxn ang="0">
                    <a:pos x="50" y="25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75"/>
                  </a:cxn>
                  <a:cxn ang="0">
                    <a:pos x="25" y="75"/>
                  </a:cxn>
                  <a:cxn ang="0">
                    <a:pos x="25" y="75"/>
                  </a:cxn>
                  <a:cxn ang="0">
                    <a:pos x="0" y="75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25" y="25"/>
                  </a:cxn>
                  <a:cxn ang="0">
                    <a:pos x="25" y="25"/>
                  </a:cxn>
                </a:cxnLst>
                <a:rect l="0" t="0" r="r" b="b"/>
                <a:pathLst>
                  <a:path w="50" h="75">
                    <a:moveTo>
                      <a:pt x="25" y="25"/>
                    </a:moveTo>
                    <a:lnTo>
                      <a:pt x="25" y="0"/>
                    </a:lnTo>
                    <a:lnTo>
                      <a:pt x="50" y="25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75"/>
                    </a:lnTo>
                    <a:lnTo>
                      <a:pt x="25" y="75"/>
                    </a:lnTo>
                    <a:lnTo>
                      <a:pt x="25" y="75"/>
                    </a:lnTo>
                    <a:lnTo>
                      <a:pt x="0" y="75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5" y="25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71" name="Freeform 24">
                <a:extLst>
                  <a:ext uri="{FF2B5EF4-FFF2-40B4-BE49-F238E27FC236}">
                    <a16:creationId xmlns:a16="http://schemas.microsoft.com/office/drawing/2014/main" id="{6000E502-F864-481C-A97C-8AAFA39B5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2331" y="4495306"/>
                <a:ext cx="15402" cy="24237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25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75"/>
                  </a:cxn>
                  <a:cxn ang="0">
                    <a:pos x="25" y="75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49" y="50"/>
                  </a:cxn>
                  <a:cxn ang="0">
                    <a:pos x="49" y="25"/>
                  </a:cxn>
                  <a:cxn ang="0">
                    <a:pos x="25" y="25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</a:cxnLst>
                <a:rect l="0" t="0" r="r" b="b"/>
                <a:pathLst>
                  <a:path w="49" h="75">
                    <a:moveTo>
                      <a:pt x="0" y="25"/>
                    </a:moveTo>
                    <a:lnTo>
                      <a:pt x="0" y="25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75"/>
                    </a:lnTo>
                    <a:lnTo>
                      <a:pt x="25" y="75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49" y="50"/>
                    </a:lnTo>
                    <a:lnTo>
                      <a:pt x="49" y="25"/>
                    </a:lnTo>
                    <a:lnTo>
                      <a:pt x="25" y="25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72" name="Freeform 25">
                <a:extLst>
                  <a:ext uri="{FF2B5EF4-FFF2-40B4-BE49-F238E27FC236}">
                    <a16:creationId xmlns:a16="http://schemas.microsoft.com/office/drawing/2014/main" id="{0D03B082-032F-417C-907E-DEF33B901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7311" y="4495306"/>
                <a:ext cx="24386" cy="16583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25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5"/>
                  </a:cxn>
                  <a:cxn ang="0">
                    <a:pos x="49" y="25"/>
                  </a:cxn>
                  <a:cxn ang="0">
                    <a:pos x="49" y="25"/>
                  </a:cxn>
                  <a:cxn ang="0">
                    <a:pos x="49" y="25"/>
                  </a:cxn>
                  <a:cxn ang="0">
                    <a:pos x="74" y="25"/>
                  </a:cxn>
                  <a:cxn ang="0">
                    <a:pos x="74" y="25"/>
                  </a:cxn>
                  <a:cxn ang="0">
                    <a:pos x="74" y="25"/>
                  </a:cxn>
                  <a:cxn ang="0">
                    <a:pos x="74" y="25"/>
                  </a:cxn>
                  <a:cxn ang="0">
                    <a:pos x="74" y="25"/>
                  </a:cxn>
                  <a:cxn ang="0">
                    <a:pos x="74" y="25"/>
                  </a:cxn>
                  <a:cxn ang="0">
                    <a:pos x="74" y="50"/>
                  </a:cxn>
                  <a:cxn ang="0">
                    <a:pos x="74" y="50"/>
                  </a:cxn>
                  <a:cxn ang="0">
                    <a:pos x="74" y="50"/>
                  </a:cxn>
                  <a:cxn ang="0">
                    <a:pos x="49" y="50"/>
                  </a:cxn>
                  <a:cxn ang="0">
                    <a:pos x="49" y="50"/>
                  </a:cxn>
                  <a:cxn ang="0">
                    <a:pos x="49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25"/>
                  </a:cxn>
                  <a:cxn ang="0">
                    <a:pos x="25" y="25"/>
                  </a:cxn>
                  <a:cxn ang="0">
                    <a:pos x="25" y="25"/>
                  </a:cxn>
                  <a:cxn ang="0">
                    <a:pos x="0" y="25"/>
                  </a:cxn>
                  <a:cxn ang="0">
                    <a:pos x="0" y="25"/>
                  </a:cxn>
                </a:cxnLst>
                <a:rect l="0" t="0" r="r" b="b"/>
                <a:pathLst>
                  <a:path w="74" h="50">
                    <a:moveTo>
                      <a:pt x="0" y="25"/>
                    </a:moveTo>
                    <a:lnTo>
                      <a:pt x="0" y="25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5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74" y="25"/>
                    </a:lnTo>
                    <a:lnTo>
                      <a:pt x="74" y="25"/>
                    </a:lnTo>
                    <a:lnTo>
                      <a:pt x="74" y="25"/>
                    </a:lnTo>
                    <a:lnTo>
                      <a:pt x="74" y="25"/>
                    </a:lnTo>
                    <a:lnTo>
                      <a:pt x="74" y="25"/>
                    </a:lnTo>
                    <a:lnTo>
                      <a:pt x="74" y="25"/>
                    </a:lnTo>
                    <a:lnTo>
                      <a:pt x="74" y="50"/>
                    </a:lnTo>
                    <a:lnTo>
                      <a:pt x="74" y="50"/>
                    </a:lnTo>
                    <a:lnTo>
                      <a:pt x="74" y="50"/>
                    </a:lnTo>
                    <a:lnTo>
                      <a:pt x="49" y="50"/>
                    </a:lnTo>
                    <a:lnTo>
                      <a:pt x="49" y="50"/>
                    </a:lnTo>
                    <a:lnTo>
                      <a:pt x="49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73" name="Freeform 26">
                <a:extLst>
                  <a:ext uri="{FF2B5EF4-FFF2-40B4-BE49-F238E27FC236}">
                    <a16:creationId xmlns:a16="http://schemas.microsoft.com/office/drawing/2014/main" id="{FA042187-8910-4AF2-8FD5-78672B48A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0505" y="4932844"/>
                <a:ext cx="24386" cy="16583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75" y="0"/>
                  </a:cxn>
                  <a:cxn ang="0">
                    <a:pos x="50" y="25"/>
                  </a:cxn>
                  <a:cxn ang="0">
                    <a:pos x="25" y="50"/>
                  </a:cxn>
                  <a:cxn ang="0">
                    <a:pos x="0" y="25"/>
                  </a:cxn>
                  <a:cxn ang="0">
                    <a:pos x="25" y="0"/>
                  </a:cxn>
                  <a:cxn ang="0">
                    <a:pos x="50" y="0"/>
                  </a:cxn>
                </a:cxnLst>
                <a:rect l="0" t="0" r="r" b="b"/>
                <a:pathLst>
                  <a:path w="75" h="50">
                    <a:moveTo>
                      <a:pt x="50" y="0"/>
                    </a:moveTo>
                    <a:lnTo>
                      <a:pt x="75" y="0"/>
                    </a:ln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74" name="Freeform 27">
                <a:extLst>
                  <a:ext uri="{FF2B5EF4-FFF2-40B4-BE49-F238E27FC236}">
                    <a16:creationId xmlns:a16="http://schemas.microsoft.com/office/drawing/2014/main" id="{8D233342-5522-4CD5-8F46-140C806A0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7522" y="4511890"/>
                <a:ext cx="7701" cy="15308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25" y="25"/>
                  </a:cxn>
                  <a:cxn ang="0">
                    <a:pos x="25" y="25"/>
                  </a:cxn>
                  <a:cxn ang="0">
                    <a:pos x="25" y="25"/>
                  </a:cxn>
                  <a:cxn ang="0">
                    <a:pos x="25" y="25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0" y="50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25"/>
                  </a:cxn>
                  <a:cxn ang="0">
                    <a:pos x="25" y="25"/>
                  </a:cxn>
                </a:cxnLst>
                <a:rect l="0" t="0" r="r" b="b"/>
                <a:pathLst>
                  <a:path w="25" h="50">
                    <a:moveTo>
                      <a:pt x="25" y="25"/>
                    </a:moveTo>
                    <a:lnTo>
                      <a:pt x="25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0" y="5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25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75" name="Freeform 28">
                <a:extLst>
                  <a:ext uri="{FF2B5EF4-FFF2-40B4-BE49-F238E27FC236}">
                    <a16:creationId xmlns:a16="http://schemas.microsoft.com/office/drawing/2014/main" id="{22170D2B-6925-4A5F-A418-BA2EC8172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8976" y="4480000"/>
                <a:ext cx="15402" cy="15308"/>
              </a:xfrm>
              <a:custGeom>
                <a:avLst/>
                <a:gdLst/>
                <a:ahLst/>
                <a:cxnLst>
                  <a:cxn ang="0">
                    <a:pos x="24" y="49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9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49"/>
                  </a:cxn>
                  <a:cxn ang="0">
                    <a:pos x="24" y="49"/>
                  </a:cxn>
                  <a:cxn ang="0">
                    <a:pos x="24" y="49"/>
                  </a:cxn>
                  <a:cxn ang="0">
                    <a:pos x="0" y="49"/>
                  </a:cxn>
                  <a:cxn ang="0">
                    <a:pos x="24" y="49"/>
                  </a:cxn>
                </a:cxnLst>
                <a:rect l="0" t="0" r="r" b="b"/>
                <a:pathLst>
                  <a:path w="49" h="49">
                    <a:moveTo>
                      <a:pt x="24" y="49"/>
                    </a:move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0" y="49"/>
                    </a:lnTo>
                    <a:lnTo>
                      <a:pt x="24" y="4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76" name="Freeform 29">
                <a:extLst>
                  <a:ext uri="{FF2B5EF4-FFF2-40B4-BE49-F238E27FC236}">
                    <a16:creationId xmlns:a16="http://schemas.microsoft.com/office/drawing/2014/main" id="{5E942979-E43C-4004-8138-902209251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2290" y="4519544"/>
                <a:ext cx="16685" cy="16583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5" y="25"/>
                  </a:cxn>
                  <a:cxn ang="0">
                    <a:pos x="25" y="0"/>
                  </a:cxn>
                  <a:cxn ang="0">
                    <a:pos x="50" y="0"/>
                  </a:cxn>
                  <a:cxn ang="0">
                    <a:pos x="50" y="25"/>
                  </a:cxn>
                  <a:cxn ang="0">
                    <a:pos x="50" y="25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25"/>
                  </a:cxn>
                </a:cxnLst>
                <a:rect l="0" t="0" r="r" b="b"/>
                <a:pathLst>
                  <a:path w="50" h="50">
                    <a:moveTo>
                      <a:pt x="0" y="25"/>
                    </a:moveTo>
                    <a:lnTo>
                      <a:pt x="25" y="25"/>
                    </a:lnTo>
                    <a:lnTo>
                      <a:pt x="25" y="0"/>
                    </a:lnTo>
                    <a:lnTo>
                      <a:pt x="50" y="0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77" name="Freeform 30">
                <a:extLst>
                  <a:ext uri="{FF2B5EF4-FFF2-40B4-BE49-F238E27FC236}">
                    <a16:creationId xmlns:a16="http://schemas.microsoft.com/office/drawing/2014/main" id="{5D9BAF68-1A56-483D-A9BD-114082D67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0505" y="4964735"/>
                <a:ext cx="7701" cy="15308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50"/>
                  </a:cxn>
                  <a:cxn ang="0">
                    <a:pos x="25" y="25"/>
                  </a:cxn>
                  <a:cxn ang="0">
                    <a:pos x="25" y="0"/>
                  </a:cxn>
                  <a:cxn ang="0">
                    <a:pos x="0" y="50"/>
                  </a:cxn>
                </a:cxnLst>
                <a:rect l="0" t="0" r="r" b="b"/>
                <a:pathLst>
                  <a:path w="25" h="50">
                    <a:moveTo>
                      <a:pt x="0" y="50"/>
                    </a:moveTo>
                    <a:lnTo>
                      <a:pt x="0" y="50"/>
                    </a:lnTo>
                    <a:lnTo>
                      <a:pt x="25" y="25"/>
                    </a:lnTo>
                    <a:lnTo>
                      <a:pt x="25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78" name="Freeform 31">
                <a:extLst>
                  <a:ext uri="{FF2B5EF4-FFF2-40B4-BE49-F238E27FC236}">
                    <a16:creationId xmlns:a16="http://schemas.microsoft.com/office/drawing/2014/main" id="{49DCDB37-F421-4DA1-A3DB-5E05259CF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378" y="4487654"/>
                <a:ext cx="7701" cy="16583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25" h="50">
                    <a:moveTo>
                      <a:pt x="25" y="0"/>
                    </a:moveTo>
                    <a:lnTo>
                      <a:pt x="0" y="25"/>
                    </a:lnTo>
                    <a:lnTo>
                      <a:pt x="0" y="25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79" name="Freeform 32">
                <a:extLst>
                  <a:ext uri="{FF2B5EF4-FFF2-40B4-BE49-F238E27FC236}">
                    <a16:creationId xmlns:a16="http://schemas.microsoft.com/office/drawing/2014/main" id="{74DC7B0A-B263-4249-A4B5-D87CF27C1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589" y="4551434"/>
                <a:ext cx="16685" cy="7654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25" y="0"/>
                  </a:cxn>
                  <a:cxn ang="0">
                    <a:pos x="25" y="25"/>
                  </a:cxn>
                  <a:cxn ang="0">
                    <a:pos x="25" y="25"/>
                  </a:cxn>
                  <a:cxn ang="0">
                    <a:pos x="0" y="25"/>
                  </a:cxn>
                  <a:cxn ang="0">
                    <a:pos x="0" y="25"/>
                  </a:cxn>
                </a:cxnLst>
                <a:rect l="0" t="0" r="r" b="b"/>
                <a:pathLst>
                  <a:path w="50" h="25">
                    <a:moveTo>
                      <a:pt x="0" y="25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25" y="0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80" name="Freeform 33">
                <a:extLst>
                  <a:ext uri="{FF2B5EF4-FFF2-40B4-BE49-F238E27FC236}">
                    <a16:creationId xmlns:a16="http://schemas.microsoft.com/office/drawing/2014/main" id="{E8DDF3D7-EC22-441A-BC6F-8CE880C32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676" y="4504236"/>
                <a:ext cx="7701" cy="1530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5"/>
                  </a:cxn>
                  <a:cxn ang="0">
                    <a:pos x="25" y="25"/>
                  </a:cxn>
                  <a:cxn ang="0">
                    <a:pos x="0" y="25"/>
                  </a:cxn>
                  <a:cxn ang="0">
                    <a:pos x="25" y="25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25" h="50">
                    <a:moveTo>
                      <a:pt x="25" y="0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0" y="25"/>
                    </a:lnTo>
                    <a:lnTo>
                      <a:pt x="25" y="25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81" name="Freeform 34">
                <a:extLst>
                  <a:ext uri="{FF2B5EF4-FFF2-40B4-BE49-F238E27FC236}">
                    <a16:creationId xmlns:a16="http://schemas.microsoft.com/office/drawing/2014/main" id="{8BA550AA-CF32-41D4-B703-3C9DD8EE7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9398" y="4480000"/>
                <a:ext cx="7701" cy="765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5" y="24"/>
                  </a:cxn>
                  <a:cxn ang="0">
                    <a:pos x="25" y="24"/>
                  </a:cxn>
                  <a:cxn ang="0">
                    <a:pos x="25" y="24"/>
                  </a:cxn>
                  <a:cxn ang="0">
                    <a:pos x="25" y="24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24"/>
                  </a:cxn>
                </a:cxnLst>
                <a:rect l="0" t="0" r="r" b="b"/>
                <a:pathLst>
                  <a:path w="25"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82" name="Freeform 35">
                <a:extLst>
                  <a:ext uri="{FF2B5EF4-FFF2-40B4-BE49-F238E27FC236}">
                    <a16:creationId xmlns:a16="http://schemas.microsoft.com/office/drawing/2014/main" id="{360E1698-747E-478C-9559-85A568595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294" y="4876717"/>
                <a:ext cx="0" cy="892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5"/>
                  </a:cxn>
                </a:cxnLst>
                <a:rect l="0" t="0" r="r" b="b"/>
                <a:pathLst>
                  <a:path h="25">
                    <a:moveTo>
                      <a:pt x="0" y="2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83" name="Freeform 36">
                <a:extLst>
                  <a:ext uri="{FF2B5EF4-FFF2-40B4-BE49-F238E27FC236}">
                    <a16:creationId xmlns:a16="http://schemas.microsoft.com/office/drawing/2014/main" id="{D4F014EC-D377-440F-80C5-5B6BA505D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7573" y="4504236"/>
                <a:ext cx="295206" cy="293392"/>
              </a:xfrm>
              <a:custGeom>
                <a:avLst/>
                <a:gdLst/>
                <a:ahLst/>
                <a:cxnLst>
                  <a:cxn ang="0">
                    <a:pos x="445" y="75"/>
                  </a:cxn>
                  <a:cxn ang="0">
                    <a:pos x="445" y="50"/>
                  </a:cxn>
                  <a:cxn ang="0">
                    <a:pos x="495" y="50"/>
                  </a:cxn>
                  <a:cxn ang="0">
                    <a:pos x="495" y="0"/>
                  </a:cxn>
                  <a:cxn ang="0">
                    <a:pos x="569" y="25"/>
                  </a:cxn>
                  <a:cxn ang="0">
                    <a:pos x="643" y="75"/>
                  </a:cxn>
                  <a:cxn ang="0">
                    <a:pos x="693" y="0"/>
                  </a:cxn>
                  <a:cxn ang="0">
                    <a:pos x="767" y="25"/>
                  </a:cxn>
                  <a:cxn ang="0">
                    <a:pos x="817" y="50"/>
                  </a:cxn>
                  <a:cxn ang="0">
                    <a:pos x="866" y="149"/>
                  </a:cxn>
                  <a:cxn ang="0">
                    <a:pos x="817" y="274"/>
                  </a:cxn>
                  <a:cxn ang="0">
                    <a:pos x="842" y="324"/>
                  </a:cxn>
                  <a:cxn ang="0">
                    <a:pos x="891" y="274"/>
                  </a:cxn>
                  <a:cxn ang="0">
                    <a:pos x="891" y="324"/>
                  </a:cxn>
                  <a:cxn ang="0">
                    <a:pos x="842" y="398"/>
                  </a:cxn>
                  <a:cxn ang="0">
                    <a:pos x="817" y="498"/>
                  </a:cxn>
                  <a:cxn ang="0">
                    <a:pos x="767" y="523"/>
                  </a:cxn>
                  <a:cxn ang="0">
                    <a:pos x="668" y="523"/>
                  </a:cxn>
                  <a:cxn ang="0">
                    <a:pos x="693" y="597"/>
                  </a:cxn>
                  <a:cxn ang="0">
                    <a:pos x="767" y="572"/>
                  </a:cxn>
                  <a:cxn ang="0">
                    <a:pos x="767" y="597"/>
                  </a:cxn>
                  <a:cxn ang="0">
                    <a:pos x="693" y="647"/>
                  </a:cxn>
                  <a:cxn ang="0">
                    <a:pos x="594" y="672"/>
                  </a:cxn>
                  <a:cxn ang="0">
                    <a:pos x="520" y="722"/>
                  </a:cxn>
                  <a:cxn ang="0">
                    <a:pos x="495" y="796"/>
                  </a:cxn>
                  <a:cxn ang="0">
                    <a:pos x="421" y="821"/>
                  </a:cxn>
                  <a:cxn ang="0">
                    <a:pos x="421" y="722"/>
                  </a:cxn>
                  <a:cxn ang="0">
                    <a:pos x="421" y="647"/>
                  </a:cxn>
                  <a:cxn ang="0">
                    <a:pos x="346" y="722"/>
                  </a:cxn>
                  <a:cxn ang="0">
                    <a:pos x="322" y="772"/>
                  </a:cxn>
                  <a:cxn ang="0">
                    <a:pos x="222" y="821"/>
                  </a:cxn>
                  <a:cxn ang="0">
                    <a:pos x="198" y="896"/>
                  </a:cxn>
                  <a:cxn ang="0">
                    <a:pos x="173" y="846"/>
                  </a:cxn>
                  <a:cxn ang="0">
                    <a:pos x="99" y="896"/>
                  </a:cxn>
                  <a:cxn ang="0">
                    <a:pos x="49" y="921"/>
                  </a:cxn>
                  <a:cxn ang="0">
                    <a:pos x="0" y="871"/>
                  </a:cxn>
                  <a:cxn ang="0">
                    <a:pos x="74" y="796"/>
                  </a:cxn>
                  <a:cxn ang="0">
                    <a:pos x="123" y="722"/>
                  </a:cxn>
                  <a:cxn ang="0">
                    <a:pos x="173" y="672"/>
                  </a:cxn>
                  <a:cxn ang="0">
                    <a:pos x="123" y="647"/>
                  </a:cxn>
                  <a:cxn ang="0">
                    <a:pos x="99" y="572"/>
                  </a:cxn>
                  <a:cxn ang="0">
                    <a:pos x="173" y="448"/>
                  </a:cxn>
                  <a:cxn ang="0">
                    <a:pos x="198" y="349"/>
                  </a:cxn>
                  <a:cxn ang="0">
                    <a:pos x="322" y="249"/>
                  </a:cxn>
                  <a:cxn ang="0">
                    <a:pos x="346" y="274"/>
                  </a:cxn>
                  <a:cxn ang="0">
                    <a:pos x="396" y="324"/>
                  </a:cxn>
                  <a:cxn ang="0">
                    <a:pos x="445" y="448"/>
                  </a:cxn>
                  <a:cxn ang="0">
                    <a:pos x="470" y="274"/>
                  </a:cxn>
                  <a:cxn ang="0">
                    <a:pos x="421" y="100"/>
                  </a:cxn>
                </a:cxnLst>
                <a:rect l="0" t="0" r="r" b="b"/>
                <a:pathLst>
                  <a:path w="916" h="921">
                    <a:moveTo>
                      <a:pt x="421" y="100"/>
                    </a:moveTo>
                    <a:lnTo>
                      <a:pt x="445" y="75"/>
                    </a:lnTo>
                    <a:lnTo>
                      <a:pt x="445" y="25"/>
                    </a:lnTo>
                    <a:lnTo>
                      <a:pt x="445" y="50"/>
                    </a:lnTo>
                    <a:lnTo>
                      <a:pt x="470" y="50"/>
                    </a:lnTo>
                    <a:lnTo>
                      <a:pt x="495" y="50"/>
                    </a:lnTo>
                    <a:lnTo>
                      <a:pt x="495" y="25"/>
                    </a:lnTo>
                    <a:lnTo>
                      <a:pt x="495" y="0"/>
                    </a:lnTo>
                    <a:lnTo>
                      <a:pt x="544" y="0"/>
                    </a:lnTo>
                    <a:lnTo>
                      <a:pt x="569" y="25"/>
                    </a:lnTo>
                    <a:lnTo>
                      <a:pt x="619" y="100"/>
                    </a:lnTo>
                    <a:lnTo>
                      <a:pt x="643" y="75"/>
                    </a:lnTo>
                    <a:lnTo>
                      <a:pt x="668" y="25"/>
                    </a:lnTo>
                    <a:lnTo>
                      <a:pt x="693" y="0"/>
                    </a:lnTo>
                    <a:lnTo>
                      <a:pt x="718" y="50"/>
                    </a:lnTo>
                    <a:lnTo>
                      <a:pt x="767" y="25"/>
                    </a:lnTo>
                    <a:lnTo>
                      <a:pt x="792" y="50"/>
                    </a:lnTo>
                    <a:lnTo>
                      <a:pt x="817" y="50"/>
                    </a:lnTo>
                    <a:lnTo>
                      <a:pt x="866" y="50"/>
                    </a:lnTo>
                    <a:lnTo>
                      <a:pt x="866" y="149"/>
                    </a:lnTo>
                    <a:lnTo>
                      <a:pt x="842" y="224"/>
                    </a:lnTo>
                    <a:lnTo>
                      <a:pt x="817" y="274"/>
                    </a:lnTo>
                    <a:lnTo>
                      <a:pt x="817" y="324"/>
                    </a:lnTo>
                    <a:lnTo>
                      <a:pt x="842" y="324"/>
                    </a:lnTo>
                    <a:lnTo>
                      <a:pt x="842" y="299"/>
                    </a:lnTo>
                    <a:lnTo>
                      <a:pt x="891" y="274"/>
                    </a:lnTo>
                    <a:lnTo>
                      <a:pt x="916" y="274"/>
                    </a:lnTo>
                    <a:lnTo>
                      <a:pt x="891" y="324"/>
                    </a:lnTo>
                    <a:lnTo>
                      <a:pt x="842" y="349"/>
                    </a:lnTo>
                    <a:lnTo>
                      <a:pt x="842" y="398"/>
                    </a:lnTo>
                    <a:lnTo>
                      <a:pt x="842" y="448"/>
                    </a:lnTo>
                    <a:lnTo>
                      <a:pt x="817" y="498"/>
                    </a:lnTo>
                    <a:lnTo>
                      <a:pt x="792" y="523"/>
                    </a:lnTo>
                    <a:lnTo>
                      <a:pt x="767" y="523"/>
                    </a:lnTo>
                    <a:lnTo>
                      <a:pt x="693" y="498"/>
                    </a:lnTo>
                    <a:lnTo>
                      <a:pt x="668" y="523"/>
                    </a:lnTo>
                    <a:lnTo>
                      <a:pt x="693" y="548"/>
                    </a:lnTo>
                    <a:lnTo>
                      <a:pt x="693" y="597"/>
                    </a:lnTo>
                    <a:lnTo>
                      <a:pt x="718" y="572"/>
                    </a:lnTo>
                    <a:lnTo>
                      <a:pt x="767" y="572"/>
                    </a:lnTo>
                    <a:lnTo>
                      <a:pt x="767" y="572"/>
                    </a:lnTo>
                    <a:lnTo>
                      <a:pt x="767" y="597"/>
                    </a:lnTo>
                    <a:lnTo>
                      <a:pt x="718" y="647"/>
                    </a:lnTo>
                    <a:lnTo>
                      <a:pt x="693" y="647"/>
                    </a:lnTo>
                    <a:lnTo>
                      <a:pt x="643" y="647"/>
                    </a:lnTo>
                    <a:lnTo>
                      <a:pt x="594" y="672"/>
                    </a:lnTo>
                    <a:lnTo>
                      <a:pt x="544" y="697"/>
                    </a:lnTo>
                    <a:lnTo>
                      <a:pt x="520" y="722"/>
                    </a:lnTo>
                    <a:lnTo>
                      <a:pt x="495" y="772"/>
                    </a:lnTo>
                    <a:lnTo>
                      <a:pt x="495" y="796"/>
                    </a:lnTo>
                    <a:lnTo>
                      <a:pt x="470" y="821"/>
                    </a:lnTo>
                    <a:lnTo>
                      <a:pt x="421" y="821"/>
                    </a:lnTo>
                    <a:lnTo>
                      <a:pt x="396" y="796"/>
                    </a:lnTo>
                    <a:lnTo>
                      <a:pt x="421" y="722"/>
                    </a:lnTo>
                    <a:lnTo>
                      <a:pt x="445" y="647"/>
                    </a:lnTo>
                    <a:lnTo>
                      <a:pt x="421" y="647"/>
                    </a:lnTo>
                    <a:lnTo>
                      <a:pt x="396" y="622"/>
                    </a:lnTo>
                    <a:lnTo>
                      <a:pt x="346" y="722"/>
                    </a:lnTo>
                    <a:lnTo>
                      <a:pt x="322" y="747"/>
                    </a:lnTo>
                    <a:lnTo>
                      <a:pt x="322" y="772"/>
                    </a:lnTo>
                    <a:lnTo>
                      <a:pt x="272" y="821"/>
                    </a:lnTo>
                    <a:lnTo>
                      <a:pt x="222" y="821"/>
                    </a:lnTo>
                    <a:lnTo>
                      <a:pt x="198" y="871"/>
                    </a:lnTo>
                    <a:lnTo>
                      <a:pt x="198" y="896"/>
                    </a:lnTo>
                    <a:lnTo>
                      <a:pt x="148" y="896"/>
                    </a:lnTo>
                    <a:lnTo>
                      <a:pt x="173" y="846"/>
                    </a:lnTo>
                    <a:lnTo>
                      <a:pt x="148" y="846"/>
                    </a:lnTo>
                    <a:lnTo>
                      <a:pt x="99" y="896"/>
                    </a:lnTo>
                    <a:lnTo>
                      <a:pt x="74" y="896"/>
                    </a:lnTo>
                    <a:lnTo>
                      <a:pt x="49" y="921"/>
                    </a:lnTo>
                    <a:lnTo>
                      <a:pt x="0" y="896"/>
                    </a:lnTo>
                    <a:lnTo>
                      <a:pt x="0" y="871"/>
                    </a:lnTo>
                    <a:lnTo>
                      <a:pt x="24" y="821"/>
                    </a:lnTo>
                    <a:lnTo>
                      <a:pt x="74" y="796"/>
                    </a:lnTo>
                    <a:lnTo>
                      <a:pt x="99" y="772"/>
                    </a:lnTo>
                    <a:lnTo>
                      <a:pt x="123" y="722"/>
                    </a:lnTo>
                    <a:lnTo>
                      <a:pt x="148" y="697"/>
                    </a:lnTo>
                    <a:lnTo>
                      <a:pt x="173" y="672"/>
                    </a:lnTo>
                    <a:lnTo>
                      <a:pt x="173" y="647"/>
                    </a:lnTo>
                    <a:lnTo>
                      <a:pt x="123" y="647"/>
                    </a:lnTo>
                    <a:lnTo>
                      <a:pt x="99" y="622"/>
                    </a:lnTo>
                    <a:lnTo>
                      <a:pt x="99" y="572"/>
                    </a:lnTo>
                    <a:lnTo>
                      <a:pt x="123" y="523"/>
                    </a:lnTo>
                    <a:lnTo>
                      <a:pt x="173" y="448"/>
                    </a:lnTo>
                    <a:lnTo>
                      <a:pt x="198" y="373"/>
                    </a:lnTo>
                    <a:lnTo>
                      <a:pt x="198" y="349"/>
                    </a:lnTo>
                    <a:lnTo>
                      <a:pt x="247" y="274"/>
                    </a:lnTo>
                    <a:lnTo>
                      <a:pt x="322" y="249"/>
                    </a:lnTo>
                    <a:lnTo>
                      <a:pt x="322" y="299"/>
                    </a:lnTo>
                    <a:lnTo>
                      <a:pt x="346" y="274"/>
                    </a:lnTo>
                    <a:lnTo>
                      <a:pt x="371" y="324"/>
                    </a:lnTo>
                    <a:lnTo>
                      <a:pt x="396" y="324"/>
                    </a:lnTo>
                    <a:lnTo>
                      <a:pt x="396" y="423"/>
                    </a:lnTo>
                    <a:lnTo>
                      <a:pt x="445" y="448"/>
                    </a:lnTo>
                    <a:lnTo>
                      <a:pt x="470" y="423"/>
                    </a:lnTo>
                    <a:lnTo>
                      <a:pt x="470" y="274"/>
                    </a:lnTo>
                    <a:lnTo>
                      <a:pt x="445" y="174"/>
                    </a:lnTo>
                    <a:lnTo>
                      <a:pt x="421" y="10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84" name="Freeform 37">
                <a:extLst>
                  <a:ext uri="{FF2B5EF4-FFF2-40B4-BE49-F238E27FC236}">
                    <a16:creationId xmlns:a16="http://schemas.microsoft.com/office/drawing/2014/main" id="{9916CBBB-F65D-4AA6-98B2-473313985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6094" y="4670067"/>
                <a:ext cx="151453" cy="318905"/>
              </a:xfrm>
              <a:custGeom>
                <a:avLst/>
                <a:gdLst/>
                <a:ahLst/>
                <a:cxnLst>
                  <a:cxn ang="0">
                    <a:pos x="421" y="124"/>
                  </a:cxn>
                  <a:cxn ang="0">
                    <a:pos x="421" y="199"/>
                  </a:cxn>
                  <a:cxn ang="0">
                    <a:pos x="372" y="224"/>
                  </a:cxn>
                  <a:cxn ang="0">
                    <a:pos x="421" y="273"/>
                  </a:cxn>
                  <a:cxn ang="0">
                    <a:pos x="446" y="273"/>
                  </a:cxn>
                  <a:cxn ang="0">
                    <a:pos x="471" y="273"/>
                  </a:cxn>
                  <a:cxn ang="0">
                    <a:pos x="421" y="298"/>
                  </a:cxn>
                  <a:cxn ang="0">
                    <a:pos x="421" y="348"/>
                  </a:cxn>
                  <a:cxn ang="0">
                    <a:pos x="372" y="373"/>
                  </a:cxn>
                  <a:cxn ang="0">
                    <a:pos x="372" y="348"/>
                  </a:cxn>
                  <a:cxn ang="0">
                    <a:pos x="347" y="348"/>
                  </a:cxn>
                  <a:cxn ang="0">
                    <a:pos x="347" y="373"/>
                  </a:cxn>
                  <a:cxn ang="0">
                    <a:pos x="273" y="423"/>
                  </a:cxn>
                  <a:cxn ang="0">
                    <a:pos x="273" y="448"/>
                  </a:cxn>
                  <a:cxn ang="0">
                    <a:pos x="273" y="497"/>
                  </a:cxn>
                  <a:cxn ang="0">
                    <a:pos x="273" y="522"/>
                  </a:cxn>
                  <a:cxn ang="0">
                    <a:pos x="248" y="522"/>
                  </a:cxn>
                  <a:cxn ang="0">
                    <a:pos x="248" y="597"/>
                  </a:cxn>
                  <a:cxn ang="0">
                    <a:pos x="223" y="696"/>
                  </a:cxn>
                  <a:cxn ang="0">
                    <a:pos x="174" y="746"/>
                  </a:cxn>
                  <a:cxn ang="0">
                    <a:pos x="174" y="771"/>
                  </a:cxn>
                  <a:cxn ang="0">
                    <a:pos x="124" y="821"/>
                  </a:cxn>
                  <a:cxn ang="0">
                    <a:pos x="99" y="871"/>
                  </a:cxn>
                  <a:cxn ang="0">
                    <a:pos x="75" y="920"/>
                  </a:cxn>
                  <a:cxn ang="0">
                    <a:pos x="75" y="970"/>
                  </a:cxn>
                  <a:cxn ang="0">
                    <a:pos x="50" y="970"/>
                  </a:cxn>
                  <a:cxn ang="0">
                    <a:pos x="25" y="995"/>
                  </a:cxn>
                  <a:cxn ang="0">
                    <a:pos x="25" y="970"/>
                  </a:cxn>
                  <a:cxn ang="0">
                    <a:pos x="25" y="945"/>
                  </a:cxn>
                  <a:cxn ang="0">
                    <a:pos x="25" y="895"/>
                  </a:cxn>
                  <a:cxn ang="0">
                    <a:pos x="0" y="895"/>
                  </a:cxn>
                  <a:cxn ang="0">
                    <a:pos x="0" y="821"/>
                  </a:cxn>
                  <a:cxn ang="0">
                    <a:pos x="25" y="796"/>
                  </a:cxn>
                  <a:cxn ang="0">
                    <a:pos x="50" y="721"/>
                  </a:cxn>
                  <a:cxn ang="0">
                    <a:pos x="50" y="647"/>
                  </a:cxn>
                  <a:cxn ang="0">
                    <a:pos x="50" y="622"/>
                  </a:cxn>
                  <a:cxn ang="0">
                    <a:pos x="75" y="572"/>
                  </a:cxn>
                  <a:cxn ang="0">
                    <a:pos x="99" y="497"/>
                  </a:cxn>
                  <a:cxn ang="0">
                    <a:pos x="124" y="448"/>
                  </a:cxn>
                  <a:cxn ang="0">
                    <a:pos x="149" y="398"/>
                  </a:cxn>
                  <a:cxn ang="0">
                    <a:pos x="174" y="348"/>
                  </a:cxn>
                  <a:cxn ang="0">
                    <a:pos x="198" y="323"/>
                  </a:cxn>
                  <a:cxn ang="0">
                    <a:pos x="223" y="273"/>
                  </a:cxn>
                  <a:cxn ang="0">
                    <a:pos x="223" y="249"/>
                  </a:cxn>
                  <a:cxn ang="0">
                    <a:pos x="223" y="199"/>
                  </a:cxn>
                  <a:cxn ang="0">
                    <a:pos x="248" y="174"/>
                  </a:cxn>
                  <a:cxn ang="0">
                    <a:pos x="298" y="149"/>
                  </a:cxn>
                  <a:cxn ang="0">
                    <a:pos x="322" y="124"/>
                  </a:cxn>
                  <a:cxn ang="0">
                    <a:pos x="372" y="99"/>
                  </a:cxn>
                  <a:cxn ang="0">
                    <a:pos x="397" y="25"/>
                  </a:cxn>
                  <a:cxn ang="0">
                    <a:pos x="421" y="0"/>
                  </a:cxn>
                  <a:cxn ang="0">
                    <a:pos x="421" y="49"/>
                  </a:cxn>
                  <a:cxn ang="0">
                    <a:pos x="446" y="49"/>
                  </a:cxn>
                  <a:cxn ang="0">
                    <a:pos x="446" y="99"/>
                  </a:cxn>
                  <a:cxn ang="0">
                    <a:pos x="421" y="124"/>
                  </a:cxn>
                </a:cxnLst>
                <a:rect l="0" t="0" r="r" b="b"/>
                <a:pathLst>
                  <a:path w="471" h="995">
                    <a:moveTo>
                      <a:pt x="421" y="124"/>
                    </a:moveTo>
                    <a:lnTo>
                      <a:pt x="421" y="199"/>
                    </a:lnTo>
                    <a:lnTo>
                      <a:pt x="372" y="224"/>
                    </a:lnTo>
                    <a:lnTo>
                      <a:pt x="421" y="273"/>
                    </a:lnTo>
                    <a:lnTo>
                      <a:pt x="446" y="273"/>
                    </a:lnTo>
                    <a:lnTo>
                      <a:pt x="471" y="273"/>
                    </a:lnTo>
                    <a:lnTo>
                      <a:pt x="421" y="298"/>
                    </a:lnTo>
                    <a:lnTo>
                      <a:pt x="421" y="348"/>
                    </a:lnTo>
                    <a:lnTo>
                      <a:pt x="372" y="373"/>
                    </a:lnTo>
                    <a:lnTo>
                      <a:pt x="372" y="348"/>
                    </a:lnTo>
                    <a:lnTo>
                      <a:pt x="347" y="348"/>
                    </a:lnTo>
                    <a:lnTo>
                      <a:pt x="347" y="373"/>
                    </a:lnTo>
                    <a:lnTo>
                      <a:pt x="273" y="423"/>
                    </a:lnTo>
                    <a:lnTo>
                      <a:pt x="273" y="448"/>
                    </a:lnTo>
                    <a:lnTo>
                      <a:pt x="273" y="497"/>
                    </a:lnTo>
                    <a:lnTo>
                      <a:pt x="273" y="522"/>
                    </a:lnTo>
                    <a:lnTo>
                      <a:pt x="248" y="522"/>
                    </a:lnTo>
                    <a:lnTo>
                      <a:pt x="248" y="597"/>
                    </a:lnTo>
                    <a:lnTo>
                      <a:pt x="223" y="696"/>
                    </a:lnTo>
                    <a:lnTo>
                      <a:pt x="174" y="746"/>
                    </a:lnTo>
                    <a:lnTo>
                      <a:pt x="174" y="771"/>
                    </a:lnTo>
                    <a:lnTo>
                      <a:pt x="124" y="821"/>
                    </a:lnTo>
                    <a:lnTo>
                      <a:pt x="99" y="871"/>
                    </a:lnTo>
                    <a:lnTo>
                      <a:pt x="75" y="920"/>
                    </a:lnTo>
                    <a:lnTo>
                      <a:pt x="75" y="970"/>
                    </a:lnTo>
                    <a:lnTo>
                      <a:pt x="50" y="970"/>
                    </a:lnTo>
                    <a:lnTo>
                      <a:pt x="25" y="995"/>
                    </a:lnTo>
                    <a:lnTo>
                      <a:pt x="25" y="970"/>
                    </a:lnTo>
                    <a:lnTo>
                      <a:pt x="25" y="945"/>
                    </a:lnTo>
                    <a:lnTo>
                      <a:pt x="25" y="895"/>
                    </a:lnTo>
                    <a:lnTo>
                      <a:pt x="0" y="895"/>
                    </a:lnTo>
                    <a:lnTo>
                      <a:pt x="0" y="821"/>
                    </a:lnTo>
                    <a:lnTo>
                      <a:pt x="25" y="796"/>
                    </a:lnTo>
                    <a:lnTo>
                      <a:pt x="50" y="721"/>
                    </a:lnTo>
                    <a:lnTo>
                      <a:pt x="50" y="647"/>
                    </a:lnTo>
                    <a:lnTo>
                      <a:pt x="50" y="622"/>
                    </a:lnTo>
                    <a:lnTo>
                      <a:pt x="75" y="572"/>
                    </a:lnTo>
                    <a:lnTo>
                      <a:pt x="99" y="497"/>
                    </a:lnTo>
                    <a:lnTo>
                      <a:pt x="124" y="448"/>
                    </a:lnTo>
                    <a:lnTo>
                      <a:pt x="149" y="398"/>
                    </a:lnTo>
                    <a:lnTo>
                      <a:pt x="174" y="348"/>
                    </a:lnTo>
                    <a:lnTo>
                      <a:pt x="198" y="323"/>
                    </a:lnTo>
                    <a:lnTo>
                      <a:pt x="223" y="273"/>
                    </a:lnTo>
                    <a:lnTo>
                      <a:pt x="223" y="249"/>
                    </a:lnTo>
                    <a:lnTo>
                      <a:pt x="223" y="199"/>
                    </a:lnTo>
                    <a:lnTo>
                      <a:pt x="248" y="174"/>
                    </a:lnTo>
                    <a:lnTo>
                      <a:pt x="298" y="149"/>
                    </a:lnTo>
                    <a:lnTo>
                      <a:pt x="322" y="124"/>
                    </a:lnTo>
                    <a:lnTo>
                      <a:pt x="372" y="99"/>
                    </a:lnTo>
                    <a:lnTo>
                      <a:pt x="397" y="25"/>
                    </a:lnTo>
                    <a:lnTo>
                      <a:pt x="421" y="0"/>
                    </a:lnTo>
                    <a:lnTo>
                      <a:pt x="421" y="49"/>
                    </a:lnTo>
                    <a:lnTo>
                      <a:pt x="446" y="49"/>
                    </a:lnTo>
                    <a:lnTo>
                      <a:pt x="446" y="99"/>
                    </a:lnTo>
                    <a:lnTo>
                      <a:pt x="421" y="12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85" name="Freeform 38">
                <a:extLst>
                  <a:ext uri="{FF2B5EF4-FFF2-40B4-BE49-F238E27FC236}">
                    <a16:creationId xmlns:a16="http://schemas.microsoft.com/office/drawing/2014/main" id="{A12D1584-2A89-46B2-A495-B494764E6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703" y="4431526"/>
                <a:ext cx="310608" cy="127562"/>
              </a:xfrm>
              <a:custGeom>
                <a:avLst/>
                <a:gdLst/>
                <a:ahLst/>
                <a:cxnLst>
                  <a:cxn ang="0">
                    <a:pos x="941" y="274"/>
                  </a:cxn>
                  <a:cxn ang="0">
                    <a:pos x="916" y="274"/>
                  </a:cxn>
                  <a:cxn ang="0">
                    <a:pos x="892" y="274"/>
                  </a:cxn>
                  <a:cxn ang="0">
                    <a:pos x="817" y="199"/>
                  </a:cxn>
                  <a:cxn ang="0">
                    <a:pos x="817" y="150"/>
                  </a:cxn>
                  <a:cxn ang="0">
                    <a:pos x="817" y="125"/>
                  </a:cxn>
                  <a:cxn ang="0">
                    <a:pos x="793" y="174"/>
                  </a:cxn>
                  <a:cxn ang="0">
                    <a:pos x="768" y="150"/>
                  </a:cxn>
                  <a:cxn ang="0">
                    <a:pos x="743" y="125"/>
                  </a:cxn>
                  <a:cxn ang="0">
                    <a:pos x="718" y="125"/>
                  </a:cxn>
                  <a:cxn ang="0">
                    <a:pos x="718" y="125"/>
                  </a:cxn>
                  <a:cxn ang="0">
                    <a:pos x="694" y="100"/>
                  </a:cxn>
                  <a:cxn ang="0">
                    <a:pos x="718" y="50"/>
                  </a:cxn>
                  <a:cxn ang="0">
                    <a:pos x="644" y="50"/>
                  </a:cxn>
                  <a:cxn ang="0">
                    <a:pos x="619" y="25"/>
                  </a:cxn>
                  <a:cxn ang="0">
                    <a:pos x="495" y="75"/>
                  </a:cxn>
                  <a:cxn ang="0">
                    <a:pos x="347" y="75"/>
                  </a:cxn>
                  <a:cxn ang="0">
                    <a:pos x="223" y="75"/>
                  </a:cxn>
                  <a:cxn ang="0">
                    <a:pos x="50" y="150"/>
                  </a:cxn>
                  <a:cxn ang="0">
                    <a:pos x="223" y="174"/>
                  </a:cxn>
                  <a:cxn ang="0">
                    <a:pos x="421" y="174"/>
                  </a:cxn>
                  <a:cxn ang="0">
                    <a:pos x="495" y="249"/>
                  </a:cxn>
                  <a:cxn ang="0">
                    <a:pos x="594" y="224"/>
                  </a:cxn>
                  <a:cxn ang="0">
                    <a:pos x="594" y="349"/>
                  </a:cxn>
                  <a:cxn ang="0">
                    <a:pos x="644" y="349"/>
                  </a:cxn>
                  <a:cxn ang="0">
                    <a:pos x="619" y="299"/>
                  </a:cxn>
                  <a:cxn ang="0">
                    <a:pos x="644" y="299"/>
                  </a:cxn>
                  <a:cxn ang="0">
                    <a:pos x="718" y="349"/>
                  </a:cxn>
                  <a:cxn ang="0">
                    <a:pos x="743" y="373"/>
                  </a:cxn>
                  <a:cxn ang="0">
                    <a:pos x="743" y="324"/>
                  </a:cxn>
                  <a:cxn ang="0">
                    <a:pos x="768" y="324"/>
                  </a:cxn>
                  <a:cxn ang="0">
                    <a:pos x="817" y="324"/>
                  </a:cxn>
                  <a:cxn ang="0">
                    <a:pos x="867" y="349"/>
                  </a:cxn>
                  <a:cxn ang="0">
                    <a:pos x="867" y="299"/>
                  </a:cxn>
                  <a:cxn ang="0">
                    <a:pos x="916" y="299"/>
                  </a:cxn>
                  <a:cxn ang="0">
                    <a:pos x="817" y="274"/>
                  </a:cxn>
                  <a:cxn ang="0">
                    <a:pos x="793" y="274"/>
                  </a:cxn>
                  <a:cxn ang="0">
                    <a:pos x="743" y="224"/>
                  </a:cxn>
                  <a:cxn ang="0">
                    <a:pos x="743" y="174"/>
                  </a:cxn>
                  <a:cxn ang="0">
                    <a:pos x="768" y="199"/>
                  </a:cxn>
                  <a:cxn ang="0">
                    <a:pos x="793" y="199"/>
                  </a:cxn>
                  <a:cxn ang="0">
                    <a:pos x="793" y="224"/>
                  </a:cxn>
                  <a:cxn ang="0">
                    <a:pos x="817" y="249"/>
                  </a:cxn>
                  <a:cxn ang="0">
                    <a:pos x="966" y="274"/>
                  </a:cxn>
                  <a:cxn ang="0">
                    <a:pos x="743" y="274"/>
                  </a:cxn>
                  <a:cxn ang="0">
                    <a:pos x="768" y="299"/>
                  </a:cxn>
                  <a:cxn ang="0">
                    <a:pos x="842" y="324"/>
                  </a:cxn>
                  <a:cxn ang="0">
                    <a:pos x="842" y="299"/>
                  </a:cxn>
                  <a:cxn ang="0">
                    <a:pos x="793" y="299"/>
                  </a:cxn>
                  <a:cxn ang="0">
                    <a:pos x="718" y="174"/>
                  </a:cxn>
                  <a:cxn ang="0">
                    <a:pos x="694" y="224"/>
                  </a:cxn>
                  <a:cxn ang="0">
                    <a:pos x="718" y="249"/>
                  </a:cxn>
                  <a:cxn ang="0">
                    <a:pos x="694" y="249"/>
                  </a:cxn>
                  <a:cxn ang="0">
                    <a:pos x="694" y="249"/>
                  </a:cxn>
                  <a:cxn ang="0">
                    <a:pos x="694" y="224"/>
                  </a:cxn>
                  <a:cxn ang="0">
                    <a:pos x="669" y="199"/>
                  </a:cxn>
                  <a:cxn ang="0">
                    <a:pos x="669" y="224"/>
                  </a:cxn>
                  <a:cxn ang="0">
                    <a:pos x="867" y="274"/>
                  </a:cxn>
                  <a:cxn ang="0">
                    <a:pos x="842" y="274"/>
                  </a:cxn>
                  <a:cxn ang="0">
                    <a:pos x="842" y="249"/>
                  </a:cxn>
                  <a:cxn ang="0">
                    <a:pos x="966" y="274"/>
                  </a:cxn>
                </a:cxnLst>
                <a:rect l="0" t="0" r="r" b="b"/>
                <a:pathLst>
                  <a:path w="966" h="398">
                    <a:moveTo>
                      <a:pt x="966" y="274"/>
                    </a:moveTo>
                    <a:lnTo>
                      <a:pt x="966" y="274"/>
                    </a:lnTo>
                    <a:lnTo>
                      <a:pt x="941" y="274"/>
                    </a:lnTo>
                    <a:lnTo>
                      <a:pt x="941" y="274"/>
                    </a:lnTo>
                    <a:lnTo>
                      <a:pt x="941" y="274"/>
                    </a:lnTo>
                    <a:lnTo>
                      <a:pt x="916" y="249"/>
                    </a:lnTo>
                    <a:lnTo>
                      <a:pt x="916" y="249"/>
                    </a:lnTo>
                    <a:lnTo>
                      <a:pt x="916" y="249"/>
                    </a:lnTo>
                    <a:lnTo>
                      <a:pt x="916" y="274"/>
                    </a:lnTo>
                    <a:lnTo>
                      <a:pt x="916" y="274"/>
                    </a:lnTo>
                    <a:lnTo>
                      <a:pt x="916" y="274"/>
                    </a:lnTo>
                    <a:lnTo>
                      <a:pt x="892" y="274"/>
                    </a:lnTo>
                    <a:lnTo>
                      <a:pt x="892" y="274"/>
                    </a:lnTo>
                    <a:lnTo>
                      <a:pt x="892" y="274"/>
                    </a:lnTo>
                    <a:lnTo>
                      <a:pt x="892" y="274"/>
                    </a:lnTo>
                    <a:lnTo>
                      <a:pt x="867" y="249"/>
                    </a:lnTo>
                    <a:lnTo>
                      <a:pt x="867" y="249"/>
                    </a:lnTo>
                    <a:lnTo>
                      <a:pt x="842" y="224"/>
                    </a:lnTo>
                    <a:lnTo>
                      <a:pt x="817" y="224"/>
                    </a:lnTo>
                    <a:lnTo>
                      <a:pt x="817" y="199"/>
                    </a:lnTo>
                    <a:lnTo>
                      <a:pt x="817" y="199"/>
                    </a:lnTo>
                    <a:lnTo>
                      <a:pt x="817" y="199"/>
                    </a:lnTo>
                    <a:lnTo>
                      <a:pt x="817" y="174"/>
                    </a:lnTo>
                    <a:lnTo>
                      <a:pt x="817" y="150"/>
                    </a:lnTo>
                    <a:lnTo>
                      <a:pt x="817" y="150"/>
                    </a:lnTo>
                    <a:lnTo>
                      <a:pt x="817" y="150"/>
                    </a:lnTo>
                    <a:lnTo>
                      <a:pt x="842" y="150"/>
                    </a:lnTo>
                    <a:lnTo>
                      <a:pt x="817" y="150"/>
                    </a:lnTo>
                    <a:lnTo>
                      <a:pt x="817" y="150"/>
                    </a:lnTo>
                    <a:lnTo>
                      <a:pt x="817" y="125"/>
                    </a:lnTo>
                    <a:lnTo>
                      <a:pt x="817" y="125"/>
                    </a:lnTo>
                    <a:lnTo>
                      <a:pt x="793" y="150"/>
                    </a:lnTo>
                    <a:lnTo>
                      <a:pt x="793" y="174"/>
                    </a:lnTo>
                    <a:lnTo>
                      <a:pt x="793" y="174"/>
                    </a:lnTo>
                    <a:lnTo>
                      <a:pt x="793" y="174"/>
                    </a:lnTo>
                    <a:lnTo>
                      <a:pt x="793" y="174"/>
                    </a:lnTo>
                    <a:lnTo>
                      <a:pt x="793" y="174"/>
                    </a:lnTo>
                    <a:lnTo>
                      <a:pt x="768" y="174"/>
                    </a:lnTo>
                    <a:lnTo>
                      <a:pt x="768" y="150"/>
                    </a:lnTo>
                    <a:lnTo>
                      <a:pt x="768" y="150"/>
                    </a:lnTo>
                    <a:lnTo>
                      <a:pt x="768" y="125"/>
                    </a:lnTo>
                    <a:lnTo>
                      <a:pt x="768" y="125"/>
                    </a:lnTo>
                    <a:lnTo>
                      <a:pt x="743" y="125"/>
                    </a:lnTo>
                    <a:lnTo>
                      <a:pt x="743" y="125"/>
                    </a:lnTo>
                    <a:lnTo>
                      <a:pt x="743" y="125"/>
                    </a:lnTo>
                    <a:lnTo>
                      <a:pt x="743" y="125"/>
                    </a:lnTo>
                    <a:lnTo>
                      <a:pt x="743" y="150"/>
                    </a:lnTo>
                    <a:lnTo>
                      <a:pt x="743" y="150"/>
                    </a:lnTo>
                    <a:lnTo>
                      <a:pt x="743" y="150"/>
                    </a:lnTo>
                    <a:lnTo>
                      <a:pt x="718" y="125"/>
                    </a:lnTo>
                    <a:lnTo>
                      <a:pt x="718" y="125"/>
                    </a:lnTo>
                    <a:lnTo>
                      <a:pt x="718" y="125"/>
                    </a:lnTo>
                    <a:lnTo>
                      <a:pt x="718" y="125"/>
                    </a:lnTo>
                    <a:lnTo>
                      <a:pt x="718" y="125"/>
                    </a:lnTo>
                    <a:lnTo>
                      <a:pt x="718" y="125"/>
                    </a:lnTo>
                    <a:lnTo>
                      <a:pt x="718" y="125"/>
                    </a:lnTo>
                    <a:lnTo>
                      <a:pt x="694" y="100"/>
                    </a:lnTo>
                    <a:lnTo>
                      <a:pt x="694" y="100"/>
                    </a:lnTo>
                    <a:lnTo>
                      <a:pt x="694" y="100"/>
                    </a:lnTo>
                    <a:lnTo>
                      <a:pt x="694" y="100"/>
                    </a:lnTo>
                    <a:lnTo>
                      <a:pt x="718" y="100"/>
                    </a:lnTo>
                    <a:lnTo>
                      <a:pt x="718" y="75"/>
                    </a:lnTo>
                    <a:lnTo>
                      <a:pt x="718" y="75"/>
                    </a:lnTo>
                    <a:lnTo>
                      <a:pt x="718" y="50"/>
                    </a:lnTo>
                    <a:lnTo>
                      <a:pt x="718" y="50"/>
                    </a:lnTo>
                    <a:lnTo>
                      <a:pt x="694" y="75"/>
                    </a:lnTo>
                    <a:lnTo>
                      <a:pt x="694" y="75"/>
                    </a:lnTo>
                    <a:lnTo>
                      <a:pt x="694" y="100"/>
                    </a:lnTo>
                    <a:lnTo>
                      <a:pt x="669" y="75"/>
                    </a:lnTo>
                    <a:lnTo>
                      <a:pt x="644" y="50"/>
                    </a:lnTo>
                    <a:lnTo>
                      <a:pt x="644" y="25"/>
                    </a:lnTo>
                    <a:lnTo>
                      <a:pt x="644" y="25"/>
                    </a:lnTo>
                    <a:lnTo>
                      <a:pt x="644" y="0"/>
                    </a:lnTo>
                    <a:lnTo>
                      <a:pt x="619" y="25"/>
                    </a:lnTo>
                    <a:lnTo>
                      <a:pt x="619" y="25"/>
                    </a:lnTo>
                    <a:lnTo>
                      <a:pt x="644" y="100"/>
                    </a:lnTo>
                    <a:lnTo>
                      <a:pt x="644" y="150"/>
                    </a:lnTo>
                    <a:lnTo>
                      <a:pt x="619" y="150"/>
                    </a:lnTo>
                    <a:lnTo>
                      <a:pt x="545" y="100"/>
                    </a:lnTo>
                    <a:lnTo>
                      <a:pt x="495" y="75"/>
                    </a:lnTo>
                    <a:lnTo>
                      <a:pt x="471" y="75"/>
                    </a:lnTo>
                    <a:lnTo>
                      <a:pt x="446" y="100"/>
                    </a:lnTo>
                    <a:lnTo>
                      <a:pt x="396" y="50"/>
                    </a:lnTo>
                    <a:lnTo>
                      <a:pt x="372" y="50"/>
                    </a:lnTo>
                    <a:lnTo>
                      <a:pt x="347" y="75"/>
                    </a:lnTo>
                    <a:lnTo>
                      <a:pt x="322" y="100"/>
                    </a:lnTo>
                    <a:lnTo>
                      <a:pt x="273" y="50"/>
                    </a:lnTo>
                    <a:lnTo>
                      <a:pt x="248" y="25"/>
                    </a:lnTo>
                    <a:lnTo>
                      <a:pt x="223" y="50"/>
                    </a:lnTo>
                    <a:lnTo>
                      <a:pt x="223" y="75"/>
                    </a:lnTo>
                    <a:lnTo>
                      <a:pt x="198" y="100"/>
                    </a:lnTo>
                    <a:lnTo>
                      <a:pt x="173" y="125"/>
                    </a:lnTo>
                    <a:lnTo>
                      <a:pt x="124" y="150"/>
                    </a:lnTo>
                    <a:lnTo>
                      <a:pt x="74" y="125"/>
                    </a:lnTo>
                    <a:lnTo>
                      <a:pt x="50" y="150"/>
                    </a:lnTo>
                    <a:lnTo>
                      <a:pt x="0" y="150"/>
                    </a:lnTo>
                    <a:lnTo>
                      <a:pt x="0" y="199"/>
                    </a:lnTo>
                    <a:lnTo>
                      <a:pt x="74" y="174"/>
                    </a:lnTo>
                    <a:lnTo>
                      <a:pt x="173" y="174"/>
                    </a:lnTo>
                    <a:lnTo>
                      <a:pt x="223" y="174"/>
                    </a:lnTo>
                    <a:lnTo>
                      <a:pt x="248" y="174"/>
                    </a:lnTo>
                    <a:lnTo>
                      <a:pt x="297" y="150"/>
                    </a:lnTo>
                    <a:lnTo>
                      <a:pt x="347" y="150"/>
                    </a:lnTo>
                    <a:lnTo>
                      <a:pt x="372" y="150"/>
                    </a:lnTo>
                    <a:lnTo>
                      <a:pt x="421" y="174"/>
                    </a:lnTo>
                    <a:lnTo>
                      <a:pt x="421" y="125"/>
                    </a:lnTo>
                    <a:lnTo>
                      <a:pt x="446" y="125"/>
                    </a:lnTo>
                    <a:lnTo>
                      <a:pt x="471" y="150"/>
                    </a:lnTo>
                    <a:lnTo>
                      <a:pt x="471" y="174"/>
                    </a:lnTo>
                    <a:lnTo>
                      <a:pt x="495" y="249"/>
                    </a:lnTo>
                    <a:lnTo>
                      <a:pt x="520" y="224"/>
                    </a:lnTo>
                    <a:lnTo>
                      <a:pt x="495" y="174"/>
                    </a:lnTo>
                    <a:lnTo>
                      <a:pt x="520" y="150"/>
                    </a:lnTo>
                    <a:lnTo>
                      <a:pt x="570" y="174"/>
                    </a:lnTo>
                    <a:lnTo>
                      <a:pt x="594" y="224"/>
                    </a:lnTo>
                    <a:lnTo>
                      <a:pt x="570" y="249"/>
                    </a:lnTo>
                    <a:lnTo>
                      <a:pt x="594" y="249"/>
                    </a:lnTo>
                    <a:lnTo>
                      <a:pt x="594" y="274"/>
                    </a:lnTo>
                    <a:lnTo>
                      <a:pt x="570" y="299"/>
                    </a:lnTo>
                    <a:lnTo>
                      <a:pt x="594" y="349"/>
                    </a:lnTo>
                    <a:lnTo>
                      <a:pt x="594" y="349"/>
                    </a:lnTo>
                    <a:lnTo>
                      <a:pt x="619" y="349"/>
                    </a:lnTo>
                    <a:lnTo>
                      <a:pt x="619" y="349"/>
                    </a:lnTo>
                    <a:lnTo>
                      <a:pt x="644" y="349"/>
                    </a:lnTo>
                    <a:lnTo>
                      <a:pt x="644" y="349"/>
                    </a:lnTo>
                    <a:lnTo>
                      <a:pt x="644" y="349"/>
                    </a:lnTo>
                    <a:lnTo>
                      <a:pt x="619" y="324"/>
                    </a:lnTo>
                    <a:lnTo>
                      <a:pt x="619" y="324"/>
                    </a:lnTo>
                    <a:lnTo>
                      <a:pt x="619" y="299"/>
                    </a:lnTo>
                    <a:lnTo>
                      <a:pt x="619" y="299"/>
                    </a:lnTo>
                    <a:lnTo>
                      <a:pt x="619" y="274"/>
                    </a:lnTo>
                    <a:lnTo>
                      <a:pt x="619" y="274"/>
                    </a:lnTo>
                    <a:lnTo>
                      <a:pt x="644" y="299"/>
                    </a:lnTo>
                    <a:lnTo>
                      <a:pt x="644" y="299"/>
                    </a:lnTo>
                    <a:lnTo>
                      <a:pt x="644" y="299"/>
                    </a:lnTo>
                    <a:lnTo>
                      <a:pt x="669" y="299"/>
                    </a:lnTo>
                    <a:lnTo>
                      <a:pt x="669" y="324"/>
                    </a:lnTo>
                    <a:lnTo>
                      <a:pt x="718" y="324"/>
                    </a:lnTo>
                    <a:lnTo>
                      <a:pt x="718" y="324"/>
                    </a:lnTo>
                    <a:lnTo>
                      <a:pt x="718" y="349"/>
                    </a:lnTo>
                    <a:lnTo>
                      <a:pt x="743" y="349"/>
                    </a:lnTo>
                    <a:lnTo>
                      <a:pt x="743" y="373"/>
                    </a:lnTo>
                    <a:lnTo>
                      <a:pt x="743" y="398"/>
                    </a:lnTo>
                    <a:lnTo>
                      <a:pt x="743" y="398"/>
                    </a:lnTo>
                    <a:lnTo>
                      <a:pt x="743" y="373"/>
                    </a:lnTo>
                    <a:lnTo>
                      <a:pt x="743" y="373"/>
                    </a:lnTo>
                    <a:lnTo>
                      <a:pt x="743" y="349"/>
                    </a:lnTo>
                    <a:lnTo>
                      <a:pt x="743" y="349"/>
                    </a:lnTo>
                    <a:lnTo>
                      <a:pt x="743" y="324"/>
                    </a:lnTo>
                    <a:lnTo>
                      <a:pt x="743" y="324"/>
                    </a:lnTo>
                    <a:lnTo>
                      <a:pt x="743" y="324"/>
                    </a:lnTo>
                    <a:lnTo>
                      <a:pt x="743" y="324"/>
                    </a:lnTo>
                    <a:lnTo>
                      <a:pt x="743" y="324"/>
                    </a:lnTo>
                    <a:lnTo>
                      <a:pt x="768" y="324"/>
                    </a:lnTo>
                    <a:lnTo>
                      <a:pt x="768" y="324"/>
                    </a:lnTo>
                    <a:lnTo>
                      <a:pt x="768" y="324"/>
                    </a:lnTo>
                    <a:lnTo>
                      <a:pt x="793" y="324"/>
                    </a:lnTo>
                    <a:lnTo>
                      <a:pt x="793" y="324"/>
                    </a:lnTo>
                    <a:lnTo>
                      <a:pt x="793" y="349"/>
                    </a:lnTo>
                    <a:lnTo>
                      <a:pt x="817" y="324"/>
                    </a:lnTo>
                    <a:lnTo>
                      <a:pt x="817" y="349"/>
                    </a:lnTo>
                    <a:lnTo>
                      <a:pt x="842" y="349"/>
                    </a:lnTo>
                    <a:lnTo>
                      <a:pt x="842" y="349"/>
                    </a:lnTo>
                    <a:lnTo>
                      <a:pt x="867" y="349"/>
                    </a:lnTo>
                    <a:lnTo>
                      <a:pt x="867" y="349"/>
                    </a:lnTo>
                    <a:lnTo>
                      <a:pt x="867" y="349"/>
                    </a:lnTo>
                    <a:lnTo>
                      <a:pt x="867" y="349"/>
                    </a:lnTo>
                    <a:lnTo>
                      <a:pt x="867" y="324"/>
                    </a:lnTo>
                    <a:lnTo>
                      <a:pt x="867" y="324"/>
                    </a:lnTo>
                    <a:lnTo>
                      <a:pt x="867" y="299"/>
                    </a:lnTo>
                    <a:lnTo>
                      <a:pt x="892" y="299"/>
                    </a:lnTo>
                    <a:lnTo>
                      <a:pt x="892" y="299"/>
                    </a:lnTo>
                    <a:lnTo>
                      <a:pt x="892" y="299"/>
                    </a:lnTo>
                    <a:lnTo>
                      <a:pt x="916" y="299"/>
                    </a:lnTo>
                    <a:lnTo>
                      <a:pt x="916" y="299"/>
                    </a:lnTo>
                    <a:lnTo>
                      <a:pt x="916" y="274"/>
                    </a:lnTo>
                    <a:lnTo>
                      <a:pt x="941" y="274"/>
                    </a:lnTo>
                    <a:lnTo>
                      <a:pt x="941" y="274"/>
                    </a:lnTo>
                    <a:lnTo>
                      <a:pt x="966" y="274"/>
                    </a:lnTo>
                    <a:lnTo>
                      <a:pt x="817" y="274"/>
                    </a:lnTo>
                    <a:lnTo>
                      <a:pt x="817" y="274"/>
                    </a:lnTo>
                    <a:lnTo>
                      <a:pt x="817" y="299"/>
                    </a:lnTo>
                    <a:lnTo>
                      <a:pt x="817" y="299"/>
                    </a:lnTo>
                    <a:lnTo>
                      <a:pt x="793" y="299"/>
                    </a:lnTo>
                    <a:lnTo>
                      <a:pt x="793" y="274"/>
                    </a:lnTo>
                    <a:lnTo>
                      <a:pt x="793" y="274"/>
                    </a:lnTo>
                    <a:lnTo>
                      <a:pt x="793" y="274"/>
                    </a:lnTo>
                    <a:lnTo>
                      <a:pt x="768" y="274"/>
                    </a:lnTo>
                    <a:lnTo>
                      <a:pt x="768" y="249"/>
                    </a:lnTo>
                    <a:lnTo>
                      <a:pt x="743" y="224"/>
                    </a:lnTo>
                    <a:lnTo>
                      <a:pt x="743" y="199"/>
                    </a:lnTo>
                    <a:lnTo>
                      <a:pt x="743" y="174"/>
                    </a:lnTo>
                    <a:lnTo>
                      <a:pt x="743" y="174"/>
                    </a:lnTo>
                    <a:lnTo>
                      <a:pt x="743" y="174"/>
                    </a:lnTo>
                    <a:lnTo>
                      <a:pt x="743" y="174"/>
                    </a:lnTo>
                    <a:lnTo>
                      <a:pt x="743" y="150"/>
                    </a:lnTo>
                    <a:lnTo>
                      <a:pt x="743" y="174"/>
                    </a:lnTo>
                    <a:lnTo>
                      <a:pt x="743" y="174"/>
                    </a:lnTo>
                    <a:lnTo>
                      <a:pt x="768" y="174"/>
                    </a:lnTo>
                    <a:lnTo>
                      <a:pt x="768" y="199"/>
                    </a:lnTo>
                    <a:lnTo>
                      <a:pt x="768" y="174"/>
                    </a:lnTo>
                    <a:lnTo>
                      <a:pt x="793" y="199"/>
                    </a:lnTo>
                    <a:lnTo>
                      <a:pt x="793" y="199"/>
                    </a:lnTo>
                    <a:lnTo>
                      <a:pt x="793" y="199"/>
                    </a:lnTo>
                    <a:lnTo>
                      <a:pt x="793" y="199"/>
                    </a:lnTo>
                    <a:lnTo>
                      <a:pt x="793" y="199"/>
                    </a:lnTo>
                    <a:lnTo>
                      <a:pt x="793" y="199"/>
                    </a:lnTo>
                    <a:lnTo>
                      <a:pt x="793" y="224"/>
                    </a:lnTo>
                    <a:lnTo>
                      <a:pt x="793" y="224"/>
                    </a:lnTo>
                    <a:lnTo>
                      <a:pt x="793" y="224"/>
                    </a:lnTo>
                    <a:lnTo>
                      <a:pt x="793" y="224"/>
                    </a:lnTo>
                    <a:lnTo>
                      <a:pt x="793" y="224"/>
                    </a:lnTo>
                    <a:lnTo>
                      <a:pt x="817" y="224"/>
                    </a:lnTo>
                    <a:lnTo>
                      <a:pt x="817" y="224"/>
                    </a:lnTo>
                    <a:lnTo>
                      <a:pt x="817" y="249"/>
                    </a:lnTo>
                    <a:lnTo>
                      <a:pt x="817" y="249"/>
                    </a:lnTo>
                    <a:lnTo>
                      <a:pt x="817" y="274"/>
                    </a:lnTo>
                    <a:lnTo>
                      <a:pt x="817" y="274"/>
                    </a:lnTo>
                    <a:lnTo>
                      <a:pt x="817" y="274"/>
                    </a:lnTo>
                    <a:lnTo>
                      <a:pt x="966" y="274"/>
                    </a:lnTo>
                    <a:lnTo>
                      <a:pt x="743" y="249"/>
                    </a:lnTo>
                    <a:lnTo>
                      <a:pt x="743" y="249"/>
                    </a:lnTo>
                    <a:lnTo>
                      <a:pt x="743" y="249"/>
                    </a:lnTo>
                    <a:lnTo>
                      <a:pt x="743" y="249"/>
                    </a:lnTo>
                    <a:lnTo>
                      <a:pt x="743" y="274"/>
                    </a:lnTo>
                    <a:lnTo>
                      <a:pt x="743" y="274"/>
                    </a:lnTo>
                    <a:lnTo>
                      <a:pt x="743" y="299"/>
                    </a:lnTo>
                    <a:lnTo>
                      <a:pt x="743" y="299"/>
                    </a:lnTo>
                    <a:lnTo>
                      <a:pt x="768" y="299"/>
                    </a:lnTo>
                    <a:lnTo>
                      <a:pt x="768" y="299"/>
                    </a:lnTo>
                    <a:lnTo>
                      <a:pt x="793" y="324"/>
                    </a:lnTo>
                    <a:lnTo>
                      <a:pt x="817" y="324"/>
                    </a:lnTo>
                    <a:lnTo>
                      <a:pt x="817" y="324"/>
                    </a:lnTo>
                    <a:lnTo>
                      <a:pt x="817" y="324"/>
                    </a:lnTo>
                    <a:lnTo>
                      <a:pt x="842" y="324"/>
                    </a:lnTo>
                    <a:lnTo>
                      <a:pt x="842" y="324"/>
                    </a:lnTo>
                    <a:lnTo>
                      <a:pt x="842" y="324"/>
                    </a:lnTo>
                    <a:lnTo>
                      <a:pt x="842" y="324"/>
                    </a:lnTo>
                    <a:lnTo>
                      <a:pt x="842" y="299"/>
                    </a:lnTo>
                    <a:lnTo>
                      <a:pt x="842" y="299"/>
                    </a:lnTo>
                    <a:lnTo>
                      <a:pt x="842" y="299"/>
                    </a:lnTo>
                    <a:lnTo>
                      <a:pt x="817" y="299"/>
                    </a:lnTo>
                    <a:lnTo>
                      <a:pt x="817" y="299"/>
                    </a:lnTo>
                    <a:lnTo>
                      <a:pt x="793" y="299"/>
                    </a:lnTo>
                    <a:lnTo>
                      <a:pt x="793" y="299"/>
                    </a:lnTo>
                    <a:lnTo>
                      <a:pt x="768" y="274"/>
                    </a:lnTo>
                    <a:lnTo>
                      <a:pt x="768" y="274"/>
                    </a:lnTo>
                    <a:lnTo>
                      <a:pt x="743" y="249"/>
                    </a:lnTo>
                    <a:lnTo>
                      <a:pt x="718" y="174"/>
                    </a:lnTo>
                    <a:lnTo>
                      <a:pt x="718" y="174"/>
                    </a:lnTo>
                    <a:lnTo>
                      <a:pt x="718" y="174"/>
                    </a:lnTo>
                    <a:lnTo>
                      <a:pt x="718" y="199"/>
                    </a:lnTo>
                    <a:lnTo>
                      <a:pt x="694" y="199"/>
                    </a:lnTo>
                    <a:lnTo>
                      <a:pt x="694" y="199"/>
                    </a:lnTo>
                    <a:lnTo>
                      <a:pt x="694" y="224"/>
                    </a:lnTo>
                    <a:lnTo>
                      <a:pt x="718" y="224"/>
                    </a:lnTo>
                    <a:lnTo>
                      <a:pt x="718" y="224"/>
                    </a:lnTo>
                    <a:lnTo>
                      <a:pt x="718" y="224"/>
                    </a:lnTo>
                    <a:lnTo>
                      <a:pt x="718" y="224"/>
                    </a:lnTo>
                    <a:lnTo>
                      <a:pt x="718" y="249"/>
                    </a:lnTo>
                    <a:lnTo>
                      <a:pt x="743" y="249"/>
                    </a:lnTo>
                    <a:lnTo>
                      <a:pt x="743" y="249"/>
                    </a:lnTo>
                    <a:lnTo>
                      <a:pt x="966" y="274"/>
                    </a:lnTo>
                    <a:lnTo>
                      <a:pt x="669" y="224"/>
                    </a:lnTo>
                    <a:lnTo>
                      <a:pt x="694" y="249"/>
                    </a:lnTo>
                    <a:lnTo>
                      <a:pt x="694" y="249"/>
                    </a:lnTo>
                    <a:lnTo>
                      <a:pt x="694" y="249"/>
                    </a:lnTo>
                    <a:lnTo>
                      <a:pt x="694" y="274"/>
                    </a:lnTo>
                    <a:lnTo>
                      <a:pt x="694" y="274"/>
                    </a:lnTo>
                    <a:lnTo>
                      <a:pt x="694" y="249"/>
                    </a:lnTo>
                    <a:lnTo>
                      <a:pt x="694" y="249"/>
                    </a:lnTo>
                    <a:lnTo>
                      <a:pt x="694" y="249"/>
                    </a:lnTo>
                    <a:lnTo>
                      <a:pt x="718" y="249"/>
                    </a:lnTo>
                    <a:lnTo>
                      <a:pt x="718" y="224"/>
                    </a:lnTo>
                    <a:lnTo>
                      <a:pt x="694" y="224"/>
                    </a:lnTo>
                    <a:lnTo>
                      <a:pt x="694" y="199"/>
                    </a:lnTo>
                    <a:lnTo>
                      <a:pt x="694" y="199"/>
                    </a:lnTo>
                    <a:lnTo>
                      <a:pt x="694" y="199"/>
                    </a:lnTo>
                    <a:lnTo>
                      <a:pt x="669" y="199"/>
                    </a:lnTo>
                    <a:lnTo>
                      <a:pt x="669" y="199"/>
                    </a:lnTo>
                    <a:lnTo>
                      <a:pt x="669" y="199"/>
                    </a:lnTo>
                    <a:lnTo>
                      <a:pt x="669" y="199"/>
                    </a:lnTo>
                    <a:lnTo>
                      <a:pt x="669" y="224"/>
                    </a:lnTo>
                    <a:lnTo>
                      <a:pt x="669" y="224"/>
                    </a:lnTo>
                    <a:lnTo>
                      <a:pt x="669" y="224"/>
                    </a:lnTo>
                    <a:lnTo>
                      <a:pt x="669" y="224"/>
                    </a:lnTo>
                    <a:lnTo>
                      <a:pt x="966" y="274"/>
                    </a:lnTo>
                    <a:lnTo>
                      <a:pt x="867" y="274"/>
                    </a:lnTo>
                    <a:lnTo>
                      <a:pt x="867" y="274"/>
                    </a:lnTo>
                    <a:lnTo>
                      <a:pt x="867" y="274"/>
                    </a:lnTo>
                    <a:lnTo>
                      <a:pt x="867" y="274"/>
                    </a:lnTo>
                    <a:lnTo>
                      <a:pt x="867" y="299"/>
                    </a:lnTo>
                    <a:lnTo>
                      <a:pt x="867" y="299"/>
                    </a:lnTo>
                    <a:lnTo>
                      <a:pt x="842" y="299"/>
                    </a:lnTo>
                    <a:lnTo>
                      <a:pt x="842" y="274"/>
                    </a:lnTo>
                    <a:lnTo>
                      <a:pt x="842" y="274"/>
                    </a:lnTo>
                    <a:lnTo>
                      <a:pt x="842" y="274"/>
                    </a:lnTo>
                    <a:lnTo>
                      <a:pt x="842" y="249"/>
                    </a:lnTo>
                    <a:lnTo>
                      <a:pt x="842" y="249"/>
                    </a:lnTo>
                    <a:lnTo>
                      <a:pt x="842" y="249"/>
                    </a:lnTo>
                    <a:lnTo>
                      <a:pt x="867" y="249"/>
                    </a:lnTo>
                    <a:lnTo>
                      <a:pt x="867" y="274"/>
                    </a:lnTo>
                    <a:lnTo>
                      <a:pt x="867" y="274"/>
                    </a:lnTo>
                    <a:lnTo>
                      <a:pt x="867" y="274"/>
                    </a:lnTo>
                    <a:lnTo>
                      <a:pt x="966" y="27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86" name="Freeform 39">
                <a:extLst>
                  <a:ext uri="{FF2B5EF4-FFF2-40B4-BE49-F238E27FC236}">
                    <a16:creationId xmlns:a16="http://schemas.microsoft.com/office/drawing/2014/main" id="{05499D9A-E16C-4276-8697-F35D9CC03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337" y="4527197"/>
                <a:ext cx="159155" cy="48473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24" y="0"/>
                  </a:cxn>
                  <a:cxn ang="0">
                    <a:pos x="74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74" y="50"/>
                  </a:cxn>
                  <a:cxn ang="0">
                    <a:pos x="124" y="25"/>
                  </a:cxn>
                  <a:cxn ang="0">
                    <a:pos x="173" y="74"/>
                  </a:cxn>
                  <a:cxn ang="0">
                    <a:pos x="148" y="124"/>
                  </a:cxn>
                  <a:cxn ang="0">
                    <a:pos x="173" y="149"/>
                  </a:cxn>
                  <a:cxn ang="0">
                    <a:pos x="223" y="149"/>
                  </a:cxn>
                  <a:cxn ang="0">
                    <a:pos x="272" y="149"/>
                  </a:cxn>
                  <a:cxn ang="0">
                    <a:pos x="297" y="149"/>
                  </a:cxn>
                  <a:cxn ang="0">
                    <a:pos x="297" y="99"/>
                  </a:cxn>
                  <a:cxn ang="0">
                    <a:pos x="346" y="74"/>
                  </a:cxn>
                  <a:cxn ang="0">
                    <a:pos x="371" y="74"/>
                  </a:cxn>
                  <a:cxn ang="0">
                    <a:pos x="421" y="74"/>
                  </a:cxn>
                  <a:cxn ang="0">
                    <a:pos x="470" y="50"/>
                  </a:cxn>
                  <a:cxn ang="0">
                    <a:pos x="495" y="25"/>
                  </a:cxn>
                  <a:cxn ang="0">
                    <a:pos x="470" y="25"/>
                  </a:cxn>
                  <a:cxn ang="0">
                    <a:pos x="371" y="50"/>
                  </a:cxn>
                  <a:cxn ang="0">
                    <a:pos x="346" y="25"/>
                  </a:cxn>
                  <a:cxn ang="0">
                    <a:pos x="272" y="25"/>
                  </a:cxn>
                  <a:cxn ang="0">
                    <a:pos x="247" y="25"/>
                  </a:cxn>
                  <a:cxn ang="0">
                    <a:pos x="223" y="0"/>
                  </a:cxn>
                  <a:cxn ang="0">
                    <a:pos x="148" y="0"/>
                  </a:cxn>
                </a:cxnLst>
                <a:rect l="0" t="0" r="r" b="b"/>
                <a:pathLst>
                  <a:path w="495" h="149">
                    <a:moveTo>
                      <a:pt x="148" y="0"/>
                    </a:moveTo>
                    <a:lnTo>
                      <a:pt x="124" y="0"/>
                    </a:lnTo>
                    <a:lnTo>
                      <a:pt x="74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74" y="50"/>
                    </a:lnTo>
                    <a:lnTo>
                      <a:pt x="124" y="25"/>
                    </a:lnTo>
                    <a:lnTo>
                      <a:pt x="173" y="74"/>
                    </a:lnTo>
                    <a:lnTo>
                      <a:pt x="148" y="124"/>
                    </a:lnTo>
                    <a:lnTo>
                      <a:pt x="173" y="149"/>
                    </a:lnTo>
                    <a:lnTo>
                      <a:pt x="223" y="149"/>
                    </a:lnTo>
                    <a:lnTo>
                      <a:pt x="272" y="149"/>
                    </a:lnTo>
                    <a:lnTo>
                      <a:pt x="297" y="149"/>
                    </a:lnTo>
                    <a:lnTo>
                      <a:pt x="297" y="99"/>
                    </a:lnTo>
                    <a:lnTo>
                      <a:pt x="346" y="74"/>
                    </a:lnTo>
                    <a:lnTo>
                      <a:pt x="371" y="74"/>
                    </a:lnTo>
                    <a:lnTo>
                      <a:pt x="421" y="74"/>
                    </a:lnTo>
                    <a:lnTo>
                      <a:pt x="470" y="50"/>
                    </a:lnTo>
                    <a:lnTo>
                      <a:pt x="495" y="25"/>
                    </a:lnTo>
                    <a:lnTo>
                      <a:pt x="470" y="25"/>
                    </a:lnTo>
                    <a:lnTo>
                      <a:pt x="371" y="50"/>
                    </a:lnTo>
                    <a:lnTo>
                      <a:pt x="346" y="25"/>
                    </a:lnTo>
                    <a:lnTo>
                      <a:pt x="272" y="25"/>
                    </a:lnTo>
                    <a:lnTo>
                      <a:pt x="247" y="25"/>
                    </a:lnTo>
                    <a:lnTo>
                      <a:pt x="223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87" name="Freeform 40">
                <a:extLst>
                  <a:ext uri="{FF2B5EF4-FFF2-40B4-BE49-F238E27FC236}">
                    <a16:creationId xmlns:a16="http://schemas.microsoft.com/office/drawing/2014/main" id="{7B599778-E30C-4AEA-8C8F-288E64096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480" y="3319187"/>
                <a:ext cx="79578" cy="151798"/>
              </a:xfrm>
              <a:custGeom>
                <a:avLst/>
                <a:gdLst/>
                <a:ahLst/>
                <a:cxnLst>
                  <a:cxn ang="0">
                    <a:pos x="198" y="298"/>
                  </a:cxn>
                  <a:cxn ang="0">
                    <a:pos x="223" y="398"/>
                  </a:cxn>
                  <a:cxn ang="0">
                    <a:pos x="198" y="473"/>
                  </a:cxn>
                  <a:cxn ang="0">
                    <a:pos x="173" y="473"/>
                  </a:cxn>
                  <a:cxn ang="0">
                    <a:pos x="148" y="398"/>
                  </a:cxn>
                  <a:cxn ang="0">
                    <a:pos x="173" y="398"/>
                  </a:cxn>
                  <a:cxn ang="0">
                    <a:pos x="173" y="323"/>
                  </a:cxn>
                  <a:cxn ang="0">
                    <a:pos x="148" y="249"/>
                  </a:cxn>
                  <a:cxn ang="0">
                    <a:pos x="148" y="199"/>
                  </a:cxn>
                  <a:cxn ang="0">
                    <a:pos x="99" y="174"/>
                  </a:cxn>
                  <a:cxn ang="0">
                    <a:pos x="49" y="149"/>
                  </a:cxn>
                  <a:cxn ang="0">
                    <a:pos x="24" y="124"/>
                  </a:cxn>
                  <a:cxn ang="0">
                    <a:pos x="74" y="124"/>
                  </a:cxn>
                  <a:cxn ang="0">
                    <a:pos x="0" y="0"/>
                  </a:cxn>
                  <a:cxn ang="0">
                    <a:pos x="74" y="25"/>
                  </a:cxn>
                  <a:cxn ang="0">
                    <a:pos x="148" y="50"/>
                  </a:cxn>
                  <a:cxn ang="0">
                    <a:pos x="173" y="74"/>
                  </a:cxn>
                  <a:cxn ang="0">
                    <a:pos x="198" y="74"/>
                  </a:cxn>
                  <a:cxn ang="0">
                    <a:pos x="247" y="99"/>
                  </a:cxn>
                  <a:cxn ang="0">
                    <a:pos x="198" y="99"/>
                  </a:cxn>
                  <a:cxn ang="0">
                    <a:pos x="198" y="124"/>
                  </a:cxn>
                  <a:cxn ang="0">
                    <a:pos x="223" y="149"/>
                  </a:cxn>
                  <a:cxn ang="0">
                    <a:pos x="247" y="149"/>
                  </a:cxn>
                  <a:cxn ang="0">
                    <a:pos x="223" y="174"/>
                  </a:cxn>
                  <a:cxn ang="0">
                    <a:pos x="198" y="174"/>
                  </a:cxn>
                  <a:cxn ang="0">
                    <a:pos x="198" y="249"/>
                  </a:cxn>
                  <a:cxn ang="0">
                    <a:pos x="198" y="298"/>
                  </a:cxn>
                </a:cxnLst>
                <a:rect l="0" t="0" r="r" b="b"/>
                <a:pathLst>
                  <a:path w="247" h="473">
                    <a:moveTo>
                      <a:pt x="198" y="298"/>
                    </a:moveTo>
                    <a:lnTo>
                      <a:pt x="223" y="398"/>
                    </a:lnTo>
                    <a:lnTo>
                      <a:pt x="198" y="473"/>
                    </a:lnTo>
                    <a:lnTo>
                      <a:pt x="173" y="473"/>
                    </a:lnTo>
                    <a:lnTo>
                      <a:pt x="148" y="398"/>
                    </a:lnTo>
                    <a:lnTo>
                      <a:pt x="173" y="398"/>
                    </a:lnTo>
                    <a:lnTo>
                      <a:pt x="173" y="323"/>
                    </a:lnTo>
                    <a:lnTo>
                      <a:pt x="148" y="249"/>
                    </a:lnTo>
                    <a:lnTo>
                      <a:pt x="148" y="199"/>
                    </a:lnTo>
                    <a:lnTo>
                      <a:pt x="99" y="174"/>
                    </a:lnTo>
                    <a:lnTo>
                      <a:pt x="49" y="149"/>
                    </a:lnTo>
                    <a:lnTo>
                      <a:pt x="24" y="124"/>
                    </a:lnTo>
                    <a:lnTo>
                      <a:pt x="74" y="124"/>
                    </a:lnTo>
                    <a:lnTo>
                      <a:pt x="0" y="0"/>
                    </a:lnTo>
                    <a:lnTo>
                      <a:pt x="74" y="25"/>
                    </a:lnTo>
                    <a:lnTo>
                      <a:pt x="148" y="50"/>
                    </a:lnTo>
                    <a:lnTo>
                      <a:pt x="173" y="74"/>
                    </a:lnTo>
                    <a:lnTo>
                      <a:pt x="198" y="74"/>
                    </a:lnTo>
                    <a:lnTo>
                      <a:pt x="247" y="99"/>
                    </a:lnTo>
                    <a:lnTo>
                      <a:pt x="198" y="99"/>
                    </a:lnTo>
                    <a:lnTo>
                      <a:pt x="198" y="124"/>
                    </a:lnTo>
                    <a:lnTo>
                      <a:pt x="223" y="149"/>
                    </a:lnTo>
                    <a:lnTo>
                      <a:pt x="247" y="149"/>
                    </a:lnTo>
                    <a:lnTo>
                      <a:pt x="223" y="174"/>
                    </a:lnTo>
                    <a:lnTo>
                      <a:pt x="198" y="174"/>
                    </a:lnTo>
                    <a:lnTo>
                      <a:pt x="198" y="249"/>
                    </a:lnTo>
                    <a:lnTo>
                      <a:pt x="198" y="29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88" name="Freeform 41">
                <a:extLst>
                  <a:ext uri="{FF2B5EF4-FFF2-40B4-BE49-F238E27FC236}">
                    <a16:creationId xmlns:a16="http://schemas.microsoft.com/office/drawing/2014/main" id="{741B64A0-A8B1-4F1F-B91C-B584494DE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655" y="4018226"/>
                <a:ext cx="78294" cy="80364"/>
              </a:xfrm>
              <a:custGeom>
                <a:avLst/>
                <a:gdLst/>
                <a:ahLst/>
                <a:cxnLst>
                  <a:cxn ang="0">
                    <a:pos x="198" y="125"/>
                  </a:cxn>
                  <a:cxn ang="0">
                    <a:pos x="223" y="100"/>
                  </a:cxn>
                  <a:cxn ang="0">
                    <a:pos x="247" y="125"/>
                  </a:cxn>
                  <a:cxn ang="0">
                    <a:pos x="223" y="150"/>
                  </a:cxn>
                  <a:cxn ang="0">
                    <a:pos x="198" y="175"/>
                  </a:cxn>
                  <a:cxn ang="0">
                    <a:pos x="198" y="249"/>
                  </a:cxn>
                  <a:cxn ang="0">
                    <a:pos x="173" y="175"/>
                  </a:cxn>
                  <a:cxn ang="0">
                    <a:pos x="74" y="224"/>
                  </a:cxn>
                  <a:cxn ang="0">
                    <a:pos x="49" y="175"/>
                  </a:cxn>
                  <a:cxn ang="0">
                    <a:pos x="0" y="100"/>
                  </a:cxn>
                  <a:cxn ang="0">
                    <a:pos x="49" y="100"/>
                  </a:cxn>
                  <a:cxn ang="0">
                    <a:pos x="74" y="100"/>
                  </a:cxn>
                  <a:cxn ang="0">
                    <a:pos x="49" y="75"/>
                  </a:cxn>
                  <a:cxn ang="0">
                    <a:pos x="0" y="75"/>
                  </a:cxn>
                  <a:cxn ang="0">
                    <a:pos x="0" y="25"/>
                  </a:cxn>
                  <a:cxn ang="0">
                    <a:pos x="25" y="0"/>
                  </a:cxn>
                  <a:cxn ang="0">
                    <a:pos x="74" y="75"/>
                  </a:cxn>
                  <a:cxn ang="0">
                    <a:pos x="99" y="75"/>
                  </a:cxn>
                  <a:cxn ang="0">
                    <a:pos x="173" y="150"/>
                  </a:cxn>
                  <a:cxn ang="0">
                    <a:pos x="198" y="125"/>
                  </a:cxn>
                </a:cxnLst>
                <a:rect l="0" t="0" r="r" b="b"/>
                <a:pathLst>
                  <a:path w="247" h="249">
                    <a:moveTo>
                      <a:pt x="198" y="125"/>
                    </a:moveTo>
                    <a:lnTo>
                      <a:pt x="223" y="100"/>
                    </a:lnTo>
                    <a:lnTo>
                      <a:pt x="247" y="125"/>
                    </a:lnTo>
                    <a:lnTo>
                      <a:pt x="223" y="150"/>
                    </a:lnTo>
                    <a:lnTo>
                      <a:pt x="198" y="175"/>
                    </a:lnTo>
                    <a:lnTo>
                      <a:pt x="198" y="249"/>
                    </a:lnTo>
                    <a:lnTo>
                      <a:pt x="173" y="175"/>
                    </a:lnTo>
                    <a:lnTo>
                      <a:pt x="74" y="224"/>
                    </a:lnTo>
                    <a:lnTo>
                      <a:pt x="49" y="175"/>
                    </a:lnTo>
                    <a:lnTo>
                      <a:pt x="0" y="100"/>
                    </a:lnTo>
                    <a:lnTo>
                      <a:pt x="49" y="100"/>
                    </a:lnTo>
                    <a:lnTo>
                      <a:pt x="74" y="100"/>
                    </a:lnTo>
                    <a:lnTo>
                      <a:pt x="49" y="75"/>
                    </a:lnTo>
                    <a:lnTo>
                      <a:pt x="0" y="75"/>
                    </a:lnTo>
                    <a:lnTo>
                      <a:pt x="0" y="25"/>
                    </a:lnTo>
                    <a:lnTo>
                      <a:pt x="25" y="0"/>
                    </a:lnTo>
                    <a:lnTo>
                      <a:pt x="74" y="75"/>
                    </a:lnTo>
                    <a:lnTo>
                      <a:pt x="99" y="75"/>
                    </a:lnTo>
                    <a:lnTo>
                      <a:pt x="173" y="150"/>
                    </a:lnTo>
                    <a:lnTo>
                      <a:pt x="198" y="12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89" name="Freeform 42">
                <a:extLst>
                  <a:ext uri="{FF2B5EF4-FFF2-40B4-BE49-F238E27FC236}">
                    <a16:creationId xmlns:a16="http://schemas.microsoft.com/office/drawing/2014/main" id="{0A226D11-392E-447D-ADBE-7DB863DFA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655" y="2413499"/>
                <a:ext cx="930542" cy="858492"/>
              </a:xfrm>
              <a:custGeom>
                <a:avLst/>
                <a:gdLst/>
                <a:ahLst/>
                <a:cxnLst>
                  <a:cxn ang="0">
                    <a:pos x="2303" y="2513"/>
                  </a:cxn>
                  <a:cxn ang="0">
                    <a:pos x="2427" y="2464"/>
                  </a:cxn>
                  <a:cxn ang="0">
                    <a:pos x="2476" y="2364"/>
                  </a:cxn>
                  <a:cxn ang="0">
                    <a:pos x="2600" y="2265"/>
                  </a:cxn>
                  <a:cxn ang="0">
                    <a:pos x="2674" y="1991"/>
                  </a:cxn>
                  <a:cxn ang="0">
                    <a:pos x="2848" y="1792"/>
                  </a:cxn>
                  <a:cxn ang="0">
                    <a:pos x="2872" y="1667"/>
                  </a:cxn>
                  <a:cxn ang="0">
                    <a:pos x="2749" y="1543"/>
                  </a:cxn>
                  <a:cxn ang="0">
                    <a:pos x="2749" y="1394"/>
                  </a:cxn>
                  <a:cxn ang="0">
                    <a:pos x="2699" y="1344"/>
                  </a:cxn>
                  <a:cxn ang="0">
                    <a:pos x="2773" y="1195"/>
                  </a:cxn>
                  <a:cxn ang="0">
                    <a:pos x="2724" y="1020"/>
                  </a:cxn>
                  <a:cxn ang="0">
                    <a:pos x="2080" y="1020"/>
                  </a:cxn>
                  <a:cxn ang="0">
                    <a:pos x="1956" y="1045"/>
                  </a:cxn>
                  <a:cxn ang="0">
                    <a:pos x="1931" y="996"/>
                  </a:cxn>
                  <a:cxn ang="0">
                    <a:pos x="1832" y="921"/>
                  </a:cxn>
                  <a:cxn ang="0">
                    <a:pos x="1758" y="871"/>
                  </a:cxn>
                  <a:cxn ang="0">
                    <a:pos x="1708" y="821"/>
                  </a:cxn>
                  <a:cxn ang="0">
                    <a:pos x="1585" y="772"/>
                  </a:cxn>
                  <a:cxn ang="0">
                    <a:pos x="1486" y="697"/>
                  </a:cxn>
                  <a:cxn ang="0">
                    <a:pos x="1287" y="622"/>
                  </a:cxn>
                  <a:cxn ang="0">
                    <a:pos x="569" y="50"/>
                  </a:cxn>
                  <a:cxn ang="0">
                    <a:pos x="272" y="174"/>
                  </a:cxn>
                  <a:cxn ang="0">
                    <a:pos x="124" y="498"/>
                  </a:cxn>
                  <a:cxn ang="0">
                    <a:pos x="49" y="971"/>
                  </a:cxn>
                  <a:cxn ang="0">
                    <a:pos x="99" y="1244"/>
                  </a:cxn>
                  <a:cxn ang="0">
                    <a:pos x="173" y="1319"/>
                  </a:cxn>
                  <a:cxn ang="0">
                    <a:pos x="223" y="1394"/>
                  </a:cxn>
                  <a:cxn ang="0">
                    <a:pos x="346" y="1518"/>
                  </a:cxn>
                  <a:cxn ang="0">
                    <a:pos x="371" y="1618"/>
                  </a:cxn>
                  <a:cxn ang="0">
                    <a:pos x="421" y="1667"/>
                  </a:cxn>
                  <a:cxn ang="0">
                    <a:pos x="495" y="1792"/>
                  </a:cxn>
                  <a:cxn ang="0">
                    <a:pos x="545" y="1742"/>
                  </a:cxn>
                  <a:cxn ang="0">
                    <a:pos x="668" y="1966"/>
                  </a:cxn>
                  <a:cxn ang="0">
                    <a:pos x="990" y="2240"/>
                  </a:cxn>
                  <a:cxn ang="0">
                    <a:pos x="1634" y="2190"/>
                  </a:cxn>
                  <a:cxn ang="0">
                    <a:pos x="1684" y="2339"/>
                  </a:cxn>
                  <a:cxn ang="0">
                    <a:pos x="1808" y="2389"/>
                  </a:cxn>
                  <a:cxn ang="0">
                    <a:pos x="1981" y="2538"/>
                  </a:cxn>
                  <a:cxn ang="0">
                    <a:pos x="2080" y="2688"/>
                  </a:cxn>
                  <a:cxn ang="0">
                    <a:pos x="2105" y="2563"/>
                  </a:cxn>
                  <a:cxn ang="0">
                    <a:pos x="2229" y="2663"/>
                  </a:cxn>
                </a:cxnLst>
                <a:rect l="0" t="0" r="r" b="b"/>
                <a:pathLst>
                  <a:path w="2897" h="2688">
                    <a:moveTo>
                      <a:pt x="2204" y="2588"/>
                    </a:moveTo>
                    <a:lnTo>
                      <a:pt x="2278" y="2513"/>
                    </a:lnTo>
                    <a:lnTo>
                      <a:pt x="2303" y="2513"/>
                    </a:lnTo>
                    <a:lnTo>
                      <a:pt x="2328" y="2464"/>
                    </a:lnTo>
                    <a:lnTo>
                      <a:pt x="2352" y="2464"/>
                    </a:lnTo>
                    <a:lnTo>
                      <a:pt x="2427" y="2464"/>
                    </a:lnTo>
                    <a:lnTo>
                      <a:pt x="2451" y="2439"/>
                    </a:lnTo>
                    <a:lnTo>
                      <a:pt x="2476" y="2439"/>
                    </a:lnTo>
                    <a:lnTo>
                      <a:pt x="2476" y="2364"/>
                    </a:lnTo>
                    <a:lnTo>
                      <a:pt x="2526" y="2314"/>
                    </a:lnTo>
                    <a:lnTo>
                      <a:pt x="2575" y="2314"/>
                    </a:lnTo>
                    <a:lnTo>
                      <a:pt x="2600" y="2265"/>
                    </a:lnTo>
                    <a:lnTo>
                      <a:pt x="2625" y="2190"/>
                    </a:lnTo>
                    <a:lnTo>
                      <a:pt x="2674" y="2090"/>
                    </a:lnTo>
                    <a:lnTo>
                      <a:pt x="2674" y="1991"/>
                    </a:lnTo>
                    <a:lnTo>
                      <a:pt x="2724" y="1916"/>
                    </a:lnTo>
                    <a:lnTo>
                      <a:pt x="2773" y="1842"/>
                    </a:lnTo>
                    <a:lnTo>
                      <a:pt x="2848" y="1792"/>
                    </a:lnTo>
                    <a:lnTo>
                      <a:pt x="2897" y="1692"/>
                    </a:lnTo>
                    <a:lnTo>
                      <a:pt x="2897" y="1667"/>
                    </a:lnTo>
                    <a:lnTo>
                      <a:pt x="2872" y="1667"/>
                    </a:lnTo>
                    <a:lnTo>
                      <a:pt x="2848" y="1593"/>
                    </a:lnTo>
                    <a:lnTo>
                      <a:pt x="2798" y="1543"/>
                    </a:lnTo>
                    <a:lnTo>
                      <a:pt x="2749" y="1543"/>
                    </a:lnTo>
                    <a:lnTo>
                      <a:pt x="2724" y="1493"/>
                    </a:lnTo>
                    <a:lnTo>
                      <a:pt x="2749" y="1468"/>
                    </a:lnTo>
                    <a:lnTo>
                      <a:pt x="2749" y="1394"/>
                    </a:lnTo>
                    <a:lnTo>
                      <a:pt x="2674" y="1394"/>
                    </a:lnTo>
                    <a:lnTo>
                      <a:pt x="2650" y="1344"/>
                    </a:lnTo>
                    <a:lnTo>
                      <a:pt x="2699" y="1344"/>
                    </a:lnTo>
                    <a:lnTo>
                      <a:pt x="2749" y="1269"/>
                    </a:lnTo>
                    <a:lnTo>
                      <a:pt x="2724" y="1219"/>
                    </a:lnTo>
                    <a:lnTo>
                      <a:pt x="2773" y="1195"/>
                    </a:lnTo>
                    <a:lnTo>
                      <a:pt x="2823" y="1095"/>
                    </a:lnTo>
                    <a:lnTo>
                      <a:pt x="2749" y="1045"/>
                    </a:lnTo>
                    <a:lnTo>
                      <a:pt x="2724" y="1020"/>
                    </a:lnTo>
                    <a:lnTo>
                      <a:pt x="2526" y="996"/>
                    </a:lnTo>
                    <a:lnTo>
                      <a:pt x="2154" y="846"/>
                    </a:lnTo>
                    <a:lnTo>
                      <a:pt x="2080" y="1020"/>
                    </a:lnTo>
                    <a:lnTo>
                      <a:pt x="2055" y="1045"/>
                    </a:lnTo>
                    <a:lnTo>
                      <a:pt x="1981" y="1095"/>
                    </a:lnTo>
                    <a:lnTo>
                      <a:pt x="1956" y="1045"/>
                    </a:lnTo>
                    <a:lnTo>
                      <a:pt x="1931" y="1045"/>
                    </a:lnTo>
                    <a:lnTo>
                      <a:pt x="1931" y="1020"/>
                    </a:lnTo>
                    <a:lnTo>
                      <a:pt x="1931" y="996"/>
                    </a:lnTo>
                    <a:lnTo>
                      <a:pt x="1857" y="946"/>
                    </a:lnTo>
                    <a:lnTo>
                      <a:pt x="1832" y="946"/>
                    </a:lnTo>
                    <a:lnTo>
                      <a:pt x="1832" y="921"/>
                    </a:lnTo>
                    <a:lnTo>
                      <a:pt x="1808" y="896"/>
                    </a:lnTo>
                    <a:lnTo>
                      <a:pt x="1758" y="896"/>
                    </a:lnTo>
                    <a:lnTo>
                      <a:pt x="1758" y="871"/>
                    </a:lnTo>
                    <a:lnTo>
                      <a:pt x="1733" y="846"/>
                    </a:lnTo>
                    <a:lnTo>
                      <a:pt x="1708" y="821"/>
                    </a:lnTo>
                    <a:lnTo>
                      <a:pt x="1708" y="821"/>
                    </a:lnTo>
                    <a:lnTo>
                      <a:pt x="1659" y="821"/>
                    </a:lnTo>
                    <a:lnTo>
                      <a:pt x="1634" y="797"/>
                    </a:lnTo>
                    <a:lnTo>
                      <a:pt x="1585" y="772"/>
                    </a:lnTo>
                    <a:lnTo>
                      <a:pt x="1535" y="772"/>
                    </a:lnTo>
                    <a:lnTo>
                      <a:pt x="1510" y="747"/>
                    </a:lnTo>
                    <a:lnTo>
                      <a:pt x="1486" y="697"/>
                    </a:lnTo>
                    <a:lnTo>
                      <a:pt x="1436" y="697"/>
                    </a:lnTo>
                    <a:lnTo>
                      <a:pt x="1337" y="647"/>
                    </a:lnTo>
                    <a:lnTo>
                      <a:pt x="1287" y="622"/>
                    </a:lnTo>
                    <a:lnTo>
                      <a:pt x="941" y="274"/>
                    </a:lnTo>
                    <a:lnTo>
                      <a:pt x="866" y="274"/>
                    </a:lnTo>
                    <a:lnTo>
                      <a:pt x="569" y="50"/>
                    </a:lnTo>
                    <a:lnTo>
                      <a:pt x="446" y="0"/>
                    </a:lnTo>
                    <a:lnTo>
                      <a:pt x="446" y="50"/>
                    </a:lnTo>
                    <a:lnTo>
                      <a:pt x="272" y="174"/>
                    </a:lnTo>
                    <a:lnTo>
                      <a:pt x="247" y="199"/>
                    </a:lnTo>
                    <a:lnTo>
                      <a:pt x="99" y="199"/>
                    </a:lnTo>
                    <a:lnTo>
                      <a:pt x="124" y="498"/>
                    </a:lnTo>
                    <a:lnTo>
                      <a:pt x="74" y="622"/>
                    </a:lnTo>
                    <a:lnTo>
                      <a:pt x="74" y="846"/>
                    </a:lnTo>
                    <a:lnTo>
                      <a:pt x="49" y="971"/>
                    </a:lnTo>
                    <a:lnTo>
                      <a:pt x="0" y="1020"/>
                    </a:lnTo>
                    <a:lnTo>
                      <a:pt x="0" y="1145"/>
                    </a:lnTo>
                    <a:lnTo>
                      <a:pt x="99" y="1244"/>
                    </a:lnTo>
                    <a:lnTo>
                      <a:pt x="124" y="1244"/>
                    </a:lnTo>
                    <a:lnTo>
                      <a:pt x="148" y="1269"/>
                    </a:lnTo>
                    <a:lnTo>
                      <a:pt x="173" y="1319"/>
                    </a:lnTo>
                    <a:lnTo>
                      <a:pt x="173" y="1344"/>
                    </a:lnTo>
                    <a:lnTo>
                      <a:pt x="198" y="1394"/>
                    </a:lnTo>
                    <a:lnTo>
                      <a:pt x="223" y="1394"/>
                    </a:lnTo>
                    <a:lnTo>
                      <a:pt x="272" y="1443"/>
                    </a:lnTo>
                    <a:lnTo>
                      <a:pt x="272" y="1493"/>
                    </a:lnTo>
                    <a:lnTo>
                      <a:pt x="346" y="1518"/>
                    </a:lnTo>
                    <a:lnTo>
                      <a:pt x="371" y="1593"/>
                    </a:lnTo>
                    <a:lnTo>
                      <a:pt x="346" y="1618"/>
                    </a:lnTo>
                    <a:lnTo>
                      <a:pt x="371" y="1618"/>
                    </a:lnTo>
                    <a:lnTo>
                      <a:pt x="396" y="1642"/>
                    </a:lnTo>
                    <a:lnTo>
                      <a:pt x="421" y="1642"/>
                    </a:lnTo>
                    <a:lnTo>
                      <a:pt x="421" y="1667"/>
                    </a:lnTo>
                    <a:lnTo>
                      <a:pt x="470" y="1717"/>
                    </a:lnTo>
                    <a:lnTo>
                      <a:pt x="470" y="1792"/>
                    </a:lnTo>
                    <a:lnTo>
                      <a:pt x="495" y="1792"/>
                    </a:lnTo>
                    <a:lnTo>
                      <a:pt x="495" y="1717"/>
                    </a:lnTo>
                    <a:lnTo>
                      <a:pt x="520" y="1692"/>
                    </a:lnTo>
                    <a:lnTo>
                      <a:pt x="545" y="1742"/>
                    </a:lnTo>
                    <a:lnTo>
                      <a:pt x="545" y="1817"/>
                    </a:lnTo>
                    <a:lnTo>
                      <a:pt x="668" y="1891"/>
                    </a:lnTo>
                    <a:lnTo>
                      <a:pt x="668" y="1966"/>
                    </a:lnTo>
                    <a:lnTo>
                      <a:pt x="743" y="1941"/>
                    </a:lnTo>
                    <a:lnTo>
                      <a:pt x="941" y="2190"/>
                    </a:lnTo>
                    <a:lnTo>
                      <a:pt x="990" y="2240"/>
                    </a:lnTo>
                    <a:lnTo>
                      <a:pt x="1164" y="2265"/>
                    </a:lnTo>
                    <a:lnTo>
                      <a:pt x="1362" y="2314"/>
                    </a:lnTo>
                    <a:lnTo>
                      <a:pt x="1634" y="2190"/>
                    </a:lnTo>
                    <a:lnTo>
                      <a:pt x="1659" y="2215"/>
                    </a:lnTo>
                    <a:lnTo>
                      <a:pt x="1659" y="2265"/>
                    </a:lnTo>
                    <a:lnTo>
                      <a:pt x="1684" y="2339"/>
                    </a:lnTo>
                    <a:lnTo>
                      <a:pt x="1733" y="2339"/>
                    </a:lnTo>
                    <a:lnTo>
                      <a:pt x="1783" y="2339"/>
                    </a:lnTo>
                    <a:lnTo>
                      <a:pt x="1808" y="2389"/>
                    </a:lnTo>
                    <a:lnTo>
                      <a:pt x="1857" y="2364"/>
                    </a:lnTo>
                    <a:lnTo>
                      <a:pt x="1882" y="2389"/>
                    </a:lnTo>
                    <a:lnTo>
                      <a:pt x="1981" y="2538"/>
                    </a:lnTo>
                    <a:lnTo>
                      <a:pt x="1981" y="2588"/>
                    </a:lnTo>
                    <a:lnTo>
                      <a:pt x="2030" y="2663"/>
                    </a:lnTo>
                    <a:lnTo>
                      <a:pt x="2080" y="2688"/>
                    </a:lnTo>
                    <a:lnTo>
                      <a:pt x="2105" y="2663"/>
                    </a:lnTo>
                    <a:lnTo>
                      <a:pt x="2080" y="2588"/>
                    </a:lnTo>
                    <a:lnTo>
                      <a:pt x="2105" y="2563"/>
                    </a:lnTo>
                    <a:lnTo>
                      <a:pt x="2154" y="2613"/>
                    </a:lnTo>
                    <a:lnTo>
                      <a:pt x="2179" y="2688"/>
                    </a:lnTo>
                    <a:lnTo>
                      <a:pt x="2229" y="2663"/>
                    </a:lnTo>
                    <a:lnTo>
                      <a:pt x="2204" y="2613"/>
                    </a:lnTo>
                    <a:lnTo>
                      <a:pt x="2204" y="258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90" name="Freeform 43">
                <a:extLst>
                  <a:ext uri="{FF2B5EF4-FFF2-40B4-BE49-F238E27FC236}">
                    <a16:creationId xmlns:a16="http://schemas.microsoft.com/office/drawing/2014/main" id="{AA04A73B-2E67-44CF-8DF8-F37CDC6C0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444" y="3112537"/>
                <a:ext cx="612232" cy="565099"/>
              </a:xfrm>
              <a:custGeom>
                <a:avLst/>
                <a:gdLst/>
                <a:ahLst/>
                <a:cxnLst>
                  <a:cxn ang="0">
                    <a:pos x="767" y="1667"/>
                  </a:cxn>
                  <a:cxn ang="0">
                    <a:pos x="941" y="1742"/>
                  </a:cxn>
                  <a:cxn ang="0">
                    <a:pos x="1015" y="1742"/>
                  </a:cxn>
                  <a:cxn ang="0">
                    <a:pos x="1064" y="1742"/>
                  </a:cxn>
                  <a:cxn ang="0">
                    <a:pos x="1188" y="1766"/>
                  </a:cxn>
                  <a:cxn ang="0">
                    <a:pos x="1238" y="1692"/>
                  </a:cxn>
                  <a:cxn ang="0">
                    <a:pos x="1188" y="1642"/>
                  </a:cxn>
                  <a:cxn ang="0">
                    <a:pos x="1163" y="1543"/>
                  </a:cxn>
                  <a:cxn ang="0">
                    <a:pos x="1188" y="1468"/>
                  </a:cxn>
                  <a:cxn ang="0">
                    <a:pos x="1139" y="1418"/>
                  </a:cxn>
                  <a:cxn ang="0">
                    <a:pos x="1213" y="1468"/>
                  </a:cxn>
                  <a:cxn ang="0">
                    <a:pos x="1263" y="1443"/>
                  </a:cxn>
                  <a:cxn ang="0">
                    <a:pos x="1337" y="1443"/>
                  </a:cxn>
                  <a:cxn ang="0">
                    <a:pos x="1411" y="1319"/>
                  </a:cxn>
                  <a:cxn ang="0">
                    <a:pos x="1411" y="1244"/>
                  </a:cxn>
                  <a:cxn ang="0">
                    <a:pos x="1386" y="1194"/>
                  </a:cxn>
                  <a:cxn ang="0">
                    <a:pos x="1436" y="1169"/>
                  </a:cxn>
                  <a:cxn ang="0">
                    <a:pos x="1485" y="1070"/>
                  </a:cxn>
                  <a:cxn ang="0">
                    <a:pos x="1560" y="1095"/>
                  </a:cxn>
                  <a:cxn ang="0">
                    <a:pos x="1609" y="945"/>
                  </a:cxn>
                  <a:cxn ang="0">
                    <a:pos x="1560" y="921"/>
                  </a:cxn>
                  <a:cxn ang="0">
                    <a:pos x="1584" y="871"/>
                  </a:cxn>
                  <a:cxn ang="0">
                    <a:pos x="1684" y="771"/>
                  </a:cxn>
                  <a:cxn ang="0">
                    <a:pos x="1807" y="746"/>
                  </a:cxn>
                  <a:cxn ang="0">
                    <a:pos x="1832" y="622"/>
                  </a:cxn>
                  <a:cxn ang="0">
                    <a:pos x="1906" y="473"/>
                  </a:cxn>
                  <a:cxn ang="0">
                    <a:pos x="1857" y="348"/>
                  </a:cxn>
                  <a:cxn ang="0">
                    <a:pos x="1733" y="174"/>
                  </a:cxn>
                  <a:cxn ang="0">
                    <a:pos x="1659" y="149"/>
                  </a:cxn>
                  <a:cxn ang="0">
                    <a:pos x="1560" y="149"/>
                  </a:cxn>
                  <a:cxn ang="0">
                    <a:pos x="1535" y="25"/>
                  </a:cxn>
                  <a:cxn ang="0">
                    <a:pos x="1238" y="124"/>
                  </a:cxn>
                  <a:cxn ang="0">
                    <a:pos x="866" y="50"/>
                  </a:cxn>
                  <a:cxn ang="0">
                    <a:pos x="767" y="124"/>
                  </a:cxn>
                  <a:cxn ang="0">
                    <a:pos x="792" y="298"/>
                  </a:cxn>
                  <a:cxn ang="0">
                    <a:pos x="643" y="323"/>
                  </a:cxn>
                  <a:cxn ang="0">
                    <a:pos x="569" y="298"/>
                  </a:cxn>
                  <a:cxn ang="0">
                    <a:pos x="470" y="323"/>
                  </a:cxn>
                  <a:cxn ang="0">
                    <a:pos x="520" y="423"/>
                  </a:cxn>
                  <a:cxn ang="0">
                    <a:pos x="520" y="547"/>
                  </a:cxn>
                  <a:cxn ang="0">
                    <a:pos x="594" y="547"/>
                  </a:cxn>
                  <a:cxn ang="0">
                    <a:pos x="792" y="796"/>
                  </a:cxn>
                  <a:cxn ang="0">
                    <a:pos x="817" y="1020"/>
                  </a:cxn>
                  <a:cxn ang="0">
                    <a:pos x="693" y="1169"/>
                  </a:cxn>
                  <a:cxn ang="0">
                    <a:pos x="643" y="1219"/>
                  </a:cxn>
                  <a:cxn ang="0">
                    <a:pos x="520" y="1219"/>
                  </a:cxn>
                  <a:cxn ang="0">
                    <a:pos x="198" y="1319"/>
                  </a:cxn>
                  <a:cxn ang="0">
                    <a:pos x="123" y="1343"/>
                  </a:cxn>
                  <a:cxn ang="0">
                    <a:pos x="24" y="1343"/>
                  </a:cxn>
                  <a:cxn ang="0">
                    <a:pos x="24" y="1468"/>
                  </a:cxn>
                  <a:cxn ang="0">
                    <a:pos x="24" y="1518"/>
                  </a:cxn>
                  <a:cxn ang="0">
                    <a:pos x="74" y="1592"/>
                  </a:cxn>
                  <a:cxn ang="0">
                    <a:pos x="222" y="1617"/>
                  </a:cxn>
                  <a:cxn ang="0">
                    <a:pos x="297" y="1567"/>
                  </a:cxn>
                  <a:cxn ang="0">
                    <a:pos x="544" y="1642"/>
                  </a:cxn>
                  <a:cxn ang="0">
                    <a:pos x="643" y="1667"/>
                  </a:cxn>
                </a:cxnLst>
                <a:rect l="0" t="0" r="r" b="b"/>
                <a:pathLst>
                  <a:path w="1906" h="1766">
                    <a:moveTo>
                      <a:pt x="643" y="1667"/>
                    </a:moveTo>
                    <a:lnTo>
                      <a:pt x="767" y="1667"/>
                    </a:lnTo>
                    <a:lnTo>
                      <a:pt x="891" y="1692"/>
                    </a:lnTo>
                    <a:lnTo>
                      <a:pt x="941" y="1742"/>
                    </a:lnTo>
                    <a:lnTo>
                      <a:pt x="965" y="1717"/>
                    </a:lnTo>
                    <a:lnTo>
                      <a:pt x="1015" y="1742"/>
                    </a:lnTo>
                    <a:lnTo>
                      <a:pt x="1040" y="1717"/>
                    </a:lnTo>
                    <a:lnTo>
                      <a:pt x="1064" y="1742"/>
                    </a:lnTo>
                    <a:lnTo>
                      <a:pt x="1114" y="1742"/>
                    </a:lnTo>
                    <a:lnTo>
                      <a:pt x="1188" y="1766"/>
                    </a:lnTo>
                    <a:lnTo>
                      <a:pt x="1188" y="1717"/>
                    </a:lnTo>
                    <a:lnTo>
                      <a:pt x="1238" y="1692"/>
                    </a:lnTo>
                    <a:lnTo>
                      <a:pt x="1238" y="1667"/>
                    </a:lnTo>
                    <a:lnTo>
                      <a:pt x="1188" y="1642"/>
                    </a:lnTo>
                    <a:lnTo>
                      <a:pt x="1139" y="1592"/>
                    </a:lnTo>
                    <a:lnTo>
                      <a:pt x="1163" y="1543"/>
                    </a:lnTo>
                    <a:lnTo>
                      <a:pt x="1188" y="1543"/>
                    </a:lnTo>
                    <a:lnTo>
                      <a:pt x="1188" y="1468"/>
                    </a:lnTo>
                    <a:lnTo>
                      <a:pt x="1139" y="1443"/>
                    </a:lnTo>
                    <a:lnTo>
                      <a:pt x="1139" y="1418"/>
                    </a:lnTo>
                    <a:lnTo>
                      <a:pt x="1163" y="1418"/>
                    </a:lnTo>
                    <a:lnTo>
                      <a:pt x="1213" y="1468"/>
                    </a:lnTo>
                    <a:lnTo>
                      <a:pt x="1263" y="1493"/>
                    </a:lnTo>
                    <a:lnTo>
                      <a:pt x="1263" y="1443"/>
                    </a:lnTo>
                    <a:lnTo>
                      <a:pt x="1287" y="1418"/>
                    </a:lnTo>
                    <a:lnTo>
                      <a:pt x="1337" y="1443"/>
                    </a:lnTo>
                    <a:lnTo>
                      <a:pt x="1362" y="1368"/>
                    </a:lnTo>
                    <a:lnTo>
                      <a:pt x="1411" y="1319"/>
                    </a:lnTo>
                    <a:lnTo>
                      <a:pt x="1386" y="1269"/>
                    </a:lnTo>
                    <a:lnTo>
                      <a:pt x="1411" y="1244"/>
                    </a:lnTo>
                    <a:lnTo>
                      <a:pt x="1461" y="1169"/>
                    </a:lnTo>
                    <a:lnTo>
                      <a:pt x="1386" y="1194"/>
                    </a:lnTo>
                    <a:lnTo>
                      <a:pt x="1386" y="1144"/>
                    </a:lnTo>
                    <a:lnTo>
                      <a:pt x="1436" y="1169"/>
                    </a:lnTo>
                    <a:lnTo>
                      <a:pt x="1510" y="1095"/>
                    </a:lnTo>
                    <a:lnTo>
                      <a:pt x="1485" y="1070"/>
                    </a:lnTo>
                    <a:lnTo>
                      <a:pt x="1510" y="1045"/>
                    </a:lnTo>
                    <a:lnTo>
                      <a:pt x="1560" y="1095"/>
                    </a:lnTo>
                    <a:lnTo>
                      <a:pt x="1584" y="1020"/>
                    </a:lnTo>
                    <a:lnTo>
                      <a:pt x="1609" y="945"/>
                    </a:lnTo>
                    <a:lnTo>
                      <a:pt x="1535" y="945"/>
                    </a:lnTo>
                    <a:lnTo>
                      <a:pt x="1560" y="921"/>
                    </a:lnTo>
                    <a:lnTo>
                      <a:pt x="1584" y="921"/>
                    </a:lnTo>
                    <a:lnTo>
                      <a:pt x="1584" y="871"/>
                    </a:lnTo>
                    <a:lnTo>
                      <a:pt x="1634" y="771"/>
                    </a:lnTo>
                    <a:lnTo>
                      <a:pt x="1684" y="771"/>
                    </a:lnTo>
                    <a:lnTo>
                      <a:pt x="1758" y="721"/>
                    </a:lnTo>
                    <a:lnTo>
                      <a:pt x="1807" y="746"/>
                    </a:lnTo>
                    <a:lnTo>
                      <a:pt x="1832" y="697"/>
                    </a:lnTo>
                    <a:lnTo>
                      <a:pt x="1832" y="622"/>
                    </a:lnTo>
                    <a:lnTo>
                      <a:pt x="1882" y="597"/>
                    </a:lnTo>
                    <a:lnTo>
                      <a:pt x="1906" y="473"/>
                    </a:lnTo>
                    <a:lnTo>
                      <a:pt x="1857" y="398"/>
                    </a:lnTo>
                    <a:lnTo>
                      <a:pt x="1857" y="348"/>
                    </a:lnTo>
                    <a:lnTo>
                      <a:pt x="1758" y="199"/>
                    </a:lnTo>
                    <a:lnTo>
                      <a:pt x="1733" y="174"/>
                    </a:lnTo>
                    <a:lnTo>
                      <a:pt x="1684" y="199"/>
                    </a:lnTo>
                    <a:lnTo>
                      <a:pt x="1659" y="149"/>
                    </a:lnTo>
                    <a:lnTo>
                      <a:pt x="1609" y="149"/>
                    </a:lnTo>
                    <a:lnTo>
                      <a:pt x="1560" y="149"/>
                    </a:lnTo>
                    <a:lnTo>
                      <a:pt x="1535" y="75"/>
                    </a:lnTo>
                    <a:lnTo>
                      <a:pt x="1535" y="25"/>
                    </a:lnTo>
                    <a:lnTo>
                      <a:pt x="1510" y="0"/>
                    </a:lnTo>
                    <a:lnTo>
                      <a:pt x="1238" y="124"/>
                    </a:lnTo>
                    <a:lnTo>
                      <a:pt x="1040" y="75"/>
                    </a:lnTo>
                    <a:lnTo>
                      <a:pt x="866" y="50"/>
                    </a:lnTo>
                    <a:lnTo>
                      <a:pt x="817" y="0"/>
                    </a:lnTo>
                    <a:lnTo>
                      <a:pt x="767" y="124"/>
                    </a:lnTo>
                    <a:lnTo>
                      <a:pt x="767" y="199"/>
                    </a:lnTo>
                    <a:lnTo>
                      <a:pt x="792" y="298"/>
                    </a:lnTo>
                    <a:lnTo>
                      <a:pt x="693" y="323"/>
                    </a:lnTo>
                    <a:lnTo>
                      <a:pt x="643" y="323"/>
                    </a:lnTo>
                    <a:lnTo>
                      <a:pt x="643" y="348"/>
                    </a:lnTo>
                    <a:lnTo>
                      <a:pt x="569" y="298"/>
                    </a:lnTo>
                    <a:lnTo>
                      <a:pt x="520" y="348"/>
                    </a:lnTo>
                    <a:lnTo>
                      <a:pt x="470" y="323"/>
                    </a:lnTo>
                    <a:lnTo>
                      <a:pt x="445" y="323"/>
                    </a:lnTo>
                    <a:lnTo>
                      <a:pt x="520" y="423"/>
                    </a:lnTo>
                    <a:lnTo>
                      <a:pt x="520" y="473"/>
                    </a:lnTo>
                    <a:lnTo>
                      <a:pt x="520" y="547"/>
                    </a:lnTo>
                    <a:lnTo>
                      <a:pt x="544" y="522"/>
                    </a:lnTo>
                    <a:lnTo>
                      <a:pt x="594" y="547"/>
                    </a:lnTo>
                    <a:lnTo>
                      <a:pt x="594" y="597"/>
                    </a:lnTo>
                    <a:lnTo>
                      <a:pt x="792" y="796"/>
                    </a:lnTo>
                    <a:lnTo>
                      <a:pt x="965" y="995"/>
                    </a:lnTo>
                    <a:lnTo>
                      <a:pt x="817" y="1020"/>
                    </a:lnTo>
                    <a:lnTo>
                      <a:pt x="742" y="1144"/>
                    </a:lnTo>
                    <a:lnTo>
                      <a:pt x="693" y="1169"/>
                    </a:lnTo>
                    <a:lnTo>
                      <a:pt x="693" y="1244"/>
                    </a:lnTo>
                    <a:lnTo>
                      <a:pt x="643" y="1219"/>
                    </a:lnTo>
                    <a:lnTo>
                      <a:pt x="594" y="1244"/>
                    </a:lnTo>
                    <a:lnTo>
                      <a:pt x="520" y="1219"/>
                    </a:lnTo>
                    <a:lnTo>
                      <a:pt x="346" y="1319"/>
                    </a:lnTo>
                    <a:lnTo>
                      <a:pt x="198" y="1319"/>
                    </a:lnTo>
                    <a:lnTo>
                      <a:pt x="148" y="1368"/>
                    </a:lnTo>
                    <a:lnTo>
                      <a:pt x="123" y="1343"/>
                    </a:lnTo>
                    <a:lnTo>
                      <a:pt x="74" y="1319"/>
                    </a:lnTo>
                    <a:lnTo>
                      <a:pt x="24" y="1343"/>
                    </a:lnTo>
                    <a:lnTo>
                      <a:pt x="24" y="1393"/>
                    </a:lnTo>
                    <a:lnTo>
                      <a:pt x="24" y="1468"/>
                    </a:lnTo>
                    <a:lnTo>
                      <a:pt x="0" y="1468"/>
                    </a:lnTo>
                    <a:lnTo>
                      <a:pt x="24" y="1518"/>
                    </a:lnTo>
                    <a:lnTo>
                      <a:pt x="49" y="1518"/>
                    </a:lnTo>
                    <a:lnTo>
                      <a:pt x="74" y="1592"/>
                    </a:lnTo>
                    <a:lnTo>
                      <a:pt x="173" y="1642"/>
                    </a:lnTo>
                    <a:lnTo>
                      <a:pt x="222" y="1617"/>
                    </a:lnTo>
                    <a:lnTo>
                      <a:pt x="247" y="1642"/>
                    </a:lnTo>
                    <a:lnTo>
                      <a:pt x="297" y="1567"/>
                    </a:lnTo>
                    <a:lnTo>
                      <a:pt x="371" y="1567"/>
                    </a:lnTo>
                    <a:lnTo>
                      <a:pt x="544" y="1642"/>
                    </a:lnTo>
                    <a:lnTo>
                      <a:pt x="569" y="1667"/>
                    </a:lnTo>
                    <a:lnTo>
                      <a:pt x="643" y="1667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91" name="Freeform 44">
                <a:extLst>
                  <a:ext uri="{FF2B5EF4-FFF2-40B4-BE49-F238E27FC236}">
                    <a16:creationId xmlns:a16="http://schemas.microsoft.com/office/drawing/2014/main" id="{59BB85FC-547A-4B63-9A27-22DE45BD7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661" y="2779600"/>
                <a:ext cx="684109" cy="1063866"/>
              </a:xfrm>
              <a:custGeom>
                <a:avLst/>
                <a:gdLst/>
                <a:ahLst/>
                <a:cxnLst>
                  <a:cxn ang="0">
                    <a:pos x="1857" y="2289"/>
                  </a:cxn>
                  <a:cxn ang="0">
                    <a:pos x="1684" y="2264"/>
                  </a:cxn>
                  <a:cxn ang="0">
                    <a:pos x="1312" y="2413"/>
                  </a:cxn>
                  <a:cxn ang="0">
                    <a:pos x="1188" y="2388"/>
                  </a:cxn>
                  <a:cxn ang="0">
                    <a:pos x="1164" y="2513"/>
                  </a:cxn>
                  <a:cxn ang="0">
                    <a:pos x="1238" y="2637"/>
                  </a:cxn>
                  <a:cxn ang="0">
                    <a:pos x="1411" y="2687"/>
                  </a:cxn>
                  <a:cxn ang="0">
                    <a:pos x="1436" y="2836"/>
                  </a:cxn>
                  <a:cxn ang="0">
                    <a:pos x="1287" y="3035"/>
                  </a:cxn>
                  <a:cxn ang="0">
                    <a:pos x="1213" y="3060"/>
                  </a:cxn>
                  <a:cxn ang="0">
                    <a:pos x="1139" y="3060"/>
                  </a:cxn>
                  <a:cxn ang="0">
                    <a:pos x="1040" y="3284"/>
                  </a:cxn>
                  <a:cxn ang="0">
                    <a:pos x="891" y="3284"/>
                  </a:cxn>
                  <a:cxn ang="0">
                    <a:pos x="644" y="3234"/>
                  </a:cxn>
                  <a:cxn ang="0">
                    <a:pos x="594" y="3185"/>
                  </a:cxn>
                  <a:cxn ang="0">
                    <a:pos x="544" y="2911"/>
                  </a:cxn>
                  <a:cxn ang="0">
                    <a:pos x="445" y="2911"/>
                  </a:cxn>
                  <a:cxn ang="0">
                    <a:pos x="297" y="2712"/>
                  </a:cxn>
                  <a:cxn ang="0">
                    <a:pos x="0" y="2314"/>
                  </a:cxn>
                  <a:cxn ang="0">
                    <a:pos x="74" y="1966"/>
                  </a:cxn>
                  <a:cxn ang="0">
                    <a:pos x="74" y="1418"/>
                  </a:cxn>
                  <a:cxn ang="0">
                    <a:pos x="198" y="1269"/>
                  </a:cxn>
                  <a:cxn ang="0">
                    <a:pos x="544" y="945"/>
                  </a:cxn>
                  <a:cxn ang="0">
                    <a:pos x="866" y="1045"/>
                  </a:cxn>
                  <a:cxn ang="0">
                    <a:pos x="941" y="622"/>
                  </a:cxn>
                  <a:cxn ang="0">
                    <a:pos x="743" y="497"/>
                  </a:cxn>
                  <a:cxn ang="0">
                    <a:pos x="1139" y="99"/>
                  </a:cxn>
                  <a:cxn ang="0">
                    <a:pos x="1213" y="174"/>
                  </a:cxn>
                  <a:cxn ang="0">
                    <a:pos x="1263" y="249"/>
                  </a:cxn>
                  <a:cxn ang="0">
                    <a:pos x="1386" y="373"/>
                  </a:cxn>
                  <a:cxn ang="0">
                    <a:pos x="1411" y="473"/>
                  </a:cxn>
                  <a:cxn ang="0">
                    <a:pos x="1461" y="522"/>
                  </a:cxn>
                  <a:cxn ang="0">
                    <a:pos x="1535" y="647"/>
                  </a:cxn>
                  <a:cxn ang="0">
                    <a:pos x="1585" y="597"/>
                  </a:cxn>
                  <a:cxn ang="0">
                    <a:pos x="1708" y="821"/>
                  </a:cxn>
                  <a:cxn ang="0">
                    <a:pos x="1931" y="1169"/>
                  </a:cxn>
                  <a:cxn ang="0">
                    <a:pos x="1857" y="1368"/>
                  </a:cxn>
                  <a:cxn ang="0">
                    <a:pos x="1733" y="1343"/>
                  </a:cxn>
                  <a:cxn ang="0">
                    <a:pos x="1609" y="1368"/>
                  </a:cxn>
                  <a:cxn ang="0">
                    <a:pos x="1684" y="1592"/>
                  </a:cxn>
                  <a:cxn ang="0">
                    <a:pos x="1758" y="1642"/>
                  </a:cxn>
                  <a:cxn ang="0">
                    <a:pos x="1981" y="2065"/>
                  </a:cxn>
                  <a:cxn ang="0">
                    <a:pos x="1040" y="1766"/>
                  </a:cxn>
                  <a:cxn ang="0">
                    <a:pos x="916" y="1717"/>
                  </a:cxn>
                  <a:cxn ang="0">
                    <a:pos x="866" y="1816"/>
                  </a:cxn>
                  <a:cxn ang="0">
                    <a:pos x="990" y="1891"/>
                  </a:cxn>
                  <a:cxn ang="0">
                    <a:pos x="1015" y="2090"/>
                  </a:cxn>
                  <a:cxn ang="0">
                    <a:pos x="1040" y="2165"/>
                  </a:cxn>
                  <a:cxn ang="0">
                    <a:pos x="1040" y="1941"/>
                  </a:cxn>
                  <a:cxn ang="0">
                    <a:pos x="1089" y="1841"/>
                  </a:cxn>
                  <a:cxn ang="0">
                    <a:pos x="1040" y="1791"/>
                  </a:cxn>
                </a:cxnLst>
                <a:rect l="0" t="0" r="r" b="b"/>
                <a:pathLst>
                  <a:path w="2129" h="3334">
                    <a:moveTo>
                      <a:pt x="1906" y="2189"/>
                    </a:moveTo>
                    <a:lnTo>
                      <a:pt x="1857" y="2214"/>
                    </a:lnTo>
                    <a:lnTo>
                      <a:pt x="1857" y="2289"/>
                    </a:lnTo>
                    <a:lnTo>
                      <a:pt x="1807" y="2264"/>
                    </a:lnTo>
                    <a:lnTo>
                      <a:pt x="1758" y="2289"/>
                    </a:lnTo>
                    <a:lnTo>
                      <a:pt x="1684" y="2264"/>
                    </a:lnTo>
                    <a:lnTo>
                      <a:pt x="1510" y="2364"/>
                    </a:lnTo>
                    <a:lnTo>
                      <a:pt x="1362" y="2364"/>
                    </a:lnTo>
                    <a:lnTo>
                      <a:pt x="1312" y="2413"/>
                    </a:lnTo>
                    <a:lnTo>
                      <a:pt x="1287" y="2388"/>
                    </a:lnTo>
                    <a:lnTo>
                      <a:pt x="1238" y="2364"/>
                    </a:lnTo>
                    <a:lnTo>
                      <a:pt x="1188" y="2388"/>
                    </a:lnTo>
                    <a:lnTo>
                      <a:pt x="1188" y="2438"/>
                    </a:lnTo>
                    <a:lnTo>
                      <a:pt x="1188" y="2513"/>
                    </a:lnTo>
                    <a:lnTo>
                      <a:pt x="1164" y="2513"/>
                    </a:lnTo>
                    <a:lnTo>
                      <a:pt x="1188" y="2563"/>
                    </a:lnTo>
                    <a:lnTo>
                      <a:pt x="1213" y="2563"/>
                    </a:lnTo>
                    <a:lnTo>
                      <a:pt x="1238" y="2637"/>
                    </a:lnTo>
                    <a:lnTo>
                      <a:pt x="1337" y="2687"/>
                    </a:lnTo>
                    <a:lnTo>
                      <a:pt x="1386" y="2662"/>
                    </a:lnTo>
                    <a:lnTo>
                      <a:pt x="1411" y="2687"/>
                    </a:lnTo>
                    <a:lnTo>
                      <a:pt x="1411" y="2737"/>
                    </a:lnTo>
                    <a:lnTo>
                      <a:pt x="1436" y="2762"/>
                    </a:lnTo>
                    <a:lnTo>
                      <a:pt x="1436" y="2836"/>
                    </a:lnTo>
                    <a:lnTo>
                      <a:pt x="1287" y="2936"/>
                    </a:lnTo>
                    <a:lnTo>
                      <a:pt x="1312" y="2986"/>
                    </a:lnTo>
                    <a:lnTo>
                      <a:pt x="1287" y="3035"/>
                    </a:lnTo>
                    <a:lnTo>
                      <a:pt x="1287" y="3085"/>
                    </a:lnTo>
                    <a:lnTo>
                      <a:pt x="1263" y="3060"/>
                    </a:lnTo>
                    <a:lnTo>
                      <a:pt x="1213" y="3060"/>
                    </a:lnTo>
                    <a:lnTo>
                      <a:pt x="1188" y="3110"/>
                    </a:lnTo>
                    <a:lnTo>
                      <a:pt x="1164" y="3035"/>
                    </a:lnTo>
                    <a:lnTo>
                      <a:pt x="1139" y="3060"/>
                    </a:lnTo>
                    <a:lnTo>
                      <a:pt x="1114" y="3035"/>
                    </a:lnTo>
                    <a:lnTo>
                      <a:pt x="1040" y="3135"/>
                    </a:lnTo>
                    <a:lnTo>
                      <a:pt x="1040" y="3284"/>
                    </a:lnTo>
                    <a:lnTo>
                      <a:pt x="990" y="3334"/>
                    </a:lnTo>
                    <a:lnTo>
                      <a:pt x="965" y="3309"/>
                    </a:lnTo>
                    <a:lnTo>
                      <a:pt x="891" y="3284"/>
                    </a:lnTo>
                    <a:lnTo>
                      <a:pt x="792" y="3284"/>
                    </a:lnTo>
                    <a:lnTo>
                      <a:pt x="767" y="3259"/>
                    </a:lnTo>
                    <a:lnTo>
                      <a:pt x="644" y="3234"/>
                    </a:lnTo>
                    <a:lnTo>
                      <a:pt x="619" y="3259"/>
                    </a:lnTo>
                    <a:lnTo>
                      <a:pt x="594" y="3234"/>
                    </a:lnTo>
                    <a:lnTo>
                      <a:pt x="594" y="3185"/>
                    </a:lnTo>
                    <a:lnTo>
                      <a:pt x="544" y="3085"/>
                    </a:lnTo>
                    <a:lnTo>
                      <a:pt x="470" y="2986"/>
                    </a:lnTo>
                    <a:lnTo>
                      <a:pt x="544" y="2911"/>
                    </a:lnTo>
                    <a:lnTo>
                      <a:pt x="520" y="2911"/>
                    </a:lnTo>
                    <a:lnTo>
                      <a:pt x="520" y="2861"/>
                    </a:lnTo>
                    <a:lnTo>
                      <a:pt x="445" y="2911"/>
                    </a:lnTo>
                    <a:lnTo>
                      <a:pt x="396" y="2836"/>
                    </a:lnTo>
                    <a:lnTo>
                      <a:pt x="346" y="2787"/>
                    </a:lnTo>
                    <a:lnTo>
                      <a:pt x="297" y="2712"/>
                    </a:lnTo>
                    <a:lnTo>
                      <a:pt x="223" y="2712"/>
                    </a:lnTo>
                    <a:lnTo>
                      <a:pt x="74" y="2662"/>
                    </a:lnTo>
                    <a:lnTo>
                      <a:pt x="0" y="2314"/>
                    </a:lnTo>
                    <a:lnTo>
                      <a:pt x="24" y="2189"/>
                    </a:lnTo>
                    <a:lnTo>
                      <a:pt x="24" y="2065"/>
                    </a:lnTo>
                    <a:lnTo>
                      <a:pt x="74" y="1966"/>
                    </a:lnTo>
                    <a:lnTo>
                      <a:pt x="0" y="1717"/>
                    </a:lnTo>
                    <a:lnTo>
                      <a:pt x="99" y="1518"/>
                    </a:lnTo>
                    <a:lnTo>
                      <a:pt x="74" y="1418"/>
                    </a:lnTo>
                    <a:lnTo>
                      <a:pt x="148" y="1343"/>
                    </a:lnTo>
                    <a:lnTo>
                      <a:pt x="148" y="1294"/>
                    </a:lnTo>
                    <a:lnTo>
                      <a:pt x="198" y="1269"/>
                    </a:lnTo>
                    <a:lnTo>
                      <a:pt x="322" y="1070"/>
                    </a:lnTo>
                    <a:lnTo>
                      <a:pt x="396" y="995"/>
                    </a:lnTo>
                    <a:lnTo>
                      <a:pt x="544" y="945"/>
                    </a:lnTo>
                    <a:lnTo>
                      <a:pt x="569" y="970"/>
                    </a:lnTo>
                    <a:lnTo>
                      <a:pt x="743" y="1020"/>
                    </a:lnTo>
                    <a:lnTo>
                      <a:pt x="866" y="1045"/>
                    </a:lnTo>
                    <a:lnTo>
                      <a:pt x="941" y="871"/>
                    </a:lnTo>
                    <a:lnTo>
                      <a:pt x="941" y="672"/>
                    </a:lnTo>
                    <a:lnTo>
                      <a:pt x="941" y="622"/>
                    </a:lnTo>
                    <a:lnTo>
                      <a:pt x="916" y="597"/>
                    </a:lnTo>
                    <a:lnTo>
                      <a:pt x="842" y="572"/>
                    </a:lnTo>
                    <a:lnTo>
                      <a:pt x="743" y="497"/>
                    </a:lnTo>
                    <a:lnTo>
                      <a:pt x="990" y="50"/>
                    </a:lnTo>
                    <a:lnTo>
                      <a:pt x="1040" y="0"/>
                    </a:lnTo>
                    <a:lnTo>
                      <a:pt x="1139" y="99"/>
                    </a:lnTo>
                    <a:lnTo>
                      <a:pt x="1164" y="99"/>
                    </a:lnTo>
                    <a:lnTo>
                      <a:pt x="1188" y="124"/>
                    </a:lnTo>
                    <a:lnTo>
                      <a:pt x="1213" y="174"/>
                    </a:lnTo>
                    <a:lnTo>
                      <a:pt x="1213" y="199"/>
                    </a:lnTo>
                    <a:lnTo>
                      <a:pt x="1238" y="249"/>
                    </a:lnTo>
                    <a:lnTo>
                      <a:pt x="1263" y="249"/>
                    </a:lnTo>
                    <a:lnTo>
                      <a:pt x="1312" y="298"/>
                    </a:lnTo>
                    <a:lnTo>
                      <a:pt x="1312" y="348"/>
                    </a:lnTo>
                    <a:lnTo>
                      <a:pt x="1386" y="373"/>
                    </a:lnTo>
                    <a:lnTo>
                      <a:pt x="1411" y="448"/>
                    </a:lnTo>
                    <a:lnTo>
                      <a:pt x="1386" y="473"/>
                    </a:lnTo>
                    <a:lnTo>
                      <a:pt x="1411" y="473"/>
                    </a:lnTo>
                    <a:lnTo>
                      <a:pt x="1436" y="497"/>
                    </a:lnTo>
                    <a:lnTo>
                      <a:pt x="1461" y="497"/>
                    </a:lnTo>
                    <a:lnTo>
                      <a:pt x="1461" y="522"/>
                    </a:lnTo>
                    <a:lnTo>
                      <a:pt x="1510" y="572"/>
                    </a:lnTo>
                    <a:lnTo>
                      <a:pt x="1510" y="647"/>
                    </a:lnTo>
                    <a:lnTo>
                      <a:pt x="1535" y="647"/>
                    </a:lnTo>
                    <a:lnTo>
                      <a:pt x="1535" y="572"/>
                    </a:lnTo>
                    <a:lnTo>
                      <a:pt x="1560" y="547"/>
                    </a:lnTo>
                    <a:lnTo>
                      <a:pt x="1585" y="597"/>
                    </a:lnTo>
                    <a:lnTo>
                      <a:pt x="1585" y="672"/>
                    </a:lnTo>
                    <a:lnTo>
                      <a:pt x="1708" y="746"/>
                    </a:lnTo>
                    <a:lnTo>
                      <a:pt x="1708" y="821"/>
                    </a:lnTo>
                    <a:lnTo>
                      <a:pt x="1783" y="796"/>
                    </a:lnTo>
                    <a:lnTo>
                      <a:pt x="1981" y="1045"/>
                    </a:lnTo>
                    <a:lnTo>
                      <a:pt x="1931" y="1169"/>
                    </a:lnTo>
                    <a:lnTo>
                      <a:pt x="1931" y="1244"/>
                    </a:lnTo>
                    <a:lnTo>
                      <a:pt x="1956" y="1343"/>
                    </a:lnTo>
                    <a:lnTo>
                      <a:pt x="1857" y="1368"/>
                    </a:lnTo>
                    <a:lnTo>
                      <a:pt x="1807" y="1368"/>
                    </a:lnTo>
                    <a:lnTo>
                      <a:pt x="1807" y="1393"/>
                    </a:lnTo>
                    <a:lnTo>
                      <a:pt x="1733" y="1343"/>
                    </a:lnTo>
                    <a:lnTo>
                      <a:pt x="1684" y="1393"/>
                    </a:lnTo>
                    <a:lnTo>
                      <a:pt x="1634" y="1368"/>
                    </a:lnTo>
                    <a:lnTo>
                      <a:pt x="1609" y="1368"/>
                    </a:lnTo>
                    <a:lnTo>
                      <a:pt x="1684" y="1468"/>
                    </a:lnTo>
                    <a:lnTo>
                      <a:pt x="1684" y="1518"/>
                    </a:lnTo>
                    <a:lnTo>
                      <a:pt x="1684" y="1592"/>
                    </a:lnTo>
                    <a:lnTo>
                      <a:pt x="1708" y="1567"/>
                    </a:lnTo>
                    <a:lnTo>
                      <a:pt x="1758" y="1592"/>
                    </a:lnTo>
                    <a:lnTo>
                      <a:pt x="1758" y="1642"/>
                    </a:lnTo>
                    <a:lnTo>
                      <a:pt x="1956" y="1841"/>
                    </a:lnTo>
                    <a:lnTo>
                      <a:pt x="2129" y="2040"/>
                    </a:lnTo>
                    <a:lnTo>
                      <a:pt x="1981" y="2065"/>
                    </a:lnTo>
                    <a:lnTo>
                      <a:pt x="1906" y="2189"/>
                    </a:lnTo>
                    <a:lnTo>
                      <a:pt x="1089" y="1791"/>
                    </a:lnTo>
                    <a:lnTo>
                      <a:pt x="1040" y="1766"/>
                    </a:lnTo>
                    <a:lnTo>
                      <a:pt x="1015" y="1766"/>
                    </a:lnTo>
                    <a:lnTo>
                      <a:pt x="990" y="1742"/>
                    </a:lnTo>
                    <a:lnTo>
                      <a:pt x="916" y="1717"/>
                    </a:lnTo>
                    <a:lnTo>
                      <a:pt x="842" y="1692"/>
                    </a:lnTo>
                    <a:lnTo>
                      <a:pt x="916" y="1816"/>
                    </a:lnTo>
                    <a:lnTo>
                      <a:pt x="866" y="1816"/>
                    </a:lnTo>
                    <a:lnTo>
                      <a:pt x="891" y="1841"/>
                    </a:lnTo>
                    <a:lnTo>
                      <a:pt x="941" y="1866"/>
                    </a:lnTo>
                    <a:lnTo>
                      <a:pt x="990" y="1891"/>
                    </a:lnTo>
                    <a:lnTo>
                      <a:pt x="990" y="1941"/>
                    </a:lnTo>
                    <a:lnTo>
                      <a:pt x="1015" y="2015"/>
                    </a:lnTo>
                    <a:lnTo>
                      <a:pt x="1015" y="2090"/>
                    </a:lnTo>
                    <a:lnTo>
                      <a:pt x="990" y="2090"/>
                    </a:lnTo>
                    <a:lnTo>
                      <a:pt x="1015" y="2165"/>
                    </a:lnTo>
                    <a:lnTo>
                      <a:pt x="1040" y="2165"/>
                    </a:lnTo>
                    <a:lnTo>
                      <a:pt x="1065" y="2090"/>
                    </a:lnTo>
                    <a:lnTo>
                      <a:pt x="1040" y="1990"/>
                    </a:lnTo>
                    <a:lnTo>
                      <a:pt x="1040" y="1941"/>
                    </a:lnTo>
                    <a:lnTo>
                      <a:pt x="1040" y="1866"/>
                    </a:lnTo>
                    <a:lnTo>
                      <a:pt x="1065" y="1866"/>
                    </a:lnTo>
                    <a:lnTo>
                      <a:pt x="1089" y="1841"/>
                    </a:lnTo>
                    <a:lnTo>
                      <a:pt x="1065" y="1841"/>
                    </a:lnTo>
                    <a:lnTo>
                      <a:pt x="1040" y="1816"/>
                    </a:lnTo>
                    <a:lnTo>
                      <a:pt x="1040" y="1791"/>
                    </a:lnTo>
                    <a:lnTo>
                      <a:pt x="1089" y="1791"/>
                    </a:lnTo>
                    <a:lnTo>
                      <a:pt x="1906" y="218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92" name="Freeform 45">
                <a:extLst>
                  <a:ext uri="{FF2B5EF4-FFF2-40B4-BE49-F238E27FC236}">
                    <a16:creationId xmlns:a16="http://schemas.microsoft.com/office/drawing/2014/main" id="{FAF654FE-30E2-48D6-B9BD-C97CD9E00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417" y="2779600"/>
                <a:ext cx="684109" cy="1063866"/>
              </a:xfrm>
              <a:custGeom>
                <a:avLst/>
                <a:gdLst/>
                <a:ahLst/>
                <a:cxnLst>
                  <a:cxn ang="0">
                    <a:pos x="1857" y="2214"/>
                  </a:cxn>
                  <a:cxn ang="0">
                    <a:pos x="1807" y="2264"/>
                  </a:cxn>
                  <a:cxn ang="0">
                    <a:pos x="1684" y="2264"/>
                  </a:cxn>
                  <a:cxn ang="0">
                    <a:pos x="1362" y="2364"/>
                  </a:cxn>
                  <a:cxn ang="0">
                    <a:pos x="1287" y="2388"/>
                  </a:cxn>
                  <a:cxn ang="0">
                    <a:pos x="1188" y="2388"/>
                  </a:cxn>
                  <a:cxn ang="0">
                    <a:pos x="1188" y="2513"/>
                  </a:cxn>
                  <a:cxn ang="0">
                    <a:pos x="1188" y="2563"/>
                  </a:cxn>
                  <a:cxn ang="0">
                    <a:pos x="1238" y="2637"/>
                  </a:cxn>
                  <a:cxn ang="0">
                    <a:pos x="1386" y="2662"/>
                  </a:cxn>
                  <a:cxn ang="0">
                    <a:pos x="1411" y="2737"/>
                  </a:cxn>
                  <a:cxn ang="0">
                    <a:pos x="1436" y="2836"/>
                  </a:cxn>
                  <a:cxn ang="0">
                    <a:pos x="1312" y="2986"/>
                  </a:cxn>
                  <a:cxn ang="0">
                    <a:pos x="1287" y="3085"/>
                  </a:cxn>
                  <a:cxn ang="0">
                    <a:pos x="1213" y="3060"/>
                  </a:cxn>
                  <a:cxn ang="0">
                    <a:pos x="1164" y="3035"/>
                  </a:cxn>
                  <a:cxn ang="0">
                    <a:pos x="1114" y="3035"/>
                  </a:cxn>
                  <a:cxn ang="0">
                    <a:pos x="1040" y="3284"/>
                  </a:cxn>
                  <a:cxn ang="0">
                    <a:pos x="965" y="3309"/>
                  </a:cxn>
                  <a:cxn ang="0">
                    <a:pos x="792" y="3284"/>
                  </a:cxn>
                  <a:cxn ang="0">
                    <a:pos x="644" y="3234"/>
                  </a:cxn>
                  <a:cxn ang="0">
                    <a:pos x="594" y="3234"/>
                  </a:cxn>
                  <a:cxn ang="0">
                    <a:pos x="544" y="3085"/>
                  </a:cxn>
                  <a:cxn ang="0">
                    <a:pos x="544" y="2911"/>
                  </a:cxn>
                  <a:cxn ang="0">
                    <a:pos x="520" y="2861"/>
                  </a:cxn>
                  <a:cxn ang="0">
                    <a:pos x="396" y="2836"/>
                  </a:cxn>
                  <a:cxn ang="0">
                    <a:pos x="297" y="2712"/>
                  </a:cxn>
                  <a:cxn ang="0">
                    <a:pos x="74" y="2662"/>
                  </a:cxn>
                  <a:cxn ang="0">
                    <a:pos x="24" y="2189"/>
                  </a:cxn>
                  <a:cxn ang="0">
                    <a:pos x="74" y="1966"/>
                  </a:cxn>
                  <a:cxn ang="0">
                    <a:pos x="99" y="1518"/>
                  </a:cxn>
                  <a:cxn ang="0">
                    <a:pos x="148" y="1343"/>
                  </a:cxn>
                  <a:cxn ang="0">
                    <a:pos x="198" y="1269"/>
                  </a:cxn>
                  <a:cxn ang="0">
                    <a:pos x="396" y="995"/>
                  </a:cxn>
                  <a:cxn ang="0">
                    <a:pos x="569" y="970"/>
                  </a:cxn>
                  <a:cxn ang="0">
                    <a:pos x="866" y="1045"/>
                  </a:cxn>
                  <a:cxn ang="0">
                    <a:pos x="941" y="672"/>
                  </a:cxn>
                  <a:cxn ang="0">
                    <a:pos x="916" y="597"/>
                  </a:cxn>
                  <a:cxn ang="0">
                    <a:pos x="743" y="497"/>
                  </a:cxn>
                  <a:cxn ang="0">
                    <a:pos x="1040" y="0"/>
                  </a:cxn>
                  <a:cxn ang="0">
                    <a:pos x="1164" y="99"/>
                  </a:cxn>
                  <a:cxn ang="0">
                    <a:pos x="1213" y="174"/>
                  </a:cxn>
                  <a:cxn ang="0">
                    <a:pos x="1238" y="249"/>
                  </a:cxn>
                  <a:cxn ang="0">
                    <a:pos x="1312" y="298"/>
                  </a:cxn>
                  <a:cxn ang="0">
                    <a:pos x="1386" y="373"/>
                  </a:cxn>
                  <a:cxn ang="0">
                    <a:pos x="1386" y="473"/>
                  </a:cxn>
                  <a:cxn ang="0">
                    <a:pos x="1436" y="497"/>
                  </a:cxn>
                  <a:cxn ang="0">
                    <a:pos x="1461" y="522"/>
                  </a:cxn>
                  <a:cxn ang="0">
                    <a:pos x="1510" y="647"/>
                  </a:cxn>
                  <a:cxn ang="0">
                    <a:pos x="1535" y="572"/>
                  </a:cxn>
                  <a:cxn ang="0">
                    <a:pos x="1585" y="597"/>
                  </a:cxn>
                  <a:cxn ang="0">
                    <a:pos x="1708" y="746"/>
                  </a:cxn>
                  <a:cxn ang="0">
                    <a:pos x="1783" y="796"/>
                  </a:cxn>
                  <a:cxn ang="0">
                    <a:pos x="1931" y="1169"/>
                  </a:cxn>
                  <a:cxn ang="0">
                    <a:pos x="1956" y="1343"/>
                  </a:cxn>
                  <a:cxn ang="0">
                    <a:pos x="1807" y="1368"/>
                  </a:cxn>
                  <a:cxn ang="0">
                    <a:pos x="1733" y="1343"/>
                  </a:cxn>
                  <a:cxn ang="0">
                    <a:pos x="1634" y="1368"/>
                  </a:cxn>
                  <a:cxn ang="0">
                    <a:pos x="1684" y="1468"/>
                  </a:cxn>
                  <a:cxn ang="0">
                    <a:pos x="1684" y="1592"/>
                  </a:cxn>
                  <a:cxn ang="0">
                    <a:pos x="1758" y="1592"/>
                  </a:cxn>
                  <a:cxn ang="0">
                    <a:pos x="1956" y="1841"/>
                  </a:cxn>
                  <a:cxn ang="0">
                    <a:pos x="1981" y="2065"/>
                  </a:cxn>
                </a:cxnLst>
                <a:rect l="0" t="0" r="r" b="b"/>
                <a:pathLst>
                  <a:path w="2129" h="3334">
                    <a:moveTo>
                      <a:pt x="1906" y="2189"/>
                    </a:moveTo>
                    <a:lnTo>
                      <a:pt x="1857" y="2214"/>
                    </a:lnTo>
                    <a:lnTo>
                      <a:pt x="1857" y="2289"/>
                    </a:lnTo>
                    <a:lnTo>
                      <a:pt x="1807" y="2264"/>
                    </a:lnTo>
                    <a:lnTo>
                      <a:pt x="1758" y="2289"/>
                    </a:lnTo>
                    <a:lnTo>
                      <a:pt x="1684" y="2264"/>
                    </a:lnTo>
                    <a:lnTo>
                      <a:pt x="1510" y="2364"/>
                    </a:lnTo>
                    <a:lnTo>
                      <a:pt x="1362" y="2364"/>
                    </a:lnTo>
                    <a:lnTo>
                      <a:pt x="1312" y="2413"/>
                    </a:lnTo>
                    <a:lnTo>
                      <a:pt x="1287" y="2388"/>
                    </a:lnTo>
                    <a:lnTo>
                      <a:pt x="1238" y="2364"/>
                    </a:lnTo>
                    <a:lnTo>
                      <a:pt x="1188" y="2388"/>
                    </a:lnTo>
                    <a:lnTo>
                      <a:pt x="1188" y="2438"/>
                    </a:lnTo>
                    <a:lnTo>
                      <a:pt x="1188" y="2513"/>
                    </a:lnTo>
                    <a:lnTo>
                      <a:pt x="1164" y="2513"/>
                    </a:lnTo>
                    <a:lnTo>
                      <a:pt x="1188" y="2563"/>
                    </a:lnTo>
                    <a:lnTo>
                      <a:pt x="1213" y="2563"/>
                    </a:lnTo>
                    <a:lnTo>
                      <a:pt x="1238" y="2637"/>
                    </a:lnTo>
                    <a:lnTo>
                      <a:pt x="1337" y="2687"/>
                    </a:lnTo>
                    <a:lnTo>
                      <a:pt x="1386" y="2662"/>
                    </a:lnTo>
                    <a:lnTo>
                      <a:pt x="1411" y="2687"/>
                    </a:lnTo>
                    <a:lnTo>
                      <a:pt x="1411" y="2737"/>
                    </a:lnTo>
                    <a:lnTo>
                      <a:pt x="1436" y="2762"/>
                    </a:lnTo>
                    <a:lnTo>
                      <a:pt x="1436" y="2836"/>
                    </a:lnTo>
                    <a:lnTo>
                      <a:pt x="1287" y="2936"/>
                    </a:lnTo>
                    <a:lnTo>
                      <a:pt x="1312" y="2986"/>
                    </a:lnTo>
                    <a:lnTo>
                      <a:pt x="1287" y="3035"/>
                    </a:lnTo>
                    <a:lnTo>
                      <a:pt x="1287" y="3085"/>
                    </a:lnTo>
                    <a:lnTo>
                      <a:pt x="1263" y="3060"/>
                    </a:lnTo>
                    <a:lnTo>
                      <a:pt x="1213" y="3060"/>
                    </a:lnTo>
                    <a:lnTo>
                      <a:pt x="1188" y="3110"/>
                    </a:lnTo>
                    <a:lnTo>
                      <a:pt x="1164" y="3035"/>
                    </a:lnTo>
                    <a:lnTo>
                      <a:pt x="1139" y="3060"/>
                    </a:lnTo>
                    <a:lnTo>
                      <a:pt x="1114" y="3035"/>
                    </a:lnTo>
                    <a:lnTo>
                      <a:pt x="1040" y="3135"/>
                    </a:lnTo>
                    <a:lnTo>
                      <a:pt x="1040" y="3284"/>
                    </a:lnTo>
                    <a:lnTo>
                      <a:pt x="990" y="3334"/>
                    </a:lnTo>
                    <a:lnTo>
                      <a:pt x="965" y="3309"/>
                    </a:lnTo>
                    <a:lnTo>
                      <a:pt x="891" y="3284"/>
                    </a:lnTo>
                    <a:lnTo>
                      <a:pt x="792" y="3284"/>
                    </a:lnTo>
                    <a:lnTo>
                      <a:pt x="767" y="3259"/>
                    </a:lnTo>
                    <a:lnTo>
                      <a:pt x="644" y="3234"/>
                    </a:lnTo>
                    <a:lnTo>
                      <a:pt x="619" y="3259"/>
                    </a:lnTo>
                    <a:lnTo>
                      <a:pt x="594" y="3234"/>
                    </a:lnTo>
                    <a:lnTo>
                      <a:pt x="594" y="3185"/>
                    </a:lnTo>
                    <a:lnTo>
                      <a:pt x="544" y="3085"/>
                    </a:lnTo>
                    <a:lnTo>
                      <a:pt x="470" y="2986"/>
                    </a:lnTo>
                    <a:lnTo>
                      <a:pt x="544" y="2911"/>
                    </a:lnTo>
                    <a:lnTo>
                      <a:pt x="520" y="2911"/>
                    </a:lnTo>
                    <a:lnTo>
                      <a:pt x="520" y="2861"/>
                    </a:lnTo>
                    <a:lnTo>
                      <a:pt x="445" y="2911"/>
                    </a:lnTo>
                    <a:lnTo>
                      <a:pt x="396" y="2836"/>
                    </a:lnTo>
                    <a:lnTo>
                      <a:pt x="346" y="2787"/>
                    </a:lnTo>
                    <a:lnTo>
                      <a:pt x="297" y="2712"/>
                    </a:lnTo>
                    <a:lnTo>
                      <a:pt x="223" y="2712"/>
                    </a:lnTo>
                    <a:lnTo>
                      <a:pt x="74" y="2662"/>
                    </a:lnTo>
                    <a:lnTo>
                      <a:pt x="0" y="2314"/>
                    </a:lnTo>
                    <a:lnTo>
                      <a:pt x="24" y="2189"/>
                    </a:lnTo>
                    <a:lnTo>
                      <a:pt x="24" y="2065"/>
                    </a:lnTo>
                    <a:lnTo>
                      <a:pt x="74" y="1966"/>
                    </a:lnTo>
                    <a:lnTo>
                      <a:pt x="0" y="1717"/>
                    </a:lnTo>
                    <a:lnTo>
                      <a:pt x="99" y="1518"/>
                    </a:lnTo>
                    <a:lnTo>
                      <a:pt x="74" y="1418"/>
                    </a:lnTo>
                    <a:lnTo>
                      <a:pt x="148" y="1343"/>
                    </a:lnTo>
                    <a:lnTo>
                      <a:pt x="148" y="1294"/>
                    </a:lnTo>
                    <a:lnTo>
                      <a:pt x="198" y="1269"/>
                    </a:lnTo>
                    <a:lnTo>
                      <a:pt x="322" y="1070"/>
                    </a:lnTo>
                    <a:lnTo>
                      <a:pt x="396" y="995"/>
                    </a:lnTo>
                    <a:lnTo>
                      <a:pt x="544" y="945"/>
                    </a:lnTo>
                    <a:lnTo>
                      <a:pt x="569" y="970"/>
                    </a:lnTo>
                    <a:lnTo>
                      <a:pt x="743" y="1020"/>
                    </a:lnTo>
                    <a:lnTo>
                      <a:pt x="866" y="1045"/>
                    </a:lnTo>
                    <a:lnTo>
                      <a:pt x="941" y="871"/>
                    </a:lnTo>
                    <a:lnTo>
                      <a:pt x="941" y="672"/>
                    </a:lnTo>
                    <a:lnTo>
                      <a:pt x="941" y="622"/>
                    </a:lnTo>
                    <a:lnTo>
                      <a:pt x="916" y="597"/>
                    </a:lnTo>
                    <a:lnTo>
                      <a:pt x="842" y="572"/>
                    </a:lnTo>
                    <a:lnTo>
                      <a:pt x="743" y="497"/>
                    </a:lnTo>
                    <a:lnTo>
                      <a:pt x="990" y="50"/>
                    </a:lnTo>
                    <a:lnTo>
                      <a:pt x="1040" y="0"/>
                    </a:lnTo>
                    <a:lnTo>
                      <a:pt x="1139" y="99"/>
                    </a:lnTo>
                    <a:lnTo>
                      <a:pt x="1164" y="99"/>
                    </a:lnTo>
                    <a:lnTo>
                      <a:pt x="1188" y="124"/>
                    </a:lnTo>
                    <a:lnTo>
                      <a:pt x="1213" y="174"/>
                    </a:lnTo>
                    <a:lnTo>
                      <a:pt x="1213" y="199"/>
                    </a:lnTo>
                    <a:lnTo>
                      <a:pt x="1238" y="249"/>
                    </a:lnTo>
                    <a:lnTo>
                      <a:pt x="1263" y="249"/>
                    </a:lnTo>
                    <a:lnTo>
                      <a:pt x="1312" y="298"/>
                    </a:lnTo>
                    <a:lnTo>
                      <a:pt x="1312" y="348"/>
                    </a:lnTo>
                    <a:lnTo>
                      <a:pt x="1386" y="373"/>
                    </a:lnTo>
                    <a:lnTo>
                      <a:pt x="1411" y="448"/>
                    </a:lnTo>
                    <a:lnTo>
                      <a:pt x="1386" y="473"/>
                    </a:lnTo>
                    <a:lnTo>
                      <a:pt x="1411" y="473"/>
                    </a:lnTo>
                    <a:lnTo>
                      <a:pt x="1436" y="497"/>
                    </a:lnTo>
                    <a:lnTo>
                      <a:pt x="1461" y="497"/>
                    </a:lnTo>
                    <a:lnTo>
                      <a:pt x="1461" y="522"/>
                    </a:lnTo>
                    <a:lnTo>
                      <a:pt x="1510" y="572"/>
                    </a:lnTo>
                    <a:lnTo>
                      <a:pt x="1510" y="647"/>
                    </a:lnTo>
                    <a:lnTo>
                      <a:pt x="1535" y="647"/>
                    </a:lnTo>
                    <a:lnTo>
                      <a:pt x="1535" y="572"/>
                    </a:lnTo>
                    <a:lnTo>
                      <a:pt x="1560" y="547"/>
                    </a:lnTo>
                    <a:lnTo>
                      <a:pt x="1585" y="597"/>
                    </a:lnTo>
                    <a:lnTo>
                      <a:pt x="1585" y="672"/>
                    </a:lnTo>
                    <a:lnTo>
                      <a:pt x="1708" y="746"/>
                    </a:lnTo>
                    <a:lnTo>
                      <a:pt x="1708" y="821"/>
                    </a:lnTo>
                    <a:lnTo>
                      <a:pt x="1783" y="796"/>
                    </a:lnTo>
                    <a:lnTo>
                      <a:pt x="1981" y="1045"/>
                    </a:lnTo>
                    <a:lnTo>
                      <a:pt x="1931" y="1169"/>
                    </a:lnTo>
                    <a:lnTo>
                      <a:pt x="1931" y="1244"/>
                    </a:lnTo>
                    <a:lnTo>
                      <a:pt x="1956" y="1343"/>
                    </a:lnTo>
                    <a:lnTo>
                      <a:pt x="1857" y="1368"/>
                    </a:lnTo>
                    <a:lnTo>
                      <a:pt x="1807" y="1368"/>
                    </a:lnTo>
                    <a:lnTo>
                      <a:pt x="1807" y="1393"/>
                    </a:lnTo>
                    <a:lnTo>
                      <a:pt x="1733" y="1343"/>
                    </a:lnTo>
                    <a:lnTo>
                      <a:pt x="1684" y="1393"/>
                    </a:lnTo>
                    <a:lnTo>
                      <a:pt x="1634" y="1368"/>
                    </a:lnTo>
                    <a:lnTo>
                      <a:pt x="1609" y="1368"/>
                    </a:lnTo>
                    <a:lnTo>
                      <a:pt x="1684" y="1468"/>
                    </a:lnTo>
                    <a:lnTo>
                      <a:pt x="1684" y="1518"/>
                    </a:lnTo>
                    <a:lnTo>
                      <a:pt x="1684" y="1592"/>
                    </a:lnTo>
                    <a:lnTo>
                      <a:pt x="1708" y="1567"/>
                    </a:lnTo>
                    <a:lnTo>
                      <a:pt x="1758" y="1592"/>
                    </a:lnTo>
                    <a:lnTo>
                      <a:pt x="1758" y="1642"/>
                    </a:lnTo>
                    <a:lnTo>
                      <a:pt x="1956" y="1841"/>
                    </a:lnTo>
                    <a:lnTo>
                      <a:pt x="2129" y="2040"/>
                    </a:lnTo>
                    <a:lnTo>
                      <a:pt x="1981" y="2065"/>
                    </a:lnTo>
                    <a:lnTo>
                      <a:pt x="1906" y="218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93" name="Freeform 46">
                <a:extLst>
                  <a:ext uri="{FF2B5EF4-FFF2-40B4-BE49-F238E27FC236}">
                    <a16:creationId xmlns:a16="http://schemas.microsoft.com/office/drawing/2014/main" id="{1DC56C35-7FC4-4CA9-AE37-07243B56E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480" y="3319187"/>
                <a:ext cx="79578" cy="151798"/>
              </a:xfrm>
              <a:custGeom>
                <a:avLst/>
                <a:gdLst/>
                <a:ahLst/>
                <a:cxnLst>
                  <a:cxn ang="0">
                    <a:pos x="247" y="99"/>
                  </a:cxn>
                  <a:cxn ang="0">
                    <a:pos x="198" y="74"/>
                  </a:cxn>
                  <a:cxn ang="0">
                    <a:pos x="173" y="74"/>
                  </a:cxn>
                  <a:cxn ang="0">
                    <a:pos x="148" y="50"/>
                  </a:cxn>
                  <a:cxn ang="0">
                    <a:pos x="74" y="25"/>
                  </a:cxn>
                  <a:cxn ang="0">
                    <a:pos x="0" y="0"/>
                  </a:cxn>
                  <a:cxn ang="0">
                    <a:pos x="74" y="124"/>
                  </a:cxn>
                  <a:cxn ang="0">
                    <a:pos x="24" y="124"/>
                  </a:cxn>
                  <a:cxn ang="0">
                    <a:pos x="49" y="149"/>
                  </a:cxn>
                  <a:cxn ang="0">
                    <a:pos x="99" y="174"/>
                  </a:cxn>
                  <a:cxn ang="0">
                    <a:pos x="148" y="199"/>
                  </a:cxn>
                  <a:cxn ang="0">
                    <a:pos x="148" y="249"/>
                  </a:cxn>
                  <a:cxn ang="0">
                    <a:pos x="173" y="323"/>
                  </a:cxn>
                  <a:cxn ang="0">
                    <a:pos x="173" y="398"/>
                  </a:cxn>
                  <a:cxn ang="0">
                    <a:pos x="148" y="398"/>
                  </a:cxn>
                  <a:cxn ang="0">
                    <a:pos x="173" y="473"/>
                  </a:cxn>
                  <a:cxn ang="0">
                    <a:pos x="198" y="473"/>
                  </a:cxn>
                  <a:cxn ang="0">
                    <a:pos x="223" y="398"/>
                  </a:cxn>
                  <a:cxn ang="0">
                    <a:pos x="198" y="298"/>
                  </a:cxn>
                  <a:cxn ang="0">
                    <a:pos x="198" y="249"/>
                  </a:cxn>
                  <a:cxn ang="0">
                    <a:pos x="198" y="174"/>
                  </a:cxn>
                  <a:cxn ang="0">
                    <a:pos x="223" y="174"/>
                  </a:cxn>
                  <a:cxn ang="0">
                    <a:pos x="247" y="149"/>
                  </a:cxn>
                  <a:cxn ang="0">
                    <a:pos x="223" y="149"/>
                  </a:cxn>
                  <a:cxn ang="0">
                    <a:pos x="198" y="124"/>
                  </a:cxn>
                  <a:cxn ang="0">
                    <a:pos x="198" y="99"/>
                  </a:cxn>
                  <a:cxn ang="0">
                    <a:pos x="247" y="99"/>
                  </a:cxn>
                </a:cxnLst>
                <a:rect l="0" t="0" r="r" b="b"/>
                <a:pathLst>
                  <a:path w="247" h="473">
                    <a:moveTo>
                      <a:pt x="247" y="99"/>
                    </a:moveTo>
                    <a:lnTo>
                      <a:pt x="198" y="74"/>
                    </a:lnTo>
                    <a:lnTo>
                      <a:pt x="173" y="74"/>
                    </a:lnTo>
                    <a:lnTo>
                      <a:pt x="148" y="50"/>
                    </a:lnTo>
                    <a:lnTo>
                      <a:pt x="74" y="25"/>
                    </a:lnTo>
                    <a:lnTo>
                      <a:pt x="0" y="0"/>
                    </a:lnTo>
                    <a:lnTo>
                      <a:pt x="74" y="124"/>
                    </a:lnTo>
                    <a:lnTo>
                      <a:pt x="24" y="124"/>
                    </a:lnTo>
                    <a:lnTo>
                      <a:pt x="49" y="149"/>
                    </a:lnTo>
                    <a:lnTo>
                      <a:pt x="99" y="174"/>
                    </a:lnTo>
                    <a:lnTo>
                      <a:pt x="148" y="199"/>
                    </a:lnTo>
                    <a:lnTo>
                      <a:pt x="148" y="249"/>
                    </a:lnTo>
                    <a:lnTo>
                      <a:pt x="173" y="323"/>
                    </a:lnTo>
                    <a:lnTo>
                      <a:pt x="173" y="398"/>
                    </a:lnTo>
                    <a:lnTo>
                      <a:pt x="148" y="398"/>
                    </a:lnTo>
                    <a:lnTo>
                      <a:pt x="173" y="473"/>
                    </a:lnTo>
                    <a:lnTo>
                      <a:pt x="198" y="473"/>
                    </a:lnTo>
                    <a:lnTo>
                      <a:pt x="223" y="398"/>
                    </a:lnTo>
                    <a:lnTo>
                      <a:pt x="198" y="298"/>
                    </a:lnTo>
                    <a:lnTo>
                      <a:pt x="198" y="249"/>
                    </a:lnTo>
                    <a:lnTo>
                      <a:pt x="198" y="174"/>
                    </a:lnTo>
                    <a:lnTo>
                      <a:pt x="223" y="174"/>
                    </a:lnTo>
                    <a:lnTo>
                      <a:pt x="247" y="149"/>
                    </a:lnTo>
                    <a:lnTo>
                      <a:pt x="223" y="149"/>
                    </a:lnTo>
                    <a:lnTo>
                      <a:pt x="198" y="124"/>
                    </a:lnTo>
                    <a:lnTo>
                      <a:pt x="198" y="99"/>
                    </a:lnTo>
                    <a:lnTo>
                      <a:pt x="247" y="9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94" name="Freeform 47">
                <a:extLst>
                  <a:ext uri="{FF2B5EF4-FFF2-40B4-BE49-F238E27FC236}">
                    <a16:creationId xmlns:a16="http://schemas.microsoft.com/office/drawing/2014/main" id="{23BBF199-B7F4-4634-9DD3-8FAAA8070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931" y="1579159"/>
                <a:ext cx="1074295" cy="1183774"/>
              </a:xfrm>
              <a:custGeom>
                <a:avLst/>
                <a:gdLst/>
                <a:ahLst/>
                <a:cxnLst>
                  <a:cxn ang="0">
                    <a:pos x="520" y="2886"/>
                  </a:cxn>
                  <a:cxn ang="0">
                    <a:pos x="74" y="2388"/>
                  </a:cxn>
                  <a:cxn ang="0">
                    <a:pos x="371" y="1791"/>
                  </a:cxn>
                  <a:cxn ang="0">
                    <a:pos x="470" y="1169"/>
                  </a:cxn>
                  <a:cxn ang="0">
                    <a:pos x="891" y="1095"/>
                  </a:cxn>
                  <a:cxn ang="0">
                    <a:pos x="1040" y="522"/>
                  </a:cxn>
                  <a:cxn ang="0">
                    <a:pos x="1560" y="497"/>
                  </a:cxn>
                  <a:cxn ang="0">
                    <a:pos x="1585" y="49"/>
                  </a:cxn>
                  <a:cxn ang="0">
                    <a:pos x="1857" y="74"/>
                  </a:cxn>
                  <a:cxn ang="0">
                    <a:pos x="2006" y="249"/>
                  </a:cxn>
                  <a:cxn ang="0">
                    <a:pos x="2129" y="348"/>
                  </a:cxn>
                  <a:cxn ang="0">
                    <a:pos x="2278" y="448"/>
                  </a:cxn>
                  <a:cxn ang="0">
                    <a:pos x="2402" y="522"/>
                  </a:cxn>
                  <a:cxn ang="0">
                    <a:pos x="2550" y="547"/>
                  </a:cxn>
                  <a:cxn ang="0">
                    <a:pos x="2625" y="597"/>
                  </a:cxn>
                  <a:cxn ang="0">
                    <a:pos x="2699" y="746"/>
                  </a:cxn>
                  <a:cxn ang="0">
                    <a:pos x="2823" y="846"/>
                  </a:cxn>
                  <a:cxn ang="0">
                    <a:pos x="2922" y="970"/>
                  </a:cxn>
                  <a:cxn ang="0">
                    <a:pos x="2897" y="1244"/>
                  </a:cxn>
                  <a:cxn ang="0">
                    <a:pos x="2922" y="1393"/>
                  </a:cxn>
                  <a:cxn ang="0">
                    <a:pos x="2996" y="1443"/>
                  </a:cxn>
                  <a:cxn ang="0">
                    <a:pos x="2971" y="1592"/>
                  </a:cxn>
                  <a:cxn ang="0">
                    <a:pos x="3070" y="1816"/>
                  </a:cxn>
                  <a:cxn ang="0">
                    <a:pos x="3145" y="1940"/>
                  </a:cxn>
                  <a:cxn ang="0">
                    <a:pos x="3145" y="2090"/>
                  </a:cxn>
                  <a:cxn ang="0">
                    <a:pos x="3095" y="2264"/>
                  </a:cxn>
                  <a:cxn ang="0">
                    <a:pos x="3095" y="2463"/>
                  </a:cxn>
                  <a:cxn ang="0">
                    <a:pos x="3244" y="2637"/>
                  </a:cxn>
                  <a:cxn ang="0">
                    <a:pos x="3219" y="2936"/>
                  </a:cxn>
                  <a:cxn ang="0">
                    <a:pos x="3095" y="2936"/>
                  </a:cxn>
                  <a:cxn ang="0">
                    <a:pos x="2971" y="3035"/>
                  </a:cxn>
                  <a:cxn ang="0">
                    <a:pos x="2773" y="2911"/>
                  </a:cxn>
                  <a:cxn ang="0">
                    <a:pos x="2773" y="3010"/>
                  </a:cxn>
                  <a:cxn ang="0">
                    <a:pos x="2649" y="3010"/>
                  </a:cxn>
                  <a:cxn ang="0">
                    <a:pos x="2674" y="3234"/>
                  </a:cxn>
                  <a:cxn ang="0">
                    <a:pos x="2501" y="3284"/>
                  </a:cxn>
                  <a:cxn ang="0">
                    <a:pos x="2352" y="3409"/>
                  </a:cxn>
                  <a:cxn ang="0">
                    <a:pos x="2427" y="3632"/>
                  </a:cxn>
                  <a:cxn ang="0">
                    <a:pos x="1733" y="3458"/>
                  </a:cxn>
                  <a:cxn ang="0">
                    <a:pos x="1510" y="3657"/>
                  </a:cxn>
                  <a:cxn ang="0">
                    <a:pos x="1411" y="3533"/>
                  </a:cxn>
                  <a:cxn ang="0">
                    <a:pos x="1287" y="3433"/>
                  </a:cxn>
                  <a:cxn ang="0">
                    <a:pos x="1114" y="3384"/>
                  </a:cxn>
                  <a:cxn ang="0">
                    <a:pos x="1139" y="3135"/>
                  </a:cxn>
                  <a:cxn ang="0">
                    <a:pos x="966" y="2886"/>
                  </a:cxn>
                  <a:cxn ang="0">
                    <a:pos x="941" y="2811"/>
                  </a:cxn>
                  <a:cxn ang="0">
                    <a:pos x="718" y="2587"/>
                  </a:cxn>
                  <a:cxn ang="0">
                    <a:pos x="767" y="2737"/>
                  </a:cxn>
                  <a:cxn ang="0">
                    <a:pos x="842" y="2886"/>
                  </a:cxn>
                  <a:cxn ang="0">
                    <a:pos x="916" y="3085"/>
                  </a:cxn>
                  <a:cxn ang="0">
                    <a:pos x="1089" y="3234"/>
                  </a:cxn>
                </a:cxnLst>
                <a:rect l="0" t="0" r="r" b="b"/>
                <a:pathLst>
                  <a:path w="3343" h="3707">
                    <a:moveTo>
                      <a:pt x="1065" y="3309"/>
                    </a:moveTo>
                    <a:lnTo>
                      <a:pt x="1015" y="3309"/>
                    </a:lnTo>
                    <a:lnTo>
                      <a:pt x="916" y="3259"/>
                    </a:lnTo>
                    <a:lnTo>
                      <a:pt x="866" y="3234"/>
                    </a:lnTo>
                    <a:lnTo>
                      <a:pt x="520" y="2886"/>
                    </a:lnTo>
                    <a:lnTo>
                      <a:pt x="445" y="2886"/>
                    </a:lnTo>
                    <a:lnTo>
                      <a:pt x="148" y="2662"/>
                    </a:lnTo>
                    <a:lnTo>
                      <a:pt x="25" y="2612"/>
                    </a:lnTo>
                    <a:lnTo>
                      <a:pt x="0" y="2488"/>
                    </a:lnTo>
                    <a:lnTo>
                      <a:pt x="74" y="2388"/>
                    </a:lnTo>
                    <a:lnTo>
                      <a:pt x="223" y="2115"/>
                    </a:lnTo>
                    <a:lnTo>
                      <a:pt x="272" y="2065"/>
                    </a:lnTo>
                    <a:lnTo>
                      <a:pt x="371" y="1990"/>
                    </a:lnTo>
                    <a:lnTo>
                      <a:pt x="371" y="1841"/>
                    </a:lnTo>
                    <a:lnTo>
                      <a:pt x="371" y="1791"/>
                    </a:lnTo>
                    <a:lnTo>
                      <a:pt x="272" y="1617"/>
                    </a:lnTo>
                    <a:lnTo>
                      <a:pt x="297" y="1517"/>
                    </a:lnTo>
                    <a:lnTo>
                      <a:pt x="371" y="1517"/>
                    </a:lnTo>
                    <a:lnTo>
                      <a:pt x="421" y="1443"/>
                    </a:lnTo>
                    <a:lnTo>
                      <a:pt x="470" y="1169"/>
                    </a:lnTo>
                    <a:lnTo>
                      <a:pt x="495" y="1144"/>
                    </a:lnTo>
                    <a:lnTo>
                      <a:pt x="644" y="1020"/>
                    </a:lnTo>
                    <a:lnTo>
                      <a:pt x="668" y="970"/>
                    </a:lnTo>
                    <a:lnTo>
                      <a:pt x="792" y="1020"/>
                    </a:lnTo>
                    <a:lnTo>
                      <a:pt x="891" y="1095"/>
                    </a:lnTo>
                    <a:lnTo>
                      <a:pt x="891" y="1070"/>
                    </a:lnTo>
                    <a:lnTo>
                      <a:pt x="966" y="895"/>
                    </a:lnTo>
                    <a:lnTo>
                      <a:pt x="941" y="696"/>
                    </a:lnTo>
                    <a:lnTo>
                      <a:pt x="941" y="572"/>
                    </a:lnTo>
                    <a:lnTo>
                      <a:pt x="1040" y="522"/>
                    </a:lnTo>
                    <a:lnTo>
                      <a:pt x="1114" y="572"/>
                    </a:lnTo>
                    <a:lnTo>
                      <a:pt x="1238" y="547"/>
                    </a:lnTo>
                    <a:lnTo>
                      <a:pt x="1560" y="672"/>
                    </a:lnTo>
                    <a:lnTo>
                      <a:pt x="1684" y="547"/>
                    </a:lnTo>
                    <a:lnTo>
                      <a:pt x="1560" y="497"/>
                    </a:lnTo>
                    <a:lnTo>
                      <a:pt x="1609" y="448"/>
                    </a:lnTo>
                    <a:lnTo>
                      <a:pt x="1659" y="373"/>
                    </a:lnTo>
                    <a:lnTo>
                      <a:pt x="1684" y="249"/>
                    </a:lnTo>
                    <a:lnTo>
                      <a:pt x="1684" y="149"/>
                    </a:lnTo>
                    <a:lnTo>
                      <a:pt x="1585" y="49"/>
                    </a:lnTo>
                    <a:lnTo>
                      <a:pt x="1758" y="0"/>
                    </a:lnTo>
                    <a:lnTo>
                      <a:pt x="1832" y="25"/>
                    </a:lnTo>
                    <a:lnTo>
                      <a:pt x="1857" y="49"/>
                    </a:lnTo>
                    <a:lnTo>
                      <a:pt x="1882" y="74"/>
                    </a:lnTo>
                    <a:lnTo>
                      <a:pt x="1857" y="74"/>
                    </a:lnTo>
                    <a:lnTo>
                      <a:pt x="1857" y="99"/>
                    </a:lnTo>
                    <a:lnTo>
                      <a:pt x="1882" y="149"/>
                    </a:lnTo>
                    <a:lnTo>
                      <a:pt x="1907" y="124"/>
                    </a:lnTo>
                    <a:lnTo>
                      <a:pt x="1981" y="199"/>
                    </a:lnTo>
                    <a:lnTo>
                      <a:pt x="2006" y="249"/>
                    </a:lnTo>
                    <a:lnTo>
                      <a:pt x="2030" y="249"/>
                    </a:lnTo>
                    <a:lnTo>
                      <a:pt x="2055" y="249"/>
                    </a:lnTo>
                    <a:lnTo>
                      <a:pt x="2055" y="298"/>
                    </a:lnTo>
                    <a:lnTo>
                      <a:pt x="2105" y="323"/>
                    </a:lnTo>
                    <a:lnTo>
                      <a:pt x="2129" y="348"/>
                    </a:lnTo>
                    <a:lnTo>
                      <a:pt x="2179" y="373"/>
                    </a:lnTo>
                    <a:lnTo>
                      <a:pt x="2179" y="398"/>
                    </a:lnTo>
                    <a:lnTo>
                      <a:pt x="2204" y="398"/>
                    </a:lnTo>
                    <a:lnTo>
                      <a:pt x="2278" y="423"/>
                    </a:lnTo>
                    <a:lnTo>
                      <a:pt x="2278" y="448"/>
                    </a:lnTo>
                    <a:lnTo>
                      <a:pt x="2278" y="472"/>
                    </a:lnTo>
                    <a:lnTo>
                      <a:pt x="2328" y="497"/>
                    </a:lnTo>
                    <a:lnTo>
                      <a:pt x="2352" y="497"/>
                    </a:lnTo>
                    <a:lnTo>
                      <a:pt x="2377" y="472"/>
                    </a:lnTo>
                    <a:lnTo>
                      <a:pt x="2402" y="522"/>
                    </a:lnTo>
                    <a:lnTo>
                      <a:pt x="2427" y="497"/>
                    </a:lnTo>
                    <a:lnTo>
                      <a:pt x="2476" y="522"/>
                    </a:lnTo>
                    <a:lnTo>
                      <a:pt x="2501" y="522"/>
                    </a:lnTo>
                    <a:lnTo>
                      <a:pt x="2501" y="522"/>
                    </a:lnTo>
                    <a:lnTo>
                      <a:pt x="2550" y="547"/>
                    </a:lnTo>
                    <a:lnTo>
                      <a:pt x="2550" y="547"/>
                    </a:lnTo>
                    <a:lnTo>
                      <a:pt x="2575" y="547"/>
                    </a:lnTo>
                    <a:lnTo>
                      <a:pt x="2575" y="572"/>
                    </a:lnTo>
                    <a:lnTo>
                      <a:pt x="2625" y="597"/>
                    </a:lnTo>
                    <a:lnTo>
                      <a:pt x="2625" y="597"/>
                    </a:lnTo>
                    <a:lnTo>
                      <a:pt x="2674" y="622"/>
                    </a:lnTo>
                    <a:lnTo>
                      <a:pt x="2674" y="647"/>
                    </a:lnTo>
                    <a:lnTo>
                      <a:pt x="2699" y="672"/>
                    </a:lnTo>
                    <a:lnTo>
                      <a:pt x="2699" y="696"/>
                    </a:lnTo>
                    <a:lnTo>
                      <a:pt x="2699" y="746"/>
                    </a:lnTo>
                    <a:lnTo>
                      <a:pt x="2724" y="771"/>
                    </a:lnTo>
                    <a:lnTo>
                      <a:pt x="2749" y="746"/>
                    </a:lnTo>
                    <a:lnTo>
                      <a:pt x="2773" y="771"/>
                    </a:lnTo>
                    <a:lnTo>
                      <a:pt x="2798" y="846"/>
                    </a:lnTo>
                    <a:lnTo>
                      <a:pt x="2823" y="846"/>
                    </a:lnTo>
                    <a:lnTo>
                      <a:pt x="2848" y="871"/>
                    </a:lnTo>
                    <a:lnTo>
                      <a:pt x="2848" y="871"/>
                    </a:lnTo>
                    <a:lnTo>
                      <a:pt x="2872" y="920"/>
                    </a:lnTo>
                    <a:lnTo>
                      <a:pt x="2897" y="920"/>
                    </a:lnTo>
                    <a:lnTo>
                      <a:pt x="2922" y="970"/>
                    </a:lnTo>
                    <a:lnTo>
                      <a:pt x="2872" y="995"/>
                    </a:lnTo>
                    <a:lnTo>
                      <a:pt x="2872" y="1045"/>
                    </a:lnTo>
                    <a:lnTo>
                      <a:pt x="2872" y="1095"/>
                    </a:lnTo>
                    <a:lnTo>
                      <a:pt x="2872" y="1194"/>
                    </a:lnTo>
                    <a:lnTo>
                      <a:pt x="2897" y="1244"/>
                    </a:lnTo>
                    <a:lnTo>
                      <a:pt x="2897" y="1294"/>
                    </a:lnTo>
                    <a:lnTo>
                      <a:pt x="2897" y="1294"/>
                    </a:lnTo>
                    <a:lnTo>
                      <a:pt x="2897" y="1318"/>
                    </a:lnTo>
                    <a:lnTo>
                      <a:pt x="2872" y="1368"/>
                    </a:lnTo>
                    <a:lnTo>
                      <a:pt x="2922" y="1393"/>
                    </a:lnTo>
                    <a:lnTo>
                      <a:pt x="2922" y="1393"/>
                    </a:lnTo>
                    <a:lnTo>
                      <a:pt x="2971" y="1393"/>
                    </a:lnTo>
                    <a:lnTo>
                      <a:pt x="2996" y="1393"/>
                    </a:lnTo>
                    <a:lnTo>
                      <a:pt x="3021" y="1418"/>
                    </a:lnTo>
                    <a:lnTo>
                      <a:pt x="2996" y="1443"/>
                    </a:lnTo>
                    <a:lnTo>
                      <a:pt x="3021" y="1493"/>
                    </a:lnTo>
                    <a:lnTo>
                      <a:pt x="3021" y="1493"/>
                    </a:lnTo>
                    <a:lnTo>
                      <a:pt x="3021" y="1542"/>
                    </a:lnTo>
                    <a:lnTo>
                      <a:pt x="2971" y="1567"/>
                    </a:lnTo>
                    <a:lnTo>
                      <a:pt x="2971" y="1592"/>
                    </a:lnTo>
                    <a:lnTo>
                      <a:pt x="2971" y="1617"/>
                    </a:lnTo>
                    <a:lnTo>
                      <a:pt x="2971" y="1667"/>
                    </a:lnTo>
                    <a:lnTo>
                      <a:pt x="3021" y="1717"/>
                    </a:lnTo>
                    <a:lnTo>
                      <a:pt x="3021" y="1766"/>
                    </a:lnTo>
                    <a:lnTo>
                      <a:pt x="3070" y="1816"/>
                    </a:lnTo>
                    <a:lnTo>
                      <a:pt x="3070" y="1816"/>
                    </a:lnTo>
                    <a:lnTo>
                      <a:pt x="3095" y="1841"/>
                    </a:lnTo>
                    <a:lnTo>
                      <a:pt x="3120" y="1841"/>
                    </a:lnTo>
                    <a:lnTo>
                      <a:pt x="3120" y="1891"/>
                    </a:lnTo>
                    <a:lnTo>
                      <a:pt x="3145" y="1940"/>
                    </a:lnTo>
                    <a:lnTo>
                      <a:pt x="3170" y="1965"/>
                    </a:lnTo>
                    <a:lnTo>
                      <a:pt x="3170" y="2015"/>
                    </a:lnTo>
                    <a:lnTo>
                      <a:pt x="3145" y="1990"/>
                    </a:lnTo>
                    <a:lnTo>
                      <a:pt x="3145" y="2015"/>
                    </a:lnTo>
                    <a:lnTo>
                      <a:pt x="3145" y="2090"/>
                    </a:lnTo>
                    <a:lnTo>
                      <a:pt x="3145" y="2140"/>
                    </a:lnTo>
                    <a:lnTo>
                      <a:pt x="3145" y="2189"/>
                    </a:lnTo>
                    <a:lnTo>
                      <a:pt x="3145" y="2239"/>
                    </a:lnTo>
                    <a:lnTo>
                      <a:pt x="3145" y="2264"/>
                    </a:lnTo>
                    <a:lnTo>
                      <a:pt x="3095" y="2264"/>
                    </a:lnTo>
                    <a:lnTo>
                      <a:pt x="3095" y="2289"/>
                    </a:lnTo>
                    <a:lnTo>
                      <a:pt x="3070" y="2314"/>
                    </a:lnTo>
                    <a:lnTo>
                      <a:pt x="3070" y="2339"/>
                    </a:lnTo>
                    <a:lnTo>
                      <a:pt x="3095" y="2388"/>
                    </a:lnTo>
                    <a:lnTo>
                      <a:pt x="3095" y="2463"/>
                    </a:lnTo>
                    <a:lnTo>
                      <a:pt x="3145" y="2563"/>
                    </a:lnTo>
                    <a:lnTo>
                      <a:pt x="3194" y="2587"/>
                    </a:lnTo>
                    <a:lnTo>
                      <a:pt x="3219" y="2587"/>
                    </a:lnTo>
                    <a:lnTo>
                      <a:pt x="3219" y="2612"/>
                    </a:lnTo>
                    <a:lnTo>
                      <a:pt x="3244" y="2637"/>
                    </a:lnTo>
                    <a:lnTo>
                      <a:pt x="3244" y="2662"/>
                    </a:lnTo>
                    <a:lnTo>
                      <a:pt x="3269" y="2712"/>
                    </a:lnTo>
                    <a:lnTo>
                      <a:pt x="3293" y="2762"/>
                    </a:lnTo>
                    <a:lnTo>
                      <a:pt x="3343" y="2911"/>
                    </a:lnTo>
                    <a:lnTo>
                      <a:pt x="3219" y="2936"/>
                    </a:lnTo>
                    <a:lnTo>
                      <a:pt x="3194" y="2911"/>
                    </a:lnTo>
                    <a:lnTo>
                      <a:pt x="3170" y="2911"/>
                    </a:lnTo>
                    <a:lnTo>
                      <a:pt x="3170" y="2936"/>
                    </a:lnTo>
                    <a:lnTo>
                      <a:pt x="3145" y="2936"/>
                    </a:lnTo>
                    <a:lnTo>
                      <a:pt x="3095" y="2936"/>
                    </a:lnTo>
                    <a:lnTo>
                      <a:pt x="3070" y="2961"/>
                    </a:lnTo>
                    <a:lnTo>
                      <a:pt x="3021" y="2961"/>
                    </a:lnTo>
                    <a:lnTo>
                      <a:pt x="2996" y="2936"/>
                    </a:lnTo>
                    <a:lnTo>
                      <a:pt x="2971" y="2961"/>
                    </a:lnTo>
                    <a:lnTo>
                      <a:pt x="2971" y="3035"/>
                    </a:lnTo>
                    <a:lnTo>
                      <a:pt x="2922" y="3010"/>
                    </a:lnTo>
                    <a:lnTo>
                      <a:pt x="2848" y="2986"/>
                    </a:lnTo>
                    <a:lnTo>
                      <a:pt x="2823" y="2911"/>
                    </a:lnTo>
                    <a:lnTo>
                      <a:pt x="2773" y="2886"/>
                    </a:lnTo>
                    <a:lnTo>
                      <a:pt x="2773" y="2911"/>
                    </a:lnTo>
                    <a:lnTo>
                      <a:pt x="2798" y="2986"/>
                    </a:lnTo>
                    <a:lnTo>
                      <a:pt x="2823" y="3035"/>
                    </a:lnTo>
                    <a:lnTo>
                      <a:pt x="2823" y="3060"/>
                    </a:lnTo>
                    <a:lnTo>
                      <a:pt x="2798" y="3060"/>
                    </a:lnTo>
                    <a:lnTo>
                      <a:pt x="2773" y="3010"/>
                    </a:lnTo>
                    <a:lnTo>
                      <a:pt x="2724" y="3010"/>
                    </a:lnTo>
                    <a:lnTo>
                      <a:pt x="2724" y="2986"/>
                    </a:lnTo>
                    <a:lnTo>
                      <a:pt x="2699" y="2936"/>
                    </a:lnTo>
                    <a:lnTo>
                      <a:pt x="2649" y="2961"/>
                    </a:lnTo>
                    <a:lnTo>
                      <a:pt x="2649" y="3010"/>
                    </a:lnTo>
                    <a:lnTo>
                      <a:pt x="2649" y="3085"/>
                    </a:lnTo>
                    <a:lnTo>
                      <a:pt x="2649" y="3135"/>
                    </a:lnTo>
                    <a:lnTo>
                      <a:pt x="2674" y="3185"/>
                    </a:lnTo>
                    <a:lnTo>
                      <a:pt x="2699" y="3209"/>
                    </a:lnTo>
                    <a:lnTo>
                      <a:pt x="2674" y="3234"/>
                    </a:lnTo>
                    <a:lnTo>
                      <a:pt x="2625" y="3209"/>
                    </a:lnTo>
                    <a:lnTo>
                      <a:pt x="2600" y="3234"/>
                    </a:lnTo>
                    <a:lnTo>
                      <a:pt x="2600" y="3259"/>
                    </a:lnTo>
                    <a:lnTo>
                      <a:pt x="2575" y="3259"/>
                    </a:lnTo>
                    <a:lnTo>
                      <a:pt x="2501" y="3284"/>
                    </a:lnTo>
                    <a:lnTo>
                      <a:pt x="2550" y="3334"/>
                    </a:lnTo>
                    <a:lnTo>
                      <a:pt x="2526" y="3384"/>
                    </a:lnTo>
                    <a:lnTo>
                      <a:pt x="2476" y="3384"/>
                    </a:lnTo>
                    <a:lnTo>
                      <a:pt x="2427" y="3384"/>
                    </a:lnTo>
                    <a:lnTo>
                      <a:pt x="2352" y="3409"/>
                    </a:lnTo>
                    <a:lnTo>
                      <a:pt x="2352" y="3433"/>
                    </a:lnTo>
                    <a:lnTo>
                      <a:pt x="2451" y="3508"/>
                    </a:lnTo>
                    <a:lnTo>
                      <a:pt x="2427" y="3533"/>
                    </a:lnTo>
                    <a:lnTo>
                      <a:pt x="2402" y="3558"/>
                    </a:lnTo>
                    <a:lnTo>
                      <a:pt x="2427" y="3632"/>
                    </a:lnTo>
                    <a:lnTo>
                      <a:pt x="2402" y="3707"/>
                    </a:lnTo>
                    <a:lnTo>
                      <a:pt x="2328" y="3657"/>
                    </a:lnTo>
                    <a:lnTo>
                      <a:pt x="2303" y="3632"/>
                    </a:lnTo>
                    <a:lnTo>
                      <a:pt x="2105" y="3608"/>
                    </a:lnTo>
                    <a:lnTo>
                      <a:pt x="1733" y="3458"/>
                    </a:lnTo>
                    <a:lnTo>
                      <a:pt x="1659" y="3632"/>
                    </a:lnTo>
                    <a:lnTo>
                      <a:pt x="1634" y="3657"/>
                    </a:lnTo>
                    <a:lnTo>
                      <a:pt x="1560" y="3707"/>
                    </a:lnTo>
                    <a:lnTo>
                      <a:pt x="1535" y="3657"/>
                    </a:lnTo>
                    <a:lnTo>
                      <a:pt x="1510" y="3657"/>
                    </a:lnTo>
                    <a:lnTo>
                      <a:pt x="1510" y="3632"/>
                    </a:lnTo>
                    <a:lnTo>
                      <a:pt x="1510" y="3608"/>
                    </a:lnTo>
                    <a:lnTo>
                      <a:pt x="1436" y="3558"/>
                    </a:lnTo>
                    <a:lnTo>
                      <a:pt x="1411" y="3558"/>
                    </a:lnTo>
                    <a:lnTo>
                      <a:pt x="1411" y="3533"/>
                    </a:lnTo>
                    <a:lnTo>
                      <a:pt x="1387" y="3508"/>
                    </a:lnTo>
                    <a:lnTo>
                      <a:pt x="1337" y="3508"/>
                    </a:lnTo>
                    <a:lnTo>
                      <a:pt x="1337" y="3483"/>
                    </a:lnTo>
                    <a:lnTo>
                      <a:pt x="1312" y="3458"/>
                    </a:lnTo>
                    <a:lnTo>
                      <a:pt x="1287" y="3433"/>
                    </a:lnTo>
                    <a:lnTo>
                      <a:pt x="1287" y="3433"/>
                    </a:lnTo>
                    <a:lnTo>
                      <a:pt x="1238" y="3433"/>
                    </a:lnTo>
                    <a:lnTo>
                      <a:pt x="1213" y="3409"/>
                    </a:lnTo>
                    <a:lnTo>
                      <a:pt x="1164" y="3384"/>
                    </a:lnTo>
                    <a:lnTo>
                      <a:pt x="1114" y="3384"/>
                    </a:lnTo>
                    <a:lnTo>
                      <a:pt x="1089" y="3359"/>
                    </a:lnTo>
                    <a:lnTo>
                      <a:pt x="1065" y="3309"/>
                    </a:lnTo>
                    <a:lnTo>
                      <a:pt x="1164" y="3209"/>
                    </a:lnTo>
                    <a:lnTo>
                      <a:pt x="1139" y="3185"/>
                    </a:lnTo>
                    <a:lnTo>
                      <a:pt x="1139" y="3135"/>
                    </a:lnTo>
                    <a:lnTo>
                      <a:pt x="1114" y="3135"/>
                    </a:lnTo>
                    <a:lnTo>
                      <a:pt x="1065" y="3135"/>
                    </a:lnTo>
                    <a:lnTo>
                      <a:pt x="966" y="3010"/>
                    </a:lnTo>
                    <a:lnTo>
                      <a:pt x="966" y="2961"/>
                    </a:lnTo>
                    <a:lnTo>
                      <a:pt x="966" y="2886"/>
                    </a:lnTo>
                    <a:lnTo>
                      <a:pt x="1015" y="2886"/>
                    </a:lnTo>
                    <a:lnTo>
                      <a:pt x="1015" y="2861"/>
                    </a:lnTo>
                    <a:lnTo>
                      <a:pt x="1015" y="2836"/>
                    </a:lnTo>
                    <a:lnTo>
                      <a:pt x="966" y="2836"/>
                    </a:lnTo>
                    <a:lnTo>
                      <a:pt x="941" y="2811"/>
                    </a:lnTo>
                    <a:lnTo>
                      <a:pt x="916" y="2762"/>
                    </a:lnTo>
                    <a:lnTo>
                      <a:pt x="842" y="2737"/>
                    </a:lnTo>
                    <a:lnTo>
                      <a:pt x="817" y="2687"/>
                    </a:lnTo>
                    <a:lnTo>
                      <a:pt x="767" y="2637"/>
                    </a:lnTo>
                    <a:lnTo>
                      <a:pt x="718" y="2587"/>
                    </a:lnTo>
                    <a:lnTo>
                      <a:pt x="644" y="2538"/>
                    </a:lnTo>
                    <a:lnTo>
                      <a:pt x="619" y="2563"/>
                    </a:lnTo>
                    <a:lnTo>
                      <a:pt x="718" y="2612"/>
                    </a:lnTo>
                    <a:lnTo>
                      <a:pt x="767" y="2687"/>
                    </a:lnTo>
                    <a:lnTo>
                      <a:pt x="767" y="2737"/>
                    </a:lnTo>
                    <a:lnTo>
                      <a:pt x="842" y="2762"/>
                    </a:lnTo>
                    <a:lnTo>
                      <a:pt x="891" y="2811"/>
                    </a:lnTo>
                    <a:lnTo>
                      <a:pt x="916" y="2861"/>
                    </a:lnTo>
                    <a:lnTo>
                      <a:pt x="891" y="2861"/>
                    </a:lnTo>
                    <a:lnTo>
                      <a:pt x="842" y="2886"/>
                    </a:lnTo>
                    <a:lnTo>
                      <a:pt x="891" y="2961"/>
                    </a:lnTo>
                    <a:lnTo>
                      <a:pt x="891" y="2986"/>
                    </a:lnTo>
                    <a:lnTo>
                      <a:pt x="891" y="3010"/>
                    </a:lnTo>
                    <a:lnTo>
                      <a:pt x="891" y="3085"/>
                    </a:lnTo>
                    <a:lnTo>
                      <a:pt x="916" y="3085"/>
                    </a:lnTo>
                    <a:lnTo>
                      <a:pt x="941" y="3035"/>
                    </a:lnTo>
                    <a:lnTo>
                      <a:pt x="990" y="3110"/>
                    </a:lnTo>
                    <a:lnTo>
                      <a:pt x="1040" y="3234"/>
                    </a:lnTo>
                    <a:lnTo>
                      <a:pt x="1089" y="3209"/>
                    </a:lnTo>
                    <a:lnTo>
                      <a:pt x="1089" y="3234"/>
                    </a:lnTo>
                    <a:lnTo>
                      <a:pt x="1188" y="3259"/>
                    </a:lnTo>
                    <a:lnTo>
                      <a:pt x="1188" y="3234"/>
                    </a:lnTo>
                    <a:lnTo>
                      <a:pt x="1164" y="3209"/>
                    </a:lnTo>
                    <a:lnTo>
                      <a:pt x="1065" y="330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95" name="Freeform 48">
                <a:extLst>
                  <a:ext uri="{FF2B5EF4-FFF2-40B4-BE49-F238E27FC236}">
                    <a16:creationId xmlns:a16="http://schemas.microsoft.com/office/drawing/2014/main" id="{9F84C015-498D-44A7-880D-F2C1F23F8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1536" y="4876717"/>
                <a:ext cx="422273" cy="381410"/>
              </a:xfrm>
              <a:custGeom>
                <a:avLst/>
                <a:gdLst/>
                <a:ahLst/>
                <a:cxnLst>
                  <a:cxn ang="0">
                    <a:pos x="1015" y="149"/>
                  </a:cxn>
                  <a:cxn ang="0">
                    <a:pos x="965" y="25"/>
                  </a:cxn>
                  <a:cxn ang="0">
                    <a:pos x="866" y="49"/>
                  </a:cxn>
                  <a:cxn ang="0">
                    <a:pos x="718" y="99"/>
                  </a:cxn>
                  <a:cxn ang="0">
                    <a:pos x="643" y="224"/>
                  </a:cxn>
                  <a:cxn ang="0">
                    <a:pos x="594" y="323"/>
                  </a:cxn>
                  <a:cxn ang="0">
                    <a:pos x="569" y="298"/>
                  </a:cxn>
                  <a:cxn ang="0">
                    <a:pos x="544" y="174"/>
                  </a:cxn>
                  <a:cxn ang="0">
                    <a:pos x="594" y="0"/>
                  </a:cxn>
                  <a:cxn ang="0">
                    <a:pos x="520" y="99"/>
                  </a:cxn>
                  <a:cxn ang="0">
                    <a:pos x="470" y="99"/>
                  </a:cxn>
                  <a:cxn ang="0">
                    <a:pos x="396" y="74"/>
                  </a:cxn>
                  <a:cxn ang="0">
                    <a:pos x="346" y="149"/>
                  </a:cxn>
                  <a:cxn ang="0">
                    <a:pos x="346" y="273"/>
                  </a:cxn>
                  <a:cxn ang="0">
                    <a:pos x="346" y="398"/>
                  </a:cxn>
                  <a:cxn ang="0">
                    <a:pos x="321" y="472"/>
                  </a:cxn>
                  <a:cxn ang="0">
                    <a:pos x="321" y="572"/>
                  </a:cxn>
                  <a:cxn ang="0">
                    <a:pos x="222" y="696"/>
                  </a:cxn>
                  <a:cxn ang="0">
                    <a:pos x="173" y="746"/>
                  </a:cxn>
                  <a:cxn ang="0">
                    <a:pos x="99" y="821"/>
                  </a:cxn>
                  <a:cxn ang="0">
                    <a:pos x="49" y="895"/>
                  </a:cxn>
                  <a:cxn ang="0">
                    <a:pos x="0" y="970"/>
                  </a:cxn>
                  <a:cxn ang="0">
                    <a:pos x="74" y="970"/>
                  </a:cxn>
                  <a:cxn ang="0">
                    <a:pos x="198" y="970"/>
                  </a:cxn>
                  <a:cxn ang="0">
                    <a:pos x="222" y="970"/>
                  </a:cxn>
                  <a:cxn ang="0">
                    <a:pos x="272" y="1070"/>
                  </a:cxn>
                  <a:cxn ang="0">
                    <a:pos x="346" y="995"/>
                  </a:cxn>
                  <a:cxn ang="0">
                    <a:pos x="421" y="1045"/>
                  </a:cxn>
                  <a:cxn ang="0">
                    <a:pos x="495" y="1020"/>
                  </a:cxn>
                  <a:cxn ang="0">
                    <a:pos x="569" y="1094"/>
                  </a:cxn>
                  <a:cxn ang="0">
                    <a:pos x="619" y="1194"/>
                  </a:cxn>
                  <a:cxn ang="0">
                    <a:pos x="643" y="1070"/>
                  </a:cxn>
                  <a:cxn ang="0">
                    <a:pos x="643" y="945"/>
                  </a:cxn>
                  <a:cxn ang="0">
                    <a:pos x="742" y="920"/>
                  </a:cxn>
                  <a:cxn ang="0">
                    <a:pos x="792" y="895"/>
                  </a:cxn>
                  <a:cxn ang="0">
                    <a:pos x="866" y="870"/>
                  </a:cxn>
                  <a:cxn ang="0">
                    <a:pos x="941" y="945"/>
                  </a:cxn>
                  <a:cxn ang="0">
                    <a:pos x="990" y="920"/>
                  </a:cxn>
                  <a:cxn ang="0">
                    <a:pos x="1064" y="895"/>
                  </a:cxn>
                  <a:cxn ang="0">
                    <a:pos x="1089" y="870"/>
                  </a:cxn>
                  <a:cxn ang="0">
                    <a:pos x="1238" y="846"/>
                  </a:cxn>
                  <a:cxn ang="0">
                    <a:pos x="1238" y="771"/>
                  </a:cxn>
                  <a:cxn ang="0">
                    <a:pos x="1238" y="671"/>
                  </a:cxn>
                  <a:cxn ang="0">
                    <a:pos x="1287" y="622"/>
                  </a:cxn>
                  <a:cxn ang="0">
                    <a:pos x="1263" y="572"/>
                  </a:cxn>
                  <a:cxn ang="0">
                    <a:pos x="1213" y="447"/>
                  </a:cxn>
                  <a:cxn ang="0">
                    <a:pos x="1064" y="423"/>
                  </a:cxn>
                  <a:cxn ang="0">
                    <a:pos x="1015" y="273"/>
                  </a:cxn>
                </a:cxnLst>
                <a:rect l="0" t="0" r="r" b="b"/>
                <a:pathLst>
                  <a:path w="1312" h="1194">
                    <a:moveTo>
                      <a:pt x="990" y="199"/>
                    </a:moveTo>
                    <a:lnTo>
                      <a:pt x="990" y="174"/>
                    </a:lnTo>
                    <a:lnTo>
                      <a:pt x="1015" y="149"/>
                    </a:lnTo>
                    <a:lnTo>
                      <a:pt x="990" y="124"/>
                    </a:lnTo>
                    <a:lnTo>
                      <a:pt x="990" y="25"/>
                    </a:lnTo>
                    <a:lnTo>
                      <a:pt x="965" y="25"/>
                    </a:lnTo>
                    <a:lnTo>
                      <a:pt x="941" y="49"/>
                    </a:lnTo>
                    <a:lnTo>
                      <a:pt x="866" y="74"/>
                    </a:lnTo>
                    <a:lnTo>
                      <a:pt x="866" y="49"/>
                    </a:lnTo>
                    <a:lnTo>
                      <a:pt x="792" y="49"/>
                    </a:lnTo>
                    <a:lnTo>
                      <a:pt x="767" y="49"/>
                    </a:lnTo>
                    <a:lnTo>
                      <a:pt x="718" y="99"/>
                    </a:lnTo>
                    <a:lnTo>
                      <a:pt x="718" y="124"/>
                    </a:lnTo>
                    <a:lnTo>
                      <a:pt x="668" y="174"/>
                    </a:lnTo>
                    <a:lnTo>
                      <a:pt x="643" y="224"/>
                    </a:lnTo>
                    <a:lnTo>
                      <a:pt x="619" y="273"/>
                    </a:lnTo>
                    <a:lnTo>
                      <a:pt x="619" y="323"/>
                    </a:lnTo>
                    <a:lnTo>
                      <a:pt x="594" y="323"/>
                    </a:lnTo>
                    <a:lnTo>
                      <a:pt x="569" y="348"/>
                    </a:lnTo>
                    <a:lnTo>
                      <a:pt x="569" y="323"/>
                    </a:lnTo>
                    <a:lnTo>
                      <a:pt x="569" y="298"/>
                    </a:lnTo>
                    <a:lnTo>
                      <a:pt x="569" y="248"/>
                    </a:lnTo>
                    <a:lnTo>
                      <a:pt x="544" y="248"/>
                    </a:lnTo>
                    <a:lnTo>
                      <a:pt x="544" y="174"/>
                    </a:lnTo>
                    <a:lnTo>
                      <a:pt x="569" y="149"/>
                    </a:lnTo>
                    <a:lnTo>
                      <a:pt x="594" y="74"/>
                    </a:lnTo>
                    <a:lnTo>
                      <a:pt x="594" y="0"/>
                    </a:lnTo>
                    <a:lnTo>
                      <a:pt x="544" y="0"/>
                    </a:lnTo>
                    <a:lnTo>
                      <a:pt x="544" y="74"/>
                    </a:lnTo>
                    <a:lnTo>
                      <a:pt x="520" y="99"/>
                    </a:lnTo>
                    <a:lnTo>
                      <a:pt x="520" y="99"/>
                    </a:lnTo>
                    <a:lnTo>
                      <a:pt x="470" y="124"/>
                    </a:lnTo>
                    <a:lnTo>
                      <a:pt x="470" y="99"/>
                    </a:lnTo>
                    <a:lnTo>
                      <a:pt x="421" y="74"/>
                    </a:lnTo>
                    <a:lnTo>
                      <a:pt x="421" y="99"/>
                    </a:lnTo>
                    <a:lnTo>
                      <a:pt x="396" y="74"/>
                    </a:lnTo>
                    <a:lnTo>
                      <a:pt x="371" y="74"/>
                    </a:lnTo>
                    <a:lnTo>
                      <a:pt x="371" y="124"/>
                    </a:lnTo>
                    <a:lnTo>
                      <a:pt x="346" y="149"/>
                    </a:lnTo>
                    <a:lnTo>
                      <a:pt x="346" y="199"/>
                    </a:lnTo>
                    <a:lnTo>
                      <a:pt x="371" y="248"/>
                    </a:lnTo>
                    <a:lnTo>
                      <a:pt x="346" y="273"/>
                    </a:lnTo>
                    <a:lnTo>
                      <a:pt x="346" y="348"/>
                    </a:lnTo>
                    <a:lnTo>
                      <a:pt x="346" y="373"/>
                    </a:lnTo>
                    <a:lnTo>
                      <a:pt x="346" y="398"/>
                    </a:lnTo>
                    <a:lnTo>
                      <a:pt x="346" y="447"/>
                    </a:lnTo>
                    <a:lnTo>
                      <a:pt x="346" y="472"/>
                    </a:lnTo>
                    <a:lnTo>
                      <a:pt x="321" y="472"/>
                    </a:lnTo>
                    <a:lnTo>
                      <a:pt x="321" y="497"/>
                    </a:lnTo>
                    <a:lnTo>
                      <a:pt x="321" y="547"/>
                    </a:lnTo>
                    <a:lnTo>
                      <a:pt x="321" y="572"/>
                    </a:lnTo>
                    <a:lnTo>
                      <a:pt x="297" y="572"/>
                    </a:lnTo>
                    <a:lnTo>
                      <a:pt x="222" y="671"/>
                    </a:lnTo>
                    <a:lnTo>
                      <a:pt x="222" y="696"/>
                    </a:lnTo>
                    <a:lnTo>
                      <a:pt x="198" y="721"/>
                    </a:lnTo>
                    <a:lnTo>
                      <a:pt x="198" y="746"/>
                    </a:lnTo>
                    <a:lnTo>
                      <a:pt x="173" y="746"/>
                    </a:lnTo>
                    <a:lnTo>
                      <a:pt x="148" y="771"/>
                    </a:lnTo>
                    <a:lnTo>
                      <a:pt x="123" y="771"/>
                    </a:lnTo>
                    <a:lnTo>
                      <a:pt x="99" y="821"/>
                    </a:lnTo>
                    <a:lnTo>
                      <a:pt x="74" y="821"/>
                    </a:lnTo>
                    <a:lnTo>
                      <a:pt x="74" y="846"/>
                    </a:lnTo>
                    <a:lnTo>
                      <a:pt x="49" y="895"/>
                    </a:lnTo>
                    <a:lnTo>
                      <a:pt x="24" y="920"/>
                    </a:lnTo>
                    <a:lnTo>
                      <a:pt x="0" y="945"/>
                    </a:lnTo>
                    <a:lnTo>
                      <a:pt x="0" y="970"/>
                    </a:lnTo>
                    <a:lnTo>
                      <a:pt x="24" y="1020"/>
                    </a:lnTo>
                    <a:lnTo>
                      <a:pt x="74" y="995"/>
                    </a:lnTo>
                    <a:lnTo>
                      <a:pt x="74" y="970"/>
                    </a:lnTo>
                    <a:lnTo>
                      <a:pt x="99" y="970"/>
                    </a:lnTo>
                    <a:lnTo>
                      <a:pt x="148" y="945"/>
                    </a:lnTo>
                    <a:lnTo>
                      <a:pt x="198" y="970"/>
                    </a:lnTo>
                    <a:lnTo>
                      <a:pt x="198" y="945"/>
                    </a:lnTo>
                    <a:lnTo>
                      <a:pt x="222" y="970"/>
                    </a:lnTo>
                    <a:lnTo>
                      <a:pt x="222" y="970"/>
                    </a:lnTo>
                    <a:lnTo>
                      <a:pt x="272" y="995"/>
                    </a:lnTo>
                    <a:lnTo>
                      <a:pt x="247" y="1045"/>
                    </a:lnTo>
                    <a:lnTo>
                      <a:pt x="272" y="1070"/>
                    </a:lnTo>
                    <a:lnTo>
                      <a:pt x="297" y="1094"/>
                    </a:lnTo>
                    <a:lnTo>
                      <a:pt x="321" y="1020"/>
                    </a:lnTo>
                    <a:lnTo>
                      <a:pt x="346" y="995"/>
                    </a:lnTo>
                    <a:lnTo>
                      <a:pt x="371" y="1020"/>
                    </a:lnTo>
                    <a:lnTo>
                      <a:pt x="396" y="1070"/>
                    </a:lnTo>
                    <a:lnTo>
                      <a:pt x="421" y="1045"/>
                    </a:lnTo>
                    <a:lnTo>
                      <a:pt x="421" y="1020"/>
                    </a:lnTo>
                    <a:lnTo>
                      <a:pt x="470" y="1020"/>
                    </a:lnTo>
                    <a:lnTo>
                      <a:pt x="495" y="1020"/>
                    </a:lnTo>
                    <a:lnTo>
                      <a:pt x="520" y="1045"/>
                    </a:lnTo>
                    <a:lnTo>
                      <a:pt x="544" y="1045"/>
                    </a:lnTo>
                    <a:lnTo>
                      <a:pt x="569" y="1094"/>
                    </a:lnTo>
                    <a:lnTo>
                      <a:pt x="569" y="1119"/>
                    </a:lnTo>
                    <a:lnTo>
                      <a:pt x="594" y="1169"/>
                    </a:lnTo>
                    <a:lnTo>
                      <a:pt x="619" y="1194"/>
                    </a:lnTo>
                    <a:lnTo>
                      <a:pt x="643" y="1169"/>
                    </a:lnTo>
                    <a:lnTo>
                      <a:pt x="668" y="1119"/>
                    </a:lnTo>
                    <a:lnTo>
                      <a:pt x="643" y="1070"/>
                    </a:lnTo>
                    <a:lnTo>
                      <a:pt x="619" y="1045"/>
                    </a:lnTo>
                    <a:lnTo>
                      <a:pt x="643" y="1020"/>
                    </a:lnTo>
                    <a:lnTo>
                      <a:pt x="643" y="945"/>
                    </a:lnTo>
                    <a:lnTo>
                      <a:pt x="668" y="945"/>
                    </a:lnTo>
                    <a:lnTo>
                      <a:pt x="718" y="920"/>
                    </a:lnTo>
                    <a:lnTo>
                      <a:pt x="742" y="920"/>
                    </a:lnTo>
                    <a:lnTo>
                      <a:pt x="742" y="895"/>
                    </a:lnTo>
                    <a:lnTo>
                      <a:pt x="767" y="895"/>
                    </a:lnTo>
                    <a:lnTo>
                      <a:pt x="792" y="895"/>
                    </a:lnTo>
                    <a:lnTo>
                      <a:pt x="817" y="870"/>
                    </a:lnTo>
                    <a:lnTo>
                      <a:pt x="842" y="870"/>
                    </a:lnTo>
                    <a:lnTo>
                      <a:pt x="866" y="870"/>
                    </a:lnTo>
                    <a:lnTo>
                      <a:pt x="916" y="870"/>
                    </a:lnTo>
                    <a:lnTo>
                      <a:pt x="916" y="895"/>
                    </a:lnTo>
                    <a:lnTo>
                      <a:pt x="941" y="945"/>
                    </a:lnTo>
                    <a:lnTo>
                      <a:pt x="965" y="945"/>
                    </a:lnTo>
                    <a:lnTo>
                      <a:pt x="965" y="920"/>
                    </a:lnTo>
                    <a:lnTo>
                      <a:pt x="990" y="920"/>
                    </a:lnTo>
                    <a:lnTo>
                      <a:pt x="1015" y="895"/>
                    </a:lnTo>
                    <a:lnTo>
                      <a:pt x="1015" y="895"/>
                    </a:lnTo>
                    <a:lnTo>
                      <a:pt x="1064" y="895"/>
                    </a:lnTo>
                    <a:lnTo>
                      <a:pt x="1040" y="870"/>
                    </a:lnTo>
                    <a:lnTo>
                      <a:pt x="1064" y="870"/>
                    </a:lnTo>
                    <a:lnTo>
                      <a:pt x="1089" y="870"/>
                    </a:lnTo>
                    <a:lnTo>
                      <a:pt x="1163" y="870"/>
                    </a:lnTo>
                    <a:lnTo>
                      <a:pt x="1238" y="895"/>
                    </a:lnTo>
                    <a:lnTo>
                      <a:pt x="1238" y="846"/>
                    </a:lnTo>
                    <a:lnTo>
                      <a:pt x="1213" y="846"/>
                    </a:lnTo>
                    <a:lnTo>
                      <a:pt x="1213" y="796"/>
                    </a:lnTo>
                    <a:lnTo>
                      <a:pt x="1238" y="771"/>
                    </a:lnTo>
                    <a:lnTo>
                      <a:pt x="1238" y="746"/>
                    </a:lnTo>
                    <a:lnTo>
                      <a:pt x="1238" y="721"/>
                    </a:lnTo>
                    <a:lnTo>
                      <a:pt x="1238" y="671"/>
                    </a:lnTo>
                    <a:lnTo>
                      <a:pt x="1263" y="647"/>
                    </a:lnTo>
                    <a:lnTo>
                      <a:pt x="1287" y="671"/>
                    </a:lnTo>
                    <a:lnTo>
                      <a:pt x="1287" y="622"/>
                    </a:lnTo>
                    <a:lnTo>
                      <a:pt x="1312" y="597"/>
                    </a:lnTo>
                    <a:lnTo>
                      <a:pt x="1287" y="572"/>
                    </a:lnTo>
                    <a:lnTo>
                      <a:pt x="1263" y="572"/>
                    </a:lnTo>
                    <a:lnTo>
                      <a:pt x="1312" y="522"/>
                    </a:lnTo>
                    <a:lnTo>
                      <a:pt x="1238" y="447"/>
                    </a:lnTo>
                    <a:lnTo>
                      <a:pt x="1213" y="447"/>
                    </a:lnTo>
                    <a:lnTo>
                      <a:pt x="1188" y="423"/>
                    </a:lnTo>
                    <a:lnTo>
                      <a:pt x="1114" y="423"/>
                    </a:lnTo>
                    <a:lnTo>
                      <a:pt x="1064" y="423"/>
                    </a:lnTo>
                    <a:lnTo>
                      <a:pt x="1040" y="373"/>
                    </a:lnTo>
                    <a:lnTo>
                      <a:pt x="1015" y="298"/>
                    </a:lnTo>
                    <a:lnTo>
                      <a:pt x="1015" y="273"/>
                    </a:lnTo>
                    <a:lnTo>
                      <a:pt x="990" y="248"/>
                    </a:lnTo>
                    <a:lnTo>
                      <a:pt x="990" y="19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96" name="Freeform 49">
                <a:extLst>
                  <a:ext uri="{FF2B5EF4-FFF2-40B4-BE49-F238E27FC236}">
                    <a16:creationId xmlns:a16="http://schemas.microsoft.com/office/drawing/2014/main" id="{1EFE7271-D1D0-4AC6-BE78-5237BE81E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3624" y="5144483"/>
                <a:ext cx="420990" cy="262777"/>
              </a:xfrm>
              <a:custGeom>
                <a:avLst/>
                <a:gdLst/>
                <a:ahLst/>
                <a:cxnLst>
                  <a:cxn ang="0">
                    <a:pos x="891" y="50"/>
                  </a:cxn>
                  <a:cxn ang="0">
                    <a:pos x="866" y="75"/>
                  </a:cxn>
                  <a:cxn ang="0">
                    <a:pos x="817" y="25"/>
                  </a:cxn>
                  <a:cxn ang="0">
                    <a:pos x="767" y="0"/>
                  </a:cxn>
                  <a:cxn ang="0">
                    <a:pos x="718" y="0"/>
                  </a:cxn>
                  <a:cxn ang="0">
                    <a:pos x="668" y="25"/>
                  </a:cxn>
                  <a:cxn ang="0">
                    <a:pos x="643" y="50"/>
                  </a:cxn>
                  <a:cxn ang="0">
                    <a:pos x="569" y="75"/>
                  </a:cxn>
                  <a:cxn ang="0">
                    <a:pos x="544" y="150"/>
                  </a:cxn>
                  <a:cxn ang="0">
                    <a:pos x="544" y="200"/>
                  </a:cxn>
                  <a:cxn ang="0">
                    <a:pos x="544" y="299"/>
                  </a:cxn>
                  <a:cxn ang="0">
                    <a:pos x="495" y="299"/>
                  </a:cxn>
                  <a:cxn ang="0">
                    <a:pos x="470" y="224"/>
                  </a:cxn>
                  <a:cxn ang="0">
                    <a:pos x="421" y="175"/>
                  </a:cxn>
                  <a:cxn ang="0">
                    <a:pos x="371" y="150"/>
                  </a:cxn>
                  <a:cxn ang="0">
                    <a:pos x="322" y="175"/>
                  </a:cxn>
                  <a:cxn ang="0">
                    <a:pos x="272" y="150"/>
                  </a:cxn>
                  <a:cxn ang="0">
                    <a:pos x="222" y="150"/>
                  </a:cxn>
                  <a:cxn ang="0">
                    <a:pos x="198" y="224"/>
                  </a:cxn>
                  <a:cxn ang="0">
                    <a:pos x="173" y="274"/>
                  </a:cxn>
                  <a:cxn ang="0">
                    <a:pos x="123" y="299"/>
                  </a:cxn>
                  <a:cxn ang="0">
                    <a:pos x="99" y="299"/>
                  </a:cxn>
                  <a:cxn ang="0">
                    <a:pos x="24" y="324"/>
                  </a:cxn>
                  <a:cxn ang="0">
                    <a:pos x="24" y="399"/>
                  </a:cxn>
                  <a:cxn ang="0">
                    <a:pos x="24" y="523"/>
                  </a:cxn>
                  <a:cxn ang="0">
                    <a:pos x="49" y="573"/>
                  </a:cxn>
                  <a:cxn ang="0">
                    <a:pos x="74" y="647"/>
                  </a:cxn>
                  <a:cxn ang="0">
                    <a:pos x="74" y="697"/>
                  </a:cxn>
                  <a:cxn ang="0">
                    <a:pos x="99" y="747"/>
                  </a:cxn>
                  <a:cxn ang="0">
                    <a:pos x="198" y="747"/>
                  </a:cxn>
                  <a:cxn ang="0">
                    <a:pos x="297" y="722"/>
                  </a:cxn>
                  <a:cxn ang="0">
                    <a:pos x="371" y="697"/>
                  </a:cxn>
                  <a:cxn ang="0">
                    <a:pos x="396" y="647"/>
                  </a:cxn>
                  <a:cxn ang="0">
                    <a:pos x="421" y="672"/>
                  </a:cxn>
                  <a:cxn ang="0">
                    <a:pos x="495" y="672"/>
                  </a:cxn>
                  <a:cxn ang="0">
                    <a:pos x="619" y="722"/>
                  </a:cxn>
                  <a:cxn ang="0">
                    <a:pos x="693" y="772"/>
                  </a:cxn>
                  <a:cxn ang="0">
                    <a:pos x="767" y="797"/>
                  </a:cxn>
                  <a:cxn ang="0">
                    <a:pos x="842" y="797"/>
                  </a:cxn>
                  <a:cxn ang="0">
                    <a:pos x="891" y="722"/>
                  </a:cxn>
                  <a:cxn ang="0">
                    <a:pos x="941" y="747"/>
                  </a:cxn>
                  <a:cxn ang="0">
                    <a:pos x="965" y="722"/>
                  </a:cxn>
                  <a:cxn ang="0">
                    <a:pos x="1015" y="722"/>
                  </a:cxn>
                  <a:cxn ang="0">
                    <a:pos x="1040" y="647"/>
                  </a:cxn>
                  <a:cxn ang="0">
                    <a:pos x="1064" y="598"/>
                  </a:cxn>
                  <a:cxn ang="0">
                    <a:pos x="1089" y="523"/>
                  </a:cxn>
                  <a:cxn ang="0">
                    <a:pos x="1064" y="423"/>
                  </a:cxn>
                  <a:cxn ang="0">
                    <a:pos x="1164" y="399"/>
                  </a:cxn>
                  <a:cxn ang="0">
                    <a:pos x="1139" y="324"/>
                  </a:cxn>
                  <a:cxn ang="0">
                    <a:pos x="1164" y="274"/>
                  </a:cxn>
                  <a:cxn ang="0">
                    <a:pos x="1238" y="299"/>
                  </a:cxn>
                  <a:cxn ang="0">
                    <a:pos x="1312" y="249"/>
                  </a:cxn>
                  <a:cxn ang="0">
                    <a:pos x="1263" y="150"/>
                  </a:cxn>
                  <a:cxn ang="0">
                    <a:pos x="1188" y="100"/>
                  </a:cxn>
                  <a:cxn ang="0">
                    <a:pos x="1164" y="50"/>
                  </a:cxn>
                  <a:cxn ang="0">
                    <a:pos x="1064" y="0"/>
                  </a:cxn>
                  <a:cxn ang="0">
                    <a:pos x="965" y="0"/>
                  </a:cxn>
                  <a:cxn ang="0">
                    <a:pos x="965" y="25"/>
                  </a:cxn>
                  <a:cxn ang="0">
                    <a:pos x="916" y="25"/>
                  </a:cxn>
                </a:cxnLst>
                <a:rect l="0" t="0" r="r" b="b"/>
                <a:pathLst>
                  <a:path w="1312" h="822">
                    <a:moveTo>
                      <a:pt x="916" y="25"/>
                    </a:moveTo>
                    <a:lnTo>
                      <a:pt x="891" y="50"/>
                    </a:lnTo>
                    <a:lnTo>
                      <a:pt x="866" y="50"/>
                    </a:lnTo>
                    <a:lnTo>
                      <a:pt x="866" y="75"/>
                    </a:lnTo>
                    <a:lnTo>
                      <a:pt x="842" y="75"/>
                    </a:lnTo>
                    <a:lnTo>
                      <a:pt x="817" y="25"/>
                    </a:lnTo>
                    <a:lnTo>
                      <a:pt x="817" y="0"/>
                    </a:lnTo>
                    <a:lnTo>
                      <a:pt x="767" y="0"/>
                    </a:lnTo>
                    <a:lnTo>
                      <a:pt x="743" y="0"/>
                    </a:lnTo>
                    <a:lnTo>
                      <a:pt x="718" y="0"/>
                    </a:lnTo>
                    <a:lnTo>
                      <a:pt x="693" y="25"/>
                    </a:lnTo>
                    <a:lnTo>
                      <a:pt x="668" y="25"/>
                    </a:lnTo>
                    <a:lnTo>
                      <a:pt x="643" y="25"/>
                    </a:lnTo>
                    <a:lnTo>
                      <a:pt x="643" y="50"/>
                    </a:lnTo>
                    <a:lnTo>
                      <a:pt x="619" y="50"/>
                    </a:lnTo>
                    <a:lnTo>
                      <a:pt x="569" y="75"/>
                    </a:lnTo>
                    <a:lnTo>
                      <a:pt x="544" y="75"/>
                    </a:lnTo>
                    <a:lnTo>
                      <a:pt x="544" y="150"/>
                    </a:lnTo>
                    <a:lnTo>
                      <a:pt x="520" y="175"/>
                    </a:lnTo>
                    <a:lnTo>
                      <a:pt x="544" y="200"/>
                    </a:lnTo>
                    <a:lnTo>
                      <a:pt x="569" y="249"/>
                    </a:lnTo>
                    <a:lnTo>
                      <a:pt x="544" y="299"/>
                    </a:lnTo>
                    <a:lnTo>
                      <a:pt x="520" y="324"/>
                    </a:lnTo>
                    <a:lnTo>
                      <a:pt x="495" y="299"/>
                    </a:lnTo>
                    <a:lnTo>
                      <a:pt x="470" y="249"/>
                    </a:lnTo>
                    <a:lnTo>
                      <a:pt x="470" y="224"/>
                    </a:lnTo>
                    <a:lnTo>
                      <a:pt x="445" y="175"/>
                    </a:lnTo>
                    <a:lnTo>
                      <a:pt x="421" y="175"/>
                    </a:lnTo>
                    <a:lnTo>
                      <a:pt x="396" y="150"/>
                    </a:lnTo>
                    <a:lnTo>
                      <a:pt x="371" y="150"/>
                    </a:lnTo>
                    <a:lnTo>
                      <a:pt x="322" y="150"/>
                    </a:lnTo>
                    <a:lnTo>
                      <a:pt x="322" y="175"/>
                    </a:lnTo>
                    <a:lnTo>
                      <a:pt x="297" y="200"/>
                    </a:lnTo>
                    <a:lnTo>
                      <a:pt x="272" y="150"/>
                    </a:lnTo>
                    <a:lnTo>
                      <a:pt x="247" y="125"/>
                    </a:lnTo>
                    <a:lnTo>
                      <a:pt x="222" y="150"/>
                    </a:lnTo>
                    <a:lnTo>
                      <a:pt x="198" y="224"/>
                    </a:lnTo>
                    <a:lnTo>
                      <a:pt x="198" y="224"/>
                    </a:lnTo>
                    <a:lnTo>
                      <a:pt x="198" y="299"/>
                    </a:lnTo>
                    <a:lnTo>
                      <a:pt x="173" y="274"/>
                    </a:lnTo>
                    <a:lnTo>
                      <a:pt x="173" y="299"/>
                    </a:lnTo>
                    <a:lnTo>
                      <a:pt x="123" y="299"/>
                    </a:lnTo>
                    <a:lnTo>
                      <a:pt x="99" y="324"/>
                    </a:lnTo>
                    <a:lnTo>
                      <a:pt x="99" y="299"/>
                    </a:lnTo>
                    <a:lnTo>
                      <a:pt x="49" y="324"/>
                    </a:lnTo>
                    <a:lnTo>
                      <a:pt x="24" y="324"/>
                    </a:lnTo>
                    <a:lnTo>
                      <a:pt x="0" y="349"/>
                    </a:lnTo>
                    <a:lnTo>
                      <a:pt x="24" y="399"/>
                    </a:lnTo>
                    <a:lnTo>
                      <a:pt x="24" y="473"/>
                    </a:lnTo>
                    <a:lnTo>
                      <a:pt x="24" y="523"/>
                    </a:lnTo>
                    <a:lnTo>
                      <a:pt x="49" y="548"/>
                    </a:lnTo>
                    <a:lnTo>
                      <a:pt x="49" y="573"/>
                    </a:lnTo>
                    <a:lnTo>
                      <a:pt x="74" y="598"/>
                    </a:lnTo>
                    <a:lnTo>
                      <a:pt x="74" y="647"/>
                    </a:lnTo>
                    <a:lnTo>
                      <a:pt x="74" y="697"/>
                    </a:lnTo>
                    <a:lnTo>
                      <a:pt x="74" y="697"/>
                    </a:lnTo>
                    <a:lnTo>
                      <a:pt x="74" y="722"/>
                    </a:lnTo>
                    <a:lnTo>
                      <a:pt x="99" y="747"/>
                    </a:lnTo>
                    <a:lnTo>
                      <a:pt x="123" y="747"/>
                    </a:lnTo>
                    <a:lnTo>
                      <a:pt x="198" y="747"/>
                    </a:lnTo>
                    <a:lnTo>
                      <a:pt x="247" y="722"/>
                    </a:lnTo>
                    <a:lnTo>
                      <a:pt x="297" y="722"/>
                    </a:lnTo>
                    <a:lnTo>
                      <a:pt x="322" y="697"/>
                    </a:lnTo>
                    <a:lnTo>
                      <a:pt x="371" y="697"/>
                    </a:lnTo>
                    <a:lnTo>
                      <a:pt x="371" y="672"/>
                    </a:lnTo>
                    <a:lnTo>
                      <a:pt x="396" y="647"/>
                    </a:lnTo>
                    <a:lnTo>
                      <a:pt x="421" y="647"/>
                    </a:lnTo>
                    <a:lnTo>
                      <a:pt x="421" y="672"/>
                    </a:lnTo>
                    <a:lnTo>
                      <a:pt x="470" y="672"/>
                    </a:lnTo>
                    <a:lnTo>
                      <a:pt x="495" y="672"/>
                    </a:lnTo>
                    <a:lnTo>
                      <a:pt x="569" y="697"/>
                    </a:lnTo>
                    <a:lnTo>
                      <a:pt x="619" y="722"/>
                    </a:lnTo>
                    <a:lnTo>
                      <a:pt x="668" y="722"/>
                    </a:lnTo>
                    <a:lnTo>
                      <a:pt x="693" y="772"/>
                    </a:lnTo>
                    <a:lnTo>
                      <a:pt x="718" y="772"/>
                    </a:lnTo>
                    <a:lnTo>
                      <a:pt x="767" y="797"/>
                    </a:lnTo>
                    <a:lnTo>
                      <a:pt x="817" y="822"/>
                    </a:lnTo>
                    <a:lnTo>
                      <a:pt x="842" y="797"/>
                    </a:lnTo>
                    <a:lnTo>
                      <a:pt x="866" y="747"/>
                    </a:lnTo>
                    <a:lnTo>
                      <a:pt x="891" y="722"/>
                    </a:lnTo>
                    <a:lnTo>
                      <a:pt x="941" y="722"/>
                    </a:lnTo>
                    <a:lnTo>
                      <a:pt x="941" y="747"/>
                    </a:lnTo>
                    <a:lnTo>
                      <a:pt x="965" y="747"/>
                    </a:lnTo>
                    <a:lnTo>
                      <a:pt x="965" y="722"/>
                    </a:lnTo>
                    <a:lnTo>
                      <a:pt x="990" y="697"/>
                    </a:lnTo>
                    <a:lnTo>
                      <a:pt x="1015" y="722"/>
                    </a:lnTo>
                    <a:lnTo>
                      <a:pt x="1040" y="697"/>
                    </a:lnTo>
                    <a:lnTo>
                      <a:pt x="1040" y="647"/>
                    </a:lnTo>
                    <a:lnTo>
                      <a:pt x="1064" y="623"/>
                    </a:lnTo>
                    <a:lnTo>
                      <a:pt x="1064" y="598"/>
                    </a:lnTo>
                    <a:lnTo>
                      <a:pt x="1089" y="548"/>
                    </a:lnTo>
                    <a:lnTo>
                      <a:pt x="1089" y="523"/>
                    </a:lnTo>
                    <a:lnTo>
                      <a:pt x="1089" y="473"/>
                    </a:lnTo>
                    <a:lnTo>
                      <a:pt x="1064" y="423"/>
                    </a:lnTo>
                    <a:lnTo>
                      <a:pt x="1089" y="399"/>
                    </a:lnTo>
                    <a:lnTo>
                      <a:pt x="1164" y="399"/>
                    </a:lnTo>
                    <a:lnTo>
                      <a:pt x="1164" y="374"/>
                    </a:lnTo>
                    <a:lnTo>
                      <a:pt x="1139" y="324"/>
                    </a:lnTo>
                    <a:lnTo>
                      <a:pt x="1139" y="299"/>
                    </a:lnTo>
                    <a:lnTo>
                      <a:pt x="1164" y="274"/>
                    </a:lnTo>
                    <a:lnTo>
                      <a:pt x="1213" y="299"/>
                    </a:lnTo>
                    <a:lnTo>
                      <a:pt x="1238" y="299"/>
                    </a:lnTo>
                    <a:lnTo>
                      <a:pt x="1287" y="299"/>
                    </a:lnTo>
                    <a:lnTo>
                      <a:pt x="1312" y="249"/>
                    </a:lnTo>
                    <a:lnTo>
                      <a:pt x="1287" y="200"/>
                    </a:lnTo>
                    <a:lnTo>
                      <a:pt x="1263" y="150"/>
                    </a:lnTo>
                    <a:lnTo>
                      <a:pt x="1213" y="125"/>
                    </a:lnTo>
                    <a:lnTo>
                      <a:pt x="1188" y="100"/>
                    </a:lnTo>
                    <a:lnTo>
                      <a:pt x="1139" y="75"/>
                    </a:lnTo>
                    <a:lnTo>
                      <a:pt x="1164" y="50"/>
                    </a:lnTo>
                    <a:lnTo>
                      <a:pt x="1139" y="25"/>
                    </a:lnTo>
                    <a:lnTo>
                      <a:pt x="1064" y="0"/>
                    </a:lnTo>
                    <a:lnTo>
                      <a:pt x="990" y="0"/>
                    </a:lnTo>
                    <a:lnTo>
                      <a:pt x="965" y="0"/>
                    </a:lnTo>
                    <a:lnTo>
                      <a:pt x="941" y="0"/>
                    </a:lnTo>
                    <a:lnTo>
                      <a:pt x="965" y="25"/>
                    </a:lnTo>
                    <a:lnTo>
                      <a:pt x="916" y="25"/>
                    </a:lnTo>
                    <a:lnTo>
                      <a:pt x="916" y="2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97" name="Freeform 50">
                <a:extLst>
                  <a:ext uri="{FF2B5EF4-FFF2-40B4-BE49-F238E27FC236}">
                    <a16:creationId xmlns:a16="http://schemas.microsoft.com/office/drawing/2014/main" id="{CA23E666-4E63-46E6-A7C2-9DD00237F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579" y="4866398"/>
                <a:ext cx="231031" cy="556169"/>
              </a:xfrm>
              <a:custGeom>
                <a:avLst/>
                <a:gdLst/>
                <a:ahLst/>
                <a:cxnLst>
                  <a:cxn ang="0">
                    <a:pos x="272" y="1119"/>
                  </a:cxn>
                  <a:cxn ang="0">
                    <a:pos x="173" y="1169"/>
                  </a:cxn>
                  <a:cxn ang="0">
                    <a:pos x="99" y="1194"/>
                  </a:cxn>
                  <a:cxn ang="0">
                    <a:pos x="49" y="1269"/>
                  </a:cxn>
                  <a:cxn ang="0">
                    <a:pos x="49" y="1393"/>
                  </a:cxn>
                  <a:cxn ang="0">
                    <a:pos x="24" y="1493"/>
                  </a:cxn>
                  <a:cxn ang="0">
                    <a:pos x="49" y="1567"/>
                  </a:cxn>
                  <a:cxn ang="0">
                    <a:pos x="124" y="1542"/>
                  </a:cxn>
                  <a:cxn ang="0">
                    <a:pos x="173" y="1617"/>
                  </a:cxn>
                  <a:cxn ang="0">
                    <a:pos x="247" y="1692"/>
                  </a:cxn>
                  <a:cxn ang="0">
                    <a:pos x="346" y="1741"/>
                  </a:cxn>
                  <a:cxn ang="0">
                    <a:pos x="421" y="1592"/>
                  </a:cxn>
                  <a:cxn ang="0">
                    <a:pos x="470" y="1517"/>
                  </a:cxn>
                  <a:cxn ang="0">
                    <a:pos x="495" y="1393"/>
                  </a:cxn>
                  <a:cxn ang="0">
                    <a:pos x="569" y="1318"/>
                  </a:cxn>
                  <a:cxn ang="0">
                    <a:pos x="569" y="1269"/>
                  </a:cxn>
                  <a:cxn ang="0">
                    <a:pos x="569" y="1094"/>
                  </a:cxn>
                  <a:cxn ang="0">
                    <a:pos x="594" y="970"/>
                  </a:cxn>
                  <a:cxn ang="0">
                    <a:pos x="594" y="821"/>
                  </a:cxn>
                  <a:cxn ang="0">
                    <a:pos x="668" y="721"/>
                  </a:cxn>
                  <a:cxn ang="0">
                    <a:pos x="693" y="597"/>
                  </a:cxn>
                  <a:cxn ang="0">
                    <a:pos x="693" y="522"/>
                  </a:cxn>
                  <a:cxn ang="0">
                    <a:pos x="644" y="472"/>
                  </a:cxn>
                  <a:cxn ang="0">
                    <a:pos x="693" y="373"/>
                  </a:cxn>
                  <a:cxn ang="0">
                    <a:pos x="644" y="248"/>
                  </a:cxn>
                  <a:cxn ang="0">
                    <a:pos x="718" y="224"/>
                  </a:cxn>
                  <a:cxn ang="0">
                    <a:pos x="644" y="149"/>
                  </a:cxn>
                  <a:cxn ang="0">
                    <a:pos x="569" y="74"/>
                  </a:cxn>
                  <a:cxn ang="0">
                    <a:pos x="470" y="0"/>
                  </a:cxn>
                  <a:cxn ang="0">
                    <a:pos x="421" y="74"/>
                  </a:cxn>
                  <a:cxn ang="0">
                    <a:pos x="346" y="49"/>
                  </a:cxn>
                  <a:cxn ang="0">
                    <a:pos x="346" y="199"/>
                  </a:cxn>
                  <a:cxn ang="0">
                    <a:pos x="297" y="323"/>
                  </a:cxn>
                  <a:cxn ang="0">
                    <a:pos x="223" y="298"/>
                  </a:cxn>
                  <a:cxn ang="0">
                    <a:pos x="148" y="298"/>
                  </a:cxn>
                  <a:cxn ang="0">
                    <a:pos x="74" y="373"/>
                  </a:cxn>
                  <a:cxn ang="0">
                    <a:pos x="74" y="447"/>
                  </a:cxn>
                  <a:cxn ang="0">
                    <a:pos x="124" y="572"/>
                  </a:cxn>
                  <a:cxn ang="0">
                    <a:pos x="148" y="622"/>
                  </a:cxn>
                  <a:cxn ang="0">
                    <a:pos x="99" y="671"/>
                  </a:cxn>
                  <a:cxn ang="0">
                    <a:pos x="99" y="771"/>
                  </a:cxn>
                  <a:cxn ang="0">
                    <a:pos x="99" y="846"/>
                  </a:cxn>
                  <a:cxn ang="0">
                    <a:pos x="99" y="945"/>
                  </a:cxn>
                  <a:cxn ang="0">
                    <a:pos x="223" y="1020"/>
                  </a:cxn>
                </a:cxnLst>
                <a:rect l="0" t="0" r="r" b="b"/>
                <a:pathLst>
                  <a:path w="718" h="1741">
                    <a:moveTo>
                      <a:pt x="223" y="1020"/>
                    </a:moveTo>
                    <a:lnTo>
                      <a:pt x="247" y="1070"/>
                    </a:lnTo>
                    <a:lnTo>
                      <a:pt x="272" y="1119"/>
                    </a:lnTo>
                    <a:lnTo>
                      <a:pt x="247" y="1169"/>
                    </a:lnTo>
                    <a:lnTo>
                      <a:pt x="198" y="1169"/>
                    </a:lnTo>
                    <a:lnTo>
                      <a:pt x="173" y="1169"/>
                    </a:lnTo>
                    <a:lnTo>
                      <a:pt x="124" y="1144"/>
                    </a:lnTo>
                    <a:lnTo>
                      <a:pt x="99" y="1169"/>
                    </a:lnTo>
                    <a:lnTo>
                      <a:pt x="99" y="1194"/>
                    </a:lnTo>
                    <a:lnTo>
                      <a:pt x="124" y="1244"/>
                    </a:lnTo>
                    <a:lnTo>
                      <a:pt x="124" y="1269"/>
                    </a:lnTo>
                    <a:lnTo>
                      <a:pt x="49" y="1269"/>
                    </a:lnTo>
                    <a:lnTo>
                      <a:pt x="24" y="1293"/>
                    </a:lnTo>
                    <a:lnTo>
                      <a:pt x="49" y="1343"/>
                    </a:lnTo>
                    <a:lnTo>
                      <a:pt x="49" y="1393"/>
                    </a:lnTo>
                    <a:lnTo>
                      <a:pt x="49" y="1418"/>
                    </a:lnTo>
                    <a:lnTo>
                      <a:pt x="24" y="1468"/>
                    </a:lnTo>
                    <a:lnTo>
                      <a:pt x="24" y="1493"/>
                    </a:lnTo>
                    <a:lnTo>
                      <a:pt x="0" y="1517"/>
                    </a:lnTo>
                    <a:lnTo>
                      <a:pt x="0" y="1567"/>
                    </a:lnTo>
                    <a:lnTo>
                      <a:pt x="49" y="1567"/>
                    </a:lnTo>
                    <a:lnTo>
                      <a:pt x="74" y="1567"/>
                    </a:lnTo>
                    <a:lnTo>
                      <a:pt x="74" y="1542"/>
                    </a:lnTo>
                    <a:lnTo>
                      <a:pt x="124" y="1542"/>
                    </a:lnTo>
                    <a:lnTo>
                      <a:pt x="148" y="1592"/>
                    </a:lnTo>
                    <a:lnTo>
                      <a:pt x="173" y="1592"/>
                    </a:lnTo>
                    <a:lnTo>
                      <a:pt x="173" y="1617"/>
                    </a:lnTo>
                    <a:lnTo>
                      <a:pt x="173" y="1642"/>
                    </a:lnTo>
                    <a:lnTo>
                      <a:pt x="198" y="1642"/>
                    </a:lnTo>
                    <a:lnTo>
                      <a:pt x="247" y="1692"/>
                    </a:lnTo>
                    <a:lnTo>
                      <a:pt x="272" y="1716"/>
                    </a:lnTo>
                    <a:lnTo>
                      <a:pt x="322" y="1716"/>
                    </a:lnTo>
                    <a:lnTo>
                      <a:pt x="346" y="1741"/>
                    </a:lnTo>
                    <a:lnTo>
                      <a:pt x="371" y="1716"/>
                    </a:lnTo>
                    <a:lnTo>
                      <a:pt x="396" y="1642"/>
                    </a:lnTo>
                    <a:lnTo>
                      <a:pt x="421" y="1592"/>
                    </a:lnTo>
                    <a:lnTo>
                      <a:pt x="445" y="1567"/>
                    </a:lnTo>
                    <a:lnTo>
                      <a:pt x="445" y="1517"/>
                    </a:lnTo>
                    <a:lnTo>
                      <a:pt x="470" y="1517"/>
                    </a:lnTo>
                    <a:lnTo>
                      <a:pt x="470" y="1468"/>
                    </a:lnTo>
                    <a:lnTo>
                      <a:pt x="470" y="1443"/>
                    </a:lnTo>
                    <a:lnTo>
                      <a:pt x="495" y="1393"/>
                    </a:lnTo>
                    <a:lnTo>
                      <a:pt x="520" y="1393"/>
                    </a:lnTo>
                    <a:lnTo>
                      <a:pt x="544" y="1293"/>
                    </a:lnTo>
                    <a:lnTo>
                      <a:pt x="569" y="1318"/>
                    </a:lnTo>
                    <a:lnTo>
                      <a:pt x="594" y="1293"/>
                    </a:lnTo>
                    <a:lnTo>
                      <a:pt x="569" y="1269"/>
                    </a:lnTo>
                    <a:lnTo>
                      <a:pt x="569" y="1269"/>
                    </a:lnTo>
                    <a:lnTo>
                      <a:pt x="569" y="1194"/>
                    </a:lnTo>
                    <a:lnTo>
                      <a:pt x="594" y="1144"/>
                    </a:lnTo>
                    <a:lnTo>
                      <a:pt x="569" y="1094"/>
                    </a:lnTo>
                    <a:lnTo>
                      <a:pt x="594" y="1045"/>
                    </a:lnTo>
                    <a:lnTo>
                      <a:pt x="644" y="970"/>
                    </a:lnTo>
                    <a:lnTo>
                      <a:pt x="594" y="970"/>
                    </a:lnTo>
                    <a:lnTo>
                      <a:pt x="594" y="895"/>
                    </a:lnTo>
                    <a:lnTo>
                      <a:pt x="594" y="870"/>
                    </a:lnTo>
                    <a:lnTo>
                      <a:pt x="594" y="821"/>
                    </a:lnTo>
                    <a:lnTo>
                      <a:pt x="619" y="796"/>
                    </a:lnTo>
                    <a:lnTo>
                      <a:pt x="619" y="746"/>
                    </a:lnTo>
                    <a:lnTo>
                      <a:pt x="668" y="721"/>
                    </a:lnTo>
                    <a:lnTo>
                      <a:pt x="668" y="671"/>
                    </a:lnTo>
                    <a:lnTo>
                      <a:pt x="693" y="622"/>
                    </a:lnTo>
                    <a:lnTo>
                      <a:pt x="693" y="597"/>
                    </a:lnTo>
                    <a:lnTo>
                      <a:pt x="644" y="547"/>
                    </a:lnTo>
                    <a:lnTo>
                      <a:pt x="693" y="522"/>
                    </a:lnTo>
                    <a:lnTo>
                      <a:pt x="693" y="522"/>
                    </a:lnTo>
                    <a:lnTo>
                      <a:pt x="693" y="497"/>
                    </a:lnTo>
                    <a:lnTo>
                      <a:pt x="668" y="497"/>
                    </a:lnTo>
                    <a:lnTo>
                      <a:pt x="644" y="472"/>
                    </a:lnTo>
                    <a:lnTo>
                      <a:pt x="668" y="447"/>
                    </a:lnTo>
                    <a:lnTo>
                      <a:pt x="693" y="423"/>
                    </a:lnTo>
                    <a:lnTo>
                      <a:pt x="693" y="373"/>
                    </a:lnTo>
                    <a:lnTo>
                      <a:pt x="644" y="348"/>
                    </a:lnTo>
                    <a:lnTo>
                      <a:pt x="619" y="273"/>
                    </a:lnTo>
                    <a:lnTo>
                      <a:pt x="644" y="248"/>
                    </a:lnTo>
                    <a:lnTo>
                      <a:pt x="693" y="248"/>
                    </a:lnTo>
                    <a:lnTo>
                      <a:pt x="718" y="273"/>
                    </a:lnTo>
                    <a:lnTo>
                      <a:pt x="718" y="224"/>
                    </a:lnTo>
                    <a:lnTo>
                      <a:pt x="718" y="149"/>
                    </a:lnTo>
                    <a:lnTo>
                      <a:pt x="693" y="149"/>
                    </a:lnTo>
                    <a:lnTo>
                      <a:pt x="644" y="149"/>
                    </a:lnTo>
                    <a:lnTo>
                      <a:pt x="619" y="49"/>
                    </a:lnTo>
                    <a:lnTo>
                      <a:pt x="594" y="25"/>
                    </a:lnTo>
                    <a:lnTo>
                      <a:pt x="569" y="74"/>
                    </a:lnTo>
                    <a:lnTo>
                      <a:pt x="520" y="0"/>
                    </a:lnTo>
                    <a:lnTo>
                      <a:pt x="495" y="25"/>
                    </a:lnTo>
                    <a:lnTo>
                      <a:pt x="470" y="0"/>
                    </a:lnTo>
                    <a:lnTo>
                      <a:pt x="445" y="25"/>
                    </a:lnTo>
                    <a:lnTo>
                      <a:pt x="421" y="49"/>
                    </a:lnTo>
                    <a:lnTo>
                      <a:pt x="421" y="74"/>
                    </a:lnTo>
                    <a:lnTo>
                      <a:pt x="396" y="74"/>
                    </a:lnTo>
                    <a:lnTo>
                      <a:pt x="396" y="49"/>
                    </a:lnTo>
                    <a:lnTo>
                      <a:pt x="346" y="49"/>
                    </a:lnTo>
                    <a:lnTo>
                      <a:pt x="346" y="99"/>
                    </a:lnTo>
                    <a:lnTo>
                      <a:pt x="371" y="174"/>
                    </a:lnTo>
                    <a:lnTo>
                      <a:pt x="346" y="199"/>
                    </a:lnTo>
                    <a:lnTo>
                      <a:pt x="371" y="273"/>
                    </a:lnTo>
                    <a:lnTo>
                      <a:pt x="346" y="273"/>
                    </a:lnTo>
                    <a:lnTo>
                      <a:pt x="297" y="323"/>
                    </a:lnTo>
                    <a:lnTo>
                      <a:pt x="272" y="298"/>
                    </a:lnTo>
                    <a:lnTo>
                      <a:pt x="247" y="323"/>
                    </a:lnTo>
                    <a:lnTo>
                      <a:pt x="223" y="298"/>
                    </a:lnTo>
                    <a:lnTo>
                      <a:pt x="173" y="273"/>
                    </a:lnTo>
                    <a:lnTo>
                      <a:pt x="148" y="273"/>
                    </a:lnTo>
                    <a:lnTo>
                      <a:pt x="148" y="298"/>
                    </a:lnTo>
                    <a:lnTo>
                      <a:pt x="124" y="348"/>
                    </a:lnTo>
                    <a:lnTo>
                      <a:pt x="99" y="373"/>
                    </a:lnTo>
                    <a:lnTo>
                      <a:pt x="74" y="373"/>
                    </a:lnTo>
                    <a:lnTo>
                      <a:pt x="49" y="373"/>
                    </a:lnTo>
                    <a:lnTo>
                      <a:pt x="49" y="423"/>
                    </a:lnTo>
                    <a:lnTo>
                      <a:pt x="74" y="447"/>
                    </a:lnTo>
                    <a:lnTo>
                      <a:pt x="99" y="447"/>
                    </a:lnTo>
                    <a:lnTo>
                      <a:pt x="173" y="522"/>
                    </a:lnTo>
                    <a:lnTo>
                      <a:pt x="124" y="572"/>
                    </a:lnTo>
                    <a:lnTo>
                      <a:pt x="148" y="572"/>
                    </a:lnTo>
                    <a:lnTo>
                      <a:pt x="173" y="597"/>
                    </a:lnTo>
                    <a:lnTo>
                      <a:pt x="148" y="622"/>
                    </a:lnTo>
                    <a:lnTo>
                      <a:pt x="148" y="671"/>
                    </a:lnTo>
                    <a:lnTo>
                      <a:pt x="124" y="647"/>
                    </a:lnTo>
                    <a:lnTo>
                      <a:pt x="99" y="671"/>
                    </a:lnTo>
                    <a:lnTo>
                      <a:pt x="99" y="721"/>
                    </a:lnTo>
                    <a:lnTo>
                      <a:pt x="99" y="746"/>
                    </a:lnTo>
                    <a:lnTo>
                      <a:pt x="99" y="771"/>
                    </a:lnTo>
                    <a:lnTo>
                      <a:pt x="74" y="796"/>
                    </a:lnTo>
                    <a:lnTo>
                      <a:pt x="74" y="846"/>
                    </a:lnTo>
                    <a:lnTo>
                      <a:pt x="99" y="846"/>
                    </a:lnTo>
                    <a:lnTo>
                      <a:pt x="99" y="895"/>
                    </a:lnTo>
                    <a:lnTo>
                      <a:pt x="124" y="920"/>
                    </a:lnTo>
                    <a:lnTo>
                      <a:pt x="99" y="945"/>
                    </a:lnTo>
                    <a:lnTo>
                      <a:pt x="148" y="970"/>
                    </a:lnTo>
                    <a:lnTo>
                      <a:pt x="173" y="995"/>
                    </a:lnTo>
                    <a:lnTo>
                      <a:pt x="223" y="102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98" name="Freeform 51">
                <a:extLst>
                  <a:ext uri="{FF2B5EF4-FFF2-40B4-BE49-F238E27FC236}">
                    <a16:creationId xmlns:a16="http://schemas.microsoft.com/office/drawing/2014/main" id="{7F14BD1C-DF36-48C0-8D1C-87B7B5D48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1893" y="5115258"/>
                <a:ext cx="120649" cy="349519"/>
              </a:xfrm>
              <a:custGeom>
                <a:avLst/>
                <a:gdLst/>
                <a:ahLst/>
                <a:cxnLst>
                  <a:cxn ang="0">
                    <a:pos x="75" y="547"/>
                  </a:cxn>
                  <a:cxn ang="0">
                    <a:pos x="50" y="647"/>
                  </a:cxn>
                  <a:cxn ang="0">
                    <a:pos x="25" y="697"/>
                  </a:cxn>
                  <a:cxn ang="0">
                    <a:pos x="0" y="722"/>
                  </a:cxn>
                  <a:cxn ang="0">
                    <a:pos x="0" y="771"/>
                  </a:cxn>
                  <a:cxn ang="0">
                    <a:pos x="0" y="871"/>
                  </a:cxn>
                  <a:cxn ang="0">
                    <a:pos x="25" y="871"/>
                  </a:cxn>
                  <a:cxn ang="0">
                    <a:pos x="25" y="1020"/>
                  </a:cxn>
                  <a:cxn ang="0">
                    <a:pos x="25" y="1045"/>
                  </a:cxn>
                  <a:cxn ang="0">
                    <a:pos x="25" y="1095"/>
                  </a:cxn>
                  <a:cxn ang="0">
                    <a:pos x="50" y="1070"/>
                  </a:cxn>
                  <a:cxn ang="0">
                    <a:pos x="75" y="995"/>
                  </a:cxn>
                  <a:cxn ang="0">
                    <a:pos x="100" y="921"/>
                  </a:cxn>
                  <a:cxn ang="0">
                    <a:pos x="100" y="896"/>
                  </a:cxn>
                  <a:cxn ang="0">
                    <a:pos x="124" y="846"/>
                  </a:cxn>
                  <a:cxn ang="0">
                    <a:pos x="124" y="771"/>
                  </a:cxn>
                  <a:cxn ang="0">
                    <a:pos x="124" y="747"/>
                  </a:cxn>
                  <a:cxn ang="0">
                    <a:pos x="174" y="722"/>
                  </a:cxn>
                  <a:cxn ang="0">
                    <a:pos x="149" y="697"/>
                  </a:cxn>
                  <a:cxn ang="0">
                    <a:pos x="174" y="647"/>
                  </a:cxn>
                  <a:cxn ang="0">
                    <a:pos x="199" y="498"/>
                  </a:cxn>
                  <a:cxn ang="0">
                    <a:pos x="223" y="498"/>
                  </a:cxn>
                  <a:cxn ang="0">
                    <a:pos x="248" y="448"/>
                  </a:cxn>
                  <a:cxn ang="0">
                    <a:pos x="248" y="423"/>
                  </a:cxn>
                  <a:cxn ang="0">
                    <a:pos x="248" y="398"/>
                  </a:cxn>
                  <a:cxn ang="0">
                    <a:pos x="248" y="348"/>
                  </a:cxn>
                  <a:cxn ang="0">
                    <a:pos x="273" y="324"/>
                  </a:cxn>
                  <a:cxn ang="0">
                    <a:pos x="273" y="299"/>
                  </a:cxn>
                  <a:cxn ang="0">
                    <a:pos x="298" y="299"/>
                  </a:cxn>
                  <a:cxn ang="0">
                    <a:pos x="298" y="224"/>
                  </a:cxn>
                  <a:cxn ang="0">
                    <a:pos x="322" y="174"/>
                  </a:cxn>
                  <a:cxn ang="0">
                    <a:pos x="347" y="149"/>
                  </a:cxn>
                  <a:cxn ang="0">
                    <a:pos x="347" y="100"/>
                  </a:cxn>
                  <a:cxn ang="0">
                    <a:pos x="347" y="75"/>
                  </a:cxn>
                  <a:cxn ang="0">
                    <a:pos x="347" y="50"/>
                  </a:cxn>
                  <a:cxn ang="0">
                    <a:pos x="372" y="25"/>
                  </a:cxn>
                  <a:cxn ang="0">
                    <a:pos x="372" y="0"/>
                  </a:cxn>
                  <a:cxn ang="0">
                    <a:pos x="347" y="0"/>
                  </a:cxn>
                  <a:cxn ang="0">
                    <a:pos x="347" y="0"/>
                  </a:cxn>
                  <a:cxn ang="0">
                    <a:pos x="322" y="0"/>
                  </a:cxn>
                  <a:cxn ang="0">
                    <a:pos x="298" y="50"/>
                  </a:cxn>
                  <a:cxn ang="0">
                    <a:pos x="298" y="100"/>
                  </a:cxn>
                  <a:cxn ang="0">
                    <a:pos x="273" y="124"/>
                  </a:cxn>
                  <a:cxn ang="0">
                    <a:pos x="273" y="149"/>
                  </a:cxn>
                  <a:cxn ang="0">
                    <a:pos x="273" y="174"/>
                  </a:cxn>
                  <a:cxn ang="0">
                    <a:pos x="248" y="224"/>
                  </a:cxn>
                  <a:cxn ang="0">
                    <a:pos x="223" y="274"/>
                  </a:cxn>
                  <a:cxn ang="0">
                    <a:pos x="223" y="299"/>
                  </a:cxn>
                  <a:cxn ang="0">
                    <a:pos x="199" y="324"/>
                  </a:cxn>
                  <a:cxn ang="0">
                    <a:pos x="174" y="373"/>
                  </a:cxn>
                  <a:cxn ang="0">
                    <a:pos x="174" y="423"/>
                  </a:cxn>
                  <a:cxn ang="0">
                    <a:pos x="149" y="423"/>
                  </a:cxn>
                  <a:cxn ang="0">
                    <a:pos x="124" y="448"/>
                  </a:cxn>
                  <a:cxn ang="0">
                    <a:pos x="100" y="498"/>
                  </a:cxn>
                  <a:cxn ang="0">
                    <a:pos x="75" y="547"/>
                  </a:cxn>
                </a:cxnLst>
                <a:rect l="0" t="0" r="r" b="b"/>
                <a:pathLst>
                  <a:path w="372" h="1095">
                    <a:moveTo>
                      <a:pt x="75" y="547"/>
                    </a:moveTo>
                    <a:lnTo>
                      <a:pt x="50" y="647"/>
                    </a:lnTo>
                    <a:lnTo>
                      <a:pt x="25" y="697"/>
                    </a:lnTo>
                    <a:lnTo>
                      <a:pt x="0" y="722"/>
                    </a:lnTo>
                    <a:lnTo>
                      <a:pt x="0" y="771"/>
                    </a:lnTo>
                    <a:lnTo>
                      <a:pt x="0" y="871"/>
                    </a:lnTo>
                    <a:lnTo>
                      <a:pt x="25" y="871"/>
                    </a:lnTo>
                    <a:lnTo>
                      <a:pt x="25" y="1020"/>
                    </a:lnTo>
                    <a:lnTo>
                      <a:pt x="25" y="1045"/>
                    </a:lnTo>
                    <a:lnTo>
                      <a:pt x="25" y="1095"/>
                    </a:lnTo>
                    <a:lnTo>
                      <a:pt x="50" y="1070"/>
                    </a:lnTo>
                    <a:lnTo>
                      <a:pt x="75" y="995"/>
                    </a:lnTo>
                    <a:lnTo>
                      <a:pt x="100" y="921"/>
                    </a:lnTo>
                    <a:lnTo>
                      <a:pt x="100" y="896"/>
                    </a:lnTo>
                    <a:lnTo>
                      <a:pt x="124" y="846"/>
                    </a:lnTo>
                    <a:lnTo>
                      <a:pt x="124" y="771"/>
                    </a:lnTo>
                    <a:lnTo>
                      <a:pt x="124" y="747"/>
                    </a:lnTo>
                    <a:lnTo>
                      <a:pt x="174" y="722"/>
                    </a:lnTo>
                    <a:lnTo>
                      <a:pt x="149" y="697"/>
                    </a:lnTo>
                    <a:lnTo>
                      <a:pt x="174" y="647"/>
                    </a:lnTo>
                    <a:lnTo>
                      <a:pt x="199" y="498"/>
                    </a:lnTo>
                    <a:lnTo>
                      <a:pt x="223" y="498"/>
                    </a:lnTo>
                    <a:lnTo>
                      <a:pt x="248" y="448"/>
                    </a:lnTo>
                    <a:lnTo>
                      <a:pt x="248" y="423"/>
                    </a:lnTo>
                    <a:lnTo>
                      <a:pt x="248" y="398"/>
                    </a:lnTo>
                    <a:lnTo>
                      <a:pt x="248" y="348"/>
                    </a:lnTo>
                    <a:lnTo>
                      <a:pt x="273" y="324"/>
                    </a:lnTo>
                    <a:lnTo>
                      <a:pt x="273" y="299"/>
                    </a:lnTo>
                    <a:lnTo>
                      <a:pt x="298" y="299"/>
                    </a:lnTo>
                    <a:lnTo>
                      <a:pt x="298" y="224"/>
                    </a:lnTo>
                    <a:lnTo>
                      <a:pt x="322" y="174"/>
                    </a:lnTo>
                    <a:lnTo>
                      <a:pt x="347" y="149"/>
                    </a:lnTo>
                    <a:lnTo>
                      <a:pt x="347" y="100"/>
                    </a:lnTo>
                    <a:lnTo>
                      <a:pt x="347" y="75"/>
                    </a:lnTo>
                    <a:lnTo>
                      <a:pt x="347" y="50"/>
                    </a:lnTo>
                    <a:lnTo>
                      <a:pt x="372" y="25"/>
                    </a:lnTo>
                    <a:lnTo>
                      <a:pt x="372" y="0"/>
                    </a:lnTo>
                    <a:lnTo>
                      <a:pt x="347" y="0"/>
                    </a:lnTo>
                    <a:lnTo>
                      <a:pt x="347" y="0"/>
                    </a:lnTo>
                    <a:lnTo>
                      <a:pt x="322" y="0"/>
                    </a:lnTo>
                    <a:lnTo>
                      <a:pt x="298" y="50"/>
                    </a:lnTo>
                    <a:lnTo>
                      <a:pt x="298" y="100"/>
                    </a:lnTo>
                    <a:lnTo>
                      <a:pt x="273" y="124"/>
                    </a:lnTo>
                    <a:lnTo>
                      <a:pt x="273" y="149"/>
                    </a:lnTo>
                    <a:lnTo>
                      <a:pt x="273" y="174"/>
                    </a:lnTo>
                    <a:lnTo>
                      <a:pt x="248" y="224"/>
                    </a:lnTo>
                    <a:lnTo>
                      <a:pt x="223" y="274"/>
                    </a:lnTo>
                    <a:lnTo>
                      <a:pt x="223" y="299"/>
                    </a:lnTo>
                    <a:lnTo>
                      <a:pt x="199" y="324"/>
                    </a:lnTo>
                    <a:lnTo>
                      <a:pt x="174" y="373"/>
                    </a:lnTo>
                    <a:lnTo>
                      <a:pt x="174" y="423"/>
                    </a:lnTo>
                    <a:lnTo>
                      <a:pt x="149" y="423"/>
                    </a:lnTo>
                    <a:lnTo>
                      <a:pt x="124" y="448"/>
                    </a:lnTo>
                    <a:lnTo>
                      <a:pt x="100" y="498"/>
                    </a:lnTo>
                    <a:lnTo>
                      <a:pt x="75" y="547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299" name="Freeform 52">
                <a:extLst>
                  <a:ext uri="{FF2B5EF4-FFF2-40B4-BE49-F238E27FC236}">
                    <a16:creationId xmlns:a16="http://schemas.microsoft.com/office/drawing/2014/main" id="{5C8A44F9-5BC3-490E-A385-BE1CA348A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712" y="4908607"/>
                <a:ext cx="191242" cy="334212"/>
              </a:xfrm>
              <a:custGeom>
                <a:avLst/>
                <a:gdLst/>
                <a:ahLst/>
                <a:cxnLst>
                  <a:cxn ang="0">
                    <a:pos x="223" y="174"/>
                  </a:cxn>
                  <a:cxn ang="0">
                    <a:pos x="248" y="125"/>
                  </a:cxn>
                  <a:cxn ang="0">
                    <a:pos x="298" y="75"/>
                  </a:cxn>
                  <a:cxn ang="0">
                    <a:pos x="372" y="100"/>
                  </a:cxn>
                  <a:cxn ang="0">
                    <a:pos x="446" y="75"/>
                  </a:cxn>
                  <a:cxn ang="0">
                    <a:pos x="496" y="25"/>
                  </a:cxn>
                  <a:cxn ang="0">
                    <a:pos x="570" y="25"/>
                  </a:cxn>
                  <a:cxn ang="0">
                    <a:pos x="595" y="25"/>
                  </a:cxn>
                  <a:cxn ang="0">
                    <a:pos x="545" y="50"/>
                  </a:cxn>
                  <a:cxn ang="0">
                    <a:pos x="496" y="75"/>
                  </a:cxn>
                  <a:cxn ang="0">
                    <a:pos x="496" y="125"/>
                  </a:cxn>
                  <a:cxn ang="0">
                    <a:pos x="446" y="174"/>
                  </a:cxn>
                  <a:cxn ang="0">
                    <a:pos x="421" y="199"/>
                  </a:cxn>
                  <a:cxn ang="0">
                    <a:pos x="397" y="274"/>
                  </a:cxn>
                  <a:cxn ang="0">
                    <a:pos x="347" y="299"/>
                  </a:cxn>
                  <a:cxn ang="0">
                    <a:pos x="347" y="373"/>
                  </a:cxn>
                  <a:cxn ang="0">
                    <a:pos x="347" y="473"/>
                  </a:cxn>
                  <a:cxn ang="0">
                    <a:pos x="397" y="523"/>
                  </a:cxn>
                  <a:cxn ang="0">
                    <a:pos x="397" y="572"/>
                  </a:cxn>
                  <a:cxn ang="0">
                    <a:pos x="347" y="597"/>
                  </a:cxn>
                  <a:cxn ang="0">
                    <a:pos x="298" y="697"/>
                  </a:cxn>
                  <a:cxn ang="0">
                    <a:pos x="298" y="747"/>
                  </a:cxn>
                  <a:cxn ang="0">
                    <a:pos x="248" y="771"/>
                  </a:cxn>
                  <a:cxn ang="0">
                    <a:pos x="199" y="846"/>
                  </a:cxn>
                  <a:cxn ang="0">
                    <a:pos x="149" y="946"/>
                  </a:cxn>
                  <a:cxn ang="0">
                    <a:pos x="149" y="1020"/>
                  </a:cxn>
                  <a:cxn ang="0">
                    <a:pos x="50" y="1045"/>
                  </a:cxn>
                  <a:cxn ang="0">
                    <a:pos x="75" y="946"/>
                  </a:cxn>
                  <a:cxn ang="0">
                    <a:pos x="124" y="896"/>
                  </a:cxn>
                  <a:cxn ang="0">
                    <a:pos x="100" y="896"/>
                  </a:cxn>
                  <a:cxn ang="0">
                    <a:pos x="75" y="821"/>
                  </a:cxn>
                  <a:cxn ang="0">
                    <a:pos x="50" y="796"/>
                  </a:cxn>
                  <a:cxn ang="0">
                    <a:pos x="25" y="722"/>
                  </a:cxn>
                  <a:cxn ang="0">
                    <a:pos x="50" y="647"/>
                  </a:cxn>
                  <a:cxn ang="0">
                    <a:pos x="25" y="572"/>
                  </a:cxn>
                  <a:cxn ang="0">
                    <a:pos x="0" y="473"/>
                  </a:cxn>
                  <a:cxn ang="0">
                    <a:pos x="50" y="398"/>
                  </a:cxn>
                  <a:cxn ang="0">
                    <a:pos x="124" y="324"/>
                  </a:cxn>
                  <a:cxn ang="0">
                    <a:pos x="174" y="199"/>
                  </a:cxn>
                </a:cxnLst>
                <a:rect l="0" t="0" r="r" b="b"/>
                <a:pathLst>
                  <a:path w="595" h="1045">
                    <a:moveTo>
                      <a:pt x="199" y="174"/>
                    </a:moveTo>
                    <a:lnTo>
                      <a:pt x="223" y="174"/>
                    </a:lnTo>
                    <a:lnTo>
                      <a:pt x="248" y="149"/>
                    </a:lnTo>
                    <a:lnTo>
                      <a:pt x="248" y="125"/>
                    </a:lnTo>
                    <a:lnTo>
                      <a:pt x="273" y="100"/>
                    </a:lnTo>
                    <a:lnTo>
                      <a:pt x="298" y="75"/>
                    </a:lnTo>
                    <a:lnTo>
                      <a:pt x="347" y="149"/>
                    </a:lnTo>
                    <a:lnTo>
                      <a:pt x="372" y="100"/>
                    </a:lnTo>
                    <a:lnTo>
                      <a:pt x="372" y="75"/>
                    </a:lnTo>
                    <a:lnTo>
                      <a:pt x="446" y="75"/>
                    </a:lnTo>
                    <a:lnTo>
                      <a:pt x="471" y="50"/>
                    </a:lnTo>
                    <a:lnTo>
                      <a:pt x="496" y="25"/>
                    </a:lnTo>
                    <a:lnTo>
                      <a:pt x="521" y="0"/>
                    </a:lnTo>
                    <a:lnTo>
                      <a:pt x="570" y="25"/>
                    </a:lnTo>
                    <a:lnTo>
                      <a:pt x="595" y="0"/>
                    </a:lnTo>
                    <a:lnTo>
                      <a:pt x="595" y="25"/>
                    </a:lnTo>
                    <a:lnTo>
                      <a:pt x="595" y="50"/>
                    </a:lnTo>
                    <a:lnTo>
                      <a:pt x="545" y="50"/>
                    </a:lnTo>
                    <a:lnTo>
                      <a:pt x="521" y="50"/>
                    </a:lnTo>
                    <a:lnTo>
                      <a:pt x="496" y="75"/>
                    </a:lnTo>
                    <a:lnTo>
                      <a:pt x="521" y="100"/>
                    </a:lnTo>
                    <a:lnTo>
                      <a:pt x="496" y="125"/>
                    </a:lnTo>
                    <a:lnTo>
                      <a:pt x="471" y="149"/>
                    </a:lnTo>
                    <a:lnTo>
                      <a:pt x="446" y="174"/>
                    </a:lnTo>
                    <a:lnTo>
                      <a:pt x="446" y="199"/>
                    </a:lnTo>
                    <a:lnTo>
                      <a:pt x="421" y="199"/>
                    </a:lnTo>
                    <a:lnTo>
                      <a:pt x="421" y="274"/>
                    </a:lnTo>
                    <a:lnTo>
                      <a:pt x="397" y="274"/>
                    </a:lnTo>
                    <a:lnTo>
                      <a:pt x="347" y="249"/>
                    </a:lnTo>
                    <a:lnTo>
                      <a:pt x="347" y="299"/>
                    </a:lnTo>
                    <a:lnTo>
                      <a:pt x="347" y="373"/>
                    </a:lnTo>
                    <a:lnTo>
                      <a:pt x="347" y="373"/>
                    </a:lnTo>
                    <a:lnTo>
                      <a:pt x="347" y="423"/>
                    </a:lnTo>
                    <a:lnTo>
                      <a:pt x="347" y="473"/>
                    </a:lnTo>
                    <a:lnTo>
                      <a:pt x="372" y="498"/>
                    </a:lnTo>
                    <a:lnTo>
                      <a:pt x="397" y="523"/>
                    </a:lnTo>
                    <a:lnTo>
                      <a:pt x="421" y="548"/>
                    </a:lnTo>
                    <a:lnTo>
                      <a:pt x="397" y="572"/>
                    </a:lnTo>
                    <a:lnTo>
                      <a:pt x="372" y="597"/>
                    </a:lnTo>
                    <a:lnTo>
                      <a:pt x="347" y="597"/>
                    </a:lnTo>
                    <a:lnTo>
                      <a:pt x="298" y="647"/>
                    </a:lnTo>
                    <a:lnTo>
                      <a:pt x="298" y="697"/>
                    </a:lnTo>
                    <a:lnTo>
                      <a:pt x="322" y="697"/>
                    </a:lnTo>
                    <a:lnTo>
                      <a:pt x="298" y="747"/>
                    </a:lnTo>
                    <a:lnTo>
                      <a:pt x="248" y="747"/>
                    </a:lnTo>
                    <a:lnTo>
                      <a:pt x="248" y="771"/>
                    </a:lnTo>
                    <a:lnTo>
                      <a:pt x="174" y="846"/>
                    </a:lnTo>
                    <a:lnTo>
                      <a:pt x="199" y="846"/>
                    </a:lnTo>
                    <a:lnTo>
                      <a:pt x="149" y="896"/>
                    </a:lnTo>
                    <a:lnTo>
                      <a:pt x="149" y="946"/>
                    </a:lnTo>
                    <a:lnTo>
                      <a:pt x="174" y="946"/>
                    </a:lnTo>
                    <a:lnTo>
                      <a:pt x="149" y="1020"/>
                    </a:lnTo>
                    <a:lnTo>
                      <a:pt x="75" y="1045"/>
                    </a:lnTo>
                    <a:lnTo>
                      <a:pt x="50" y="1045"/>
                    </a:lnTo>
                    <a:lnTo>
                      <a:pt x="75" y="971"/>
                    </a:lnTo>
                    <a:lnTo>
                      <a:pt x="75" y="946"/>
                    </a:lnTo>
                    <a:lnTo>
                      <a:pt x="124" y="921"/>
                    </a:lnTo>
                    <a:lnTo>
                      <a:pt x="124" y="896"/>
                    </a:lnTo>
                    <a:lnTo>
                      <a:pt x="124" y="871"/>
                    </a:lnTo>
                    <a:lnTo>
                      <a:pt x="100" y="896"/>
                    </a:lnTo>
                    <a:lnTo>
                      <a:pt x="75" y="896"/>
                    </a:lnTo>
                    <a:lnTo>
                      <a:pt x="75" y="821"/>
                    </a:lnTo>
                    <a:lnTo>
                      <a:pt x="50" y="821"/>
                    </a:lnTo>
                    <a:lnTo>
                      <a:pt x="50" y="796"/>
                    </a:lnTo>
                    <a:lnTo>
                      <a:pt x="50" y="722"/>
                    </a:lnTo>
                    <a:lnTo>
                      <a:pt x="25" y="722"/>
                    </a:lnTo>
                    <a:lnTo>
                      <a:pt x="25" y="697"/>
                    </a:lnTo>
                    <a:lnTo>
                      <a:pt x="50" y="647"/>
                    </a:lnTo>
                    <a:lnTo>
                      <a:pt x="50" y="597"/>
                    </a:lnTo>
                    <a:lnTo>
                      <a:pt x="25" y="572"/>
                    </a:lnTo>
                    <a:lnTo>
                      <a:pt x="25" y="523"/>
                    </a:lnTo>
                    <a:lnTo>
                      <a:pt x="0" y="473"/>
                    </a:lnTo>
                    <a:lnTo>
                      <a:pt x="25" y="448"/>
                    </a:lnTo>
                    <a:lnTo>
                      <a:pt x="50" y="398"/>
                    </a:lnTo>
                    <a:lnTo>
                      <a:pt x="75" y="373"/>
                    </a:lnTo>
                    <a:lnTo>
                      <a:pt x="124" y="324"/>
                    </a:lnTo>
                    <a:lnTo>
                      <a:pt x="149" y="249"/>
                    </a:lnTo>
                    <a:lnTo>
                      <a:pt x="174" y="199"/>
                    </a:lnTo>
                    <a:lnTo>
                      <a:pt x="199" y="17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00" name="Freeform 53">
                <a:extLst>
                  <a:ext uri="{FF2B5EF4-FFF2-40B4-BE49-F238E27FC236}">
                    <a16:creationId xmlns:a16="http://schemas.microsoft.com/office/drawing/2014/main" id="{B8E34611-67F2-42D5-82BE-3E391E30C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181" y="5354903"/>
                <a:ext cx="278520" cy="150523"/>
              </a:xfrm>
              <a:custGeom>
                <a:avLst/>
                <a:gdLst/>
                <a:ahLst/>
                <a:cxnLst>
                  <a:cxn ang="0">
                    <a:pos x="124" y="398"/>
                  </a:cxn>
                  <a:cxn ang="0">
                    <a:pos x="75" y="423"/>
                  </a:cxn>
                  <a:cxn ang="0">
                    <a:pos x="149" y="473"/>
                  </a:cxn>
                  <a:cxn ang="0">
                    <a:pos x="199" y="448"/>
                  </a:cxn>
                  <a:cxn ang="0">
                    <a:pos x="149" y="374"/>
                  </a:cxn>
                  <a:cxn ang="0">
                    <a:pos x="174" y="324"/>
                  </a:cxn>
                  <a:cxn ang="0">
                    <a:pos x="248" y="324"/>
                  </a:cxn>
                  <a:cxn ang="0">
                    <a:pos x="347" y="324"/>
                  </a:cxn>
                  <a:cxn ang="0">
                    <a:pos x="372" y="324"/>
                  </a:cxn>
                  <a:cxn ang="0">
                    <a:pos x="446" y="324"/>
                  </a:cxn>
                  <a:cxn ang="0">
                    <a:pos x="496" y="349"/>
                  </a:cxn>
                  <a:cxn ang="0">
                    <a:pos x="545" y="299"/>
                  </a:cxn>
                  <a:cxn ang="0">
                    <a:pos x="570" y="324"/>
                  </a:cxn>
                  <a:cxn ang="0">
                    <a:pos x="644" y="324"/>
                  </a:cxn>
                  <a:cxn ang="0">
                    <a:pos x="719" y="324"/>
                  </a:cxn>
                  <a:cxn ang="0">
                    <a:pos x="669" y="398"/>
                  </a:cxn>
                  <a:cxn ang="0">
                    <a:pos x="743" y="374"/>
                  </a:cxn>
                  <a:cxn ang="0">
                    <a:pos x="793" y="324"/>
                  </a:cxn>
                  <a:cxn ang="0">
                    <a:pos x="842" y="249"/>
                  </a:cxn>
                  <a:cxn ang="0">
                    <a:pos x="842" y="199"/>
                  </a:cxn>
                  <a:cxn ang="0">
                    <a:pos x="768" y="174"/>
                  </a:cxn>
                  <a:cxn ang="0">
                    <a:pos x="694" y="100"/>
                  </a:cxn>
                  <a:cxn ang="0">
                    <a:pos x="669" y="75"/>
                  </a:cxn>
                  <a:cxn ang="0">
                    <a:pos x="644" y="50"/>
                  </a:cxn>
                  <a:cxn ang="0">
                    <a:pos x="570" y="0"/>
                  </a:cxn>
                  <a:cxn ang="0">
                    <a:pos x="545" y="25"/>
                  </a:cxn>
                  <a:cxn ang="0">
                    <a:pos x="471" y="50"/>
                  </a:cxn>
                  <a:cxn ang="0">
                    <a:pos x="421" y="50"/>
                  </a:cxn>
                  <a:cxn ang="0">
                    <a:pos x="397" y="75"/>
                  </a:cxn>
                  <a:cxn ang="0">
                    <a:pos x="347" y="50"/>
                  </a:cxn>
                  <a:cxn ang="0">
                    <a:pos x="298" y="125"/>
                  </a:cxn>
                  <a:cxn ang="0">
                    <a:pos x="223" y="125"/>
                  </a:cxn>
                  <a:cxn ang="0">
                    <a:pos x="149" y="100"/>
                  </a:cxn>
                  <a:cxn ang="0">
                    <a:pos x="75" y="50"/>
                  </a:cxn>
                  <a:cxn ang="0">
                    <a:pos x="25" y="100"/>
                  </a:cxn>
                  <a:cxn ang="0">
                    <a:pos x="25" y="199"/>
                  </a:cxn>
                  <a:cxn ang="0">
                    <a:pos x="25" y="249"/>
                  </a:cxn>
                  <a:cxn ang="0">
                    <a:pos x="99" y="274"/>
                  </a:cxn>
                </a:cxnLst>
                <a:rect l="0" t="0" r="r" b="b"/>
                <a:pathLst>
                  <a:path w="867" h="473">
                    <a:moveTo>
                      <a:pt x="99" y="299"/>
                    </a:moveTo>
                    <a:lnTo>
                      <a:pt x="124" y="398"/>
                    </a:lnTo>
                    <a:lnTo>
                      <a:pt x="99" y="398"/>
                    </a:lnTo>
                    <a:lnTo>
                      <a:pt x="75" y="423"/>
                    </a:lnTo>
                    <a:lnTo>
                      <a:pt x="124" y="473"/>
                    </a:lnTo>
                    <a:lnTo>
                      <a:pt x="149" y="473"/>
                    </a:lnTo>
                    <a:lnTo>
                      <a:pt x="174" y="473"/>
                    </a:lnTo>
                    <a:lnTo>
                      <a:pt x="199" y="448"/>
                    </a:lnTo>
                    <a:lnTo>
                      <a:pt x="174" y="423"/>
                    </a:lnTo>
                    <a:lnTo>
                      <a:pt x="149" y="374"/>
                    </a:lnTo>
                    <a:lnTo>
                      <a:pt x="149" y="324"/>
                    </a:lnTo>
                    <a:lnTo>
                      <a:pt x="174" y="324"/>
                    </a:lnTo>
                    <a:lnTo>
                      <a:pt x="199" y="349"/>
                    </a:lnTo>
                    <a:lnTo>
                      <a:pt x="248" y="324"/>
                    </a:lnTo>
                    <a:lnTo>
                      <a:pt x="298" y="324"/>
                    </a:lnTo>
                    <a:lnTo>
                      <a:pt x="347" y="324"/>
                    </a:lnTo>
                    <a:lnTo>
                      <a:pt x="347" y="299"/>
                    </a:lnTo>
                    <a:lnTo>
                      <a:pt x="372" y="324"/>
                    </a:lnTo>
                    <a:lnTo>
                      <a:pt x="397" y="324"/>
                    </a:lnTo>
                    <a:lnTo>
                      <a:pt x="446" y="324"/>
                    </a:lnTo>
                    <a:lnTo>
                      <a:pt x="471" y="324"/>
                    </a:lnTo>
                    <a:lnTo>
                      <a:pt x="496" y="349"/>
                    </a:lnTo>
                    <a:lnTo>
                      <a:pt x="520" y="324"/>
                    </a:lnTo>
                    <a:lnTo>
                      <a:pt x="545" y="299"/>
                    </a:lnTo>
                    <a:lnTo>
                      <a:pt x="570" y="349"/>
                    </a:lnTo>
                    <a:lnTo>
                      <a:pt x="570" y="324"/>
                    </a:lnTo>
                    <a:lnTo>
                      <a:pt x="620" y="299"/>
                    </a:lnTo>
                    <a:lnTo>
                      <a:pt x="644" y="324"/>
                    </a:lnTo>
                    <a:lnTo>
                      <a:pt x="694" y="299"/>
                    </a:lnTo>
                    <a:lnTo>
                      <a:pt x="719" y="324"/>
                    </a:lnTo>
                    <a:lnTo>
                      <a:pt x="694" y="349"/>
                    </a:lnTo>
                    <a:lnTo>
                      <a:pt x="669" y="398"/>
                    </a:lnTo>
                    <a:lnTo>
                      <a:pt x="694" y="398"/>
                    </a:lnTo>
                    <a:lnTo>
                      <a:pt x="743" y="374"/>
                    </a:lnTo>
                    <a:lnTo>
                      <a:pt x="768" y="398"/>
                    </a:lnTo>
                    <a:lnTo>
                      <a:pt x="793" y="324"/>
                    </a:lnTo>
                    <a:lnTo>
                      <a:pt x="818" y="324"/>
                    </a:lnTo>
                    <a:lnTo>
                      <a:pt x="842" y="249"/>
                    </a:lnTo>
                    <a:lnTo>
                      <a:pt x="867" y="174"/>
                    </a:lnTo>
                    <a:lnTo>
                      <a:pt x="842" y="199"/>
                    </a:lnTo>
                    <a:lnTo>
                      <a:pt x="818" y="174"/>
                    </a:lnTo>
                    <a:lnTo>
                      <a:pt x="768" y="174"/>
                    </a:lnTo>
                    <a:lnTo>
                      <a:pt x="743" y="150"/>
                    </a:lnTo>
                    <a:lnTo>
                      <a:pt x="694" y="100"/>
                    </a:lnTo>
                    <a:lnTo>
                      <a:pt x="669" y="100"/>
                    </a:lnTo>
                    <a:lnTo>
                      <a:pt x="669" y="75"/>
                    </a:lnTo>
                    <a:lnTo>
                      <a:pt x="669" y="50"/>
                    </a:lnTo>
                    <a:lnTo>
                      <a:pt x="644" y="50"/>
                    </a:lnTo>
                    <a:lnTo>
                      <a:pt x="620" y="0"/>
                    </a:lnTo>
                    <a:lnTo>
                      <a:pt x="570" y="0"/>
                    </a:lnTo>
                    <a:lnTo>
                      <a:pt x="570" y="25"/>
                    </a:lnTo>
                    <a:lnTo>
                      <a:pt x="545" y="25"/>
                    </a:lnTo>
                    <a:lnTo>
                      <a:pt x="496" y="25"/>
                    </a:lnTo>
                    <a:lnTo>
                      <a:pt x="471" y="50"/>
                    </a:lnTo>
                    <a:lnTo>
                      <a:pt x="446" y="25"/>
                    </a:lnTo>
                    <a:lnTo>
                      <a:pt x="421" y="50"/>
                    </a:lnTo>
                    <a:lnTo>
                      <a:pt x="421" y="75"/>
                    </a:lnTo>
                    <a:lnTo>
                      <a:pt x="397" y="75"/>
                    </a:lnTo>
                    <a:lnTo>
                      <a:pt x="397" y="50"/>
                    </a:lnTo>
                    <a:lnTo>
                      <a:pt x="347" y="50"/>
                    </a:lnTo>
                    <a:lnTo>
                      <a:pt x="322" y="75"/>
                    </a:lnTo>
                    <a:lnTo>
                      <a:pt x="298" y="125"/>
                    </a:lnTo>
                    <a:lnTo>
                      <a:pt x="273" y="150"/>
                    </a:lnTo>
                    <a:lnTo>
                      <a:pt x="223" y="125"/>
                    </a:lnTo>
                    <a:lnTo>
                      <a:pt x="174" y="100"/>
                    </a:lnTo>
                    <a:lnTo>
                      <a:pt x="149" y="100"/>
                    </a:lnTo>
                    <a:lnTo>
                      <a:pt x="124" y="50"/>
                    </a:lnTo>
                    <a:lnTo>
                      <a:pt x="75" y="50"/>
                    </a:lnTo>
                    <a:lnTo>
                      <a:pt x="50" y="100"/>
                    </a:lnTo>
                    <a:lnTo>
                      <a:pt x="25" y="100"/>
                    </a:lnTo>
                    <a:lnTo>
                      <a:pt x="0" y="150"/>
                    </a:lnTo>
                    <a:lnTo>
                      <a:pt x="25" y="199"/>
                    </a:lnTo>
                    <a:lnTo>
                      <a:pt x="25" y="224"/>
                    </a:lnTo>
                    <a:lnTo>
                      <a:pt x="25" y="249"/>
                    </a:lnTo>
                    <a:lnTo>
                      <a:pt x="50" y="274"/>
                    </a:lnTo>
                    <a:lnTo>
                      <a:pt x="99" y="274"/>
                    </a:lnTo>
                    <a:lnTo>
                      <a:pt x="99" y="29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01" name="Freeform 54">
                <a:extLst>
                  <a:ext uri="{FF2B5EF4-FFF2-40B4-BE49-F238E27FC236}">
                    <a16:creationId xmlns:a16="http://schemas.microsoft.com/office/drawing/2014/main" id="{971A8A9B-90A2-4AB1-9FA9-864526912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7995" y="5020475"/>
                <a:ext cx="278520" cy="389063"/>
              </a:xfrm>
              <a:custGeom>
                <a:avLst/>
                <a:gdLst/>
                <a:ahLst/>
                <a:cxnLst>
                  <a:cxn ang="0">
                    <a:pos x="693" y="797"/>
                  </a:cxn>
                  <a:cxn ang="0">
                    <a:pos x="693" y="921"/>
                  </a:cxn>
                  <a:cxn ang="0">
                    <a:pos x="718" y="971"/>
                  </a:cxn>
                  <a:cxn ang="0">
                    <a:pos x="743" y="1045"/>
                  </a:cxn>
                  <a:cxn ang="0">
                    <a:pos x="743" y="1095"/>
                  </a:cxn>
                  <a:cxn ang="0">
                    <a:pos x="718" y="1145"/>
                  </a:cxn>
                  <a:cxn ang="0">
                    <a:pos x="669" y="1170"/>
                  </a:cxn>
                  <a:cxn ang="0">
                    <a:pos x="594" y="1220"/>
                  </a:cxn>
                  <a:cxn ang="0">
                    <a:pos x="495" y="1195"/>
                  </a:cxn>
                  <a:cxn ang="0">
                    <a:pos x="495" y="1120"/>
                  </a:cxn>
                  <a:cxn ang="0">
                    <a:pos x="470" y="1070"/>
                  </a:cxn>
                  <a:cxn ang="0">
                    <a:pos x="495" y="996"/>
                  </a:cxn>
                  <a:cxn ang="0">
                    <a:pos x="470" y="921"/>
                  </a:cxn>
                  <a:cxn ang="0">
                    <a:pos x="396" y="921"/>
                  </a:cxn>
                  <a:cxn ang="0">
                    <a:pos x="347" y="871"/>
                  </a:cxn>
                  <a:cxn ang="0">
                    <a:pos x="322" y="772"/>
                  </a:cxn>
                  <a:cxn ang="0">
                    <a:pos x="297" y="697"/>
                  </a:cxn>
                  <a:cxn ang="0">
                    <a:pos x="223" y="672"/>
                  </a:cxn>
                  <a:cxn ang="0">
                    <a:pos x="198" y="598"/>
                  </a:cxn>
                  <a:cxn ang="0">
                    <a:pos x="198" y="548"/>
                  </a:cxn>
                  <a:cxn ang="0">
                    <a:pos x="149" y="498"/>
                  </a:cxn>
                  <a:cxn ang="0">
                    <a:pos x="124" y="398"/>
                  </a:cxn>
                  <a:cxn ang="0">
                    <a:pos x="99" y="324"/>
                  </a:cxn>
                  <a:cxn ang="0">
                    <a:pos x="124" y="274"/>
                  </a:cxn>
                  <a:cxn ang="0">
                    <a:pos x="99" y="249"/>
                  </a:cxn>
                  <a:cxn ang="0">
                    <a:pos x="74" y="224"/>
                  </a:cxn>
                  <a:cxn ang="0">
                    <a:pos x="99" y="150"/>
                  </a:cxn>
                  <a:cxn ang="0">
                    <a:pos x="74" y="125"/>
                  </a:cxn>
                  <a:cxn ang="0">
                    <a:pos x="74" y="150"/>
                  </a:cxn>
                  <a:cxn ang="0">
                    <a:pos x="50" y="224"/>
                  </a:cxn>
                  <a:cxn ang="0">
                    <a:pos x="25" y="224"/>
                  </a:cxn>
                  <a:cxn ang="0">
                    <a:pos x="0" y="150"/>
                  </a:cxn>
                  <a:cxn ang="0">
                    <a:pos x="0" y="125"/>
                  </a:cxn>
                  <a:cxn ang="0">
                    <a:pos x="25" y="50"/>
                  </a:cxn>
                  <a:cxn ang="0">
                    <a:pos x="50" y="25"/>
                  </a:cxn>
                  <a:cxn ang="0">
                    <a:pos x="124" y="25"/>
                  </a:cxn>
                  <a:cxn ang="0">
                    <a:pos x="198" y="0"/>
                  </a:cxn>
                  <a:cxn ang="0">
                    <a:pos x="198" y="75"/>
                  </a:cxn>
                  <a:cxn ang="0">
                    <a:pos x="223" y="100"/>
                  </a:cxn>
                  <a:cxn ang="0">
                    <a:pos x="223" y="150"/>
                  </a:cxn>
                  <a:cxn ang="0">
                    <a:pos x="248" y="150"/>
                  </a:cxn>
                  <a:cxn ang="0">
                    <a:pos x="223" y="249"/>
                  </a:cxn>
                  <a:cxn ang="0">
                    <a:pos x="248" y="324"/>
                  </a:cxn>
                  <a:cxn ang="0">
                    <a:pos x="297" y="274"/>
                  </a:cxn>
                  <a:cxn ang="0">
                    <a:pos x="396" y="274"/>
                  </a:cxn>
                  <a:cxn ang="0">
                    <a:pos x="470" y="324"/>
                  </a:cxn>
                  <a:cxn ang="0">
                    <a:pos x="520" y="349"/>
                  </a:cxn>
                  <a:cxn ang="0">
                    <a:pos x="495" y="423"/>
                  </a:cxn>
                  <a:cxn ang="0">
                    <a:pos x="570" y="423"/>
                  </a:cxn>
                  <a:cxn ang="0">
                    <a:pos x="570" y="448"/>
                  </a:cxn>
                  <a:cxn ang="0">
                    <a:pos x="594" y="448"/>
                  </a:cxn>
                  <a:cxn ang="0">
                    <a:pos x="570" y="498"/>
                  </a:cxn>
                  <a:cxn ang="0">
                    <a:pos x="644" y="523"/>
                  </a:cxn>
                  <a:cxn ang="0">
                    <a:pos x="669" y="498"/>
                  </a:cxn>
                  <a:cxn ang="0">
                    <a:pos x="768" y="498"/>
                  </a:cxn>
                  <a:cxn ang="0">
                    <a:pos x="792" y="498"/>
                  </a:cxn>
                  <a:cxn ang="0">
                    <a:pos x="842" y="523"/>
                  </a:cxn>
                  <a:cxn ang="0">
                    <a:pos x="842" y="598"/>
                  </a:cxn>
                  <a:cxn ang="0">
                    <a:pos x="867" y="622"/>
                  </a:cxn>
                  <a:cxn ang="0">
                    <a:pos x="842" y="672"/>
                  </a:cxn>
                  <a:cxn ang="0">
                    <a:pos x="792" y="697"/>
                  </a:cxn>
                  <a:cxn ang="0">
                    <a:pos x="768" y="697"/>
                  </a:cxn>
                  <a:cxn ang="0">
                    <a:pos x="693" y="722"/>
                  </a:cxn>
                </a:cxnLst>
                <a:rect l="0" t="0" r="r" b="b"/>
                <a:pathLst>
                  <a:path w="867" h="1220">
                    <a:moveTo>
                      <a:pt x="669" y="747"/>
                    </a:moveTo>
                    <a:lnTo>
                      <a:pt x="693" y="797"/>
                    </a:lnTo>
                    <a:lnTo>
                      <a:pt x="693" y="871"/>
                    </a:lnTo>
                    <a:lnTo>
                      <a:pt x="693" y="921"/>
                    </a:lnTo>
                    <a:lnTo>
                      <a:pt x="718" y="946"/>
                    </a:lnTo>
                    <a:lnTo>
                      <a:pt x="718" y="971"/>
                    </a:lnTo>
                    <a:lnTo>
                      <a:pt x="743" y="996"/>
                    </a:lnTo>
                    <a:lnTo>
                      <a:pt x="743" y="1045"/>
                    </a:lnTo>
                    <a:lnTo>
                      <a:pt x="743" y="1095"/>
                    </a:lnTo>
                    <a:lnTo>
                      <a:pt x="743" y="1095"/>
                    </a:lnTo>
                    <a:lnTo>
                      <a:pt x="743" y="1120"/>
                    </a:lnTo>
                    <a:lnTo>
                      <a:pt x="718" y="1145"/>
                    </a:lnTo>
                    <a:lnTo>
                      <a:pt x="693" y="1145"/>
                    </a:lnTo>
                    <a:lnTo>
                      <a:pt x="669" y="1170"/>
                    </a:lnTo>
                    <a:lnTo>
                      <a:pt x="619" y="1195"/>
                    </a:lnTo>
                    <a:lnTo>
                      <a:pt x="594" y="1220"/>
                    </a:lnTo>
                    <a:lnTo>
                      <a:pt x="570" y="1195"/>
                    </a:lnTo>
                    <a:lnTo>
                      <a:pt x="495" y="1195"/>
                    </a:lnTo>
                    <a:lnTo>
                      <a:pt x="470" y="1170"/>
                    </a:lnTo>
                    <a:lnTo>
                      <a:pt x="495" y="1120"/>
                    </a:lnTo>
                    <a:lnTo>
                      <a:pt x="446" y="1095"/>
                    </a:lnTo>
                    <a:lnTo>
                      <a:pt x="470" y="1070"/>
                    </a:lnTo>
                    <a:lnTo>
                      <a:pt x="495" y="1045"/>
                    </a:lnTo>
                    <a:lnTo>
                      <a:pt x="495" y="996"/>
                    </a:lnTo>
                    <a:lnTo>
                      <a:pt x="470" y="971"/>
                    </a:lnTo>
                    <a:lnTo>
                      <a:pt x="470" y="921"/>
                    </a:lnTo>
                    <a:lnTo>
                      <a:pt x="446" y="896"/>
                    </a:lnTo>
                    <a:lnTo>
                      <a:pt x="396" y="921"/>
                    </a:lnTo>
                    <a:lnTo>
                      <a:pt x="371" y="921"/>
                    </a:lnTo>
                    <a:lnTo>
                      <a:pt x="347" y="871"/>
                    </a:lnTo>
                    <a:lnTo>
                      <a:pt x="347" y="821"/>
                    </a:lnTo>
                    <a:lnTo>
                      <a:pt x="322" y="772"/>
                    </a:lnTo>
                    <a:lnTo>
                      <a:pt x="322" y="747"/>
                    </a:lnTo>
                    <a:lnTo>
                      <a:pt x="297" y="697"/>
                    </a:lnTo>
                    <a:lnTo>
                      <a:pt x="248" y="672"/>
                    </a:lnTo>
                    <a:lnTo>
                      <a:pt x="223" y="672"/>
                    </a:lnTo>
                    <a:lnTo>
                      <a:pt x="198" y="622"/>
                    </a:lnTo>
                    <a:lnTo>
                      <a:pt x="198" y="598"/>
                    </a:lnTo>
                    <a:lnTo>
                      <a:pt x="198" y="573"/>
                    </a:lnTo>
                    <a:lnTo>
                      <a:pt x="198" y="548"/>
                    </a:lnTo>
                    <a:lnTo>
                      <a:pt x="173" y="523"/>
                    </a:lnTo>
                    <a:lnTo>
                      <a:pt x="149" y="498"/>
                    </a:lnTo>
                    <a:lnTo>
                      <a:pt x="149" y="423"/>
                    </a:lnTo>
                    <a:lnTo>
                      <a:pt x="124" y="398"/>
                    </a:lnTo>
                    <a:lnTo>
                      <a:pt x="99" y="349"/>
                    </a:lnTo>
                    <a:lnTo>
                      <a:pt x="99" y="324"/>
                    </a:lnTo>
                    <a:lnTo>
                      <a:pt x="124" y="299"/>
                    </a:lnTo>
                    <a:lnTo>
                      <a:pt x="124" y="274"/>
                    </a:lnTo>
                    <a:lnTo>
                      <a:pt x="124" y="249"/>
                    </a:lnTo>
                    <a:lnTo>
                      <a:pt x="99" y="249"/>
                    </a:lnTo>
                    <a:lnTo>
                      <a:pt x="99" y="249"/>
                    </a:lnTo>
                    <a:lnTo>
                      <a:pt x="74" y="224"/>
                    </a:lnTo>
                    <a:lnTo>
                      <a:pt x="99" y="199"/>
                    </a:lnTo>
                    <a:lnTo>
                      <a:pt x="99" y="150"/>
                    </a:lnTo>
                    <a:lnTo>
                      <a:pt x="99" y="125"/>
                    </a:lnTo>
                    <a:lnTo>
                      <a:pt x="74" y="125"/>
                    </a:lnTo>
                    <a:lnTo>
                      <a:pt x="74" y="150"/>
                    </a:lnTo>
                    <a:lnTo>
                      <a:pt x="74" y="150"/>
                    </a:lnTo>
                    <a:lnTo>
                      <a:pt x="50" y="199"/>
                    </a:lnTo>
                    <a:lnTo>
                      <a:pt x="50" y="224"/>
                    </a:lnTo>
                    <a:lnTo>
                      <a:pt x="50" y="224"/>
                    </a:lnTo>
                    <a:lnTo>
                      <a:pt x="25" y="224"/>
                    </a:lnTo>
                    <a:lnTo>
                      <a:pt x="25" y="199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0" y="125"/>
                    </a:lnTo>
                    <a:lnTo>
                      <a:pt x="25" y="75"/>
                    </a:lnTo>
                    <a:lnTo>
                      <a:pt x="25" y="50"/>
                    </a:lnTo>
                    <a:lnTo>
                      <a:pt x="25" y="25"/>
                    </a:lnTo>
                    <a:lnTo>
                      <a:pt x="50" y="25"/>
                    </a:lnTo>
                    <a:lnTo>
                      <a:pt x="74" y="50"/>
                    </a:lnTo>
                    <a:lnTo>
                      <a:pt x="124" y="25"/>
                    </a:lnTo>
                    <a:lnTo>
                      <a:pt x="149" y="25"/>
                    </a:lnTo>
                    <a:lnTo>
                      <a:pt x="198" y="0"/>
                    </a:lnTo>
                    <a:lnTo>
                      <a:pt x="223" y="25"/>
                    </a:lnTo>
                    <a:lnTo>
                      <a:pt x="198" y="75"/>
                    </a:lnTo>
                    <a:lnTo>
                      <a:pt x="223" y="75"/>
                    </a:lnTo>
                    <a:lnTo>
                      <a:pt x="223" y="100"/>
                    </a:lnTo>
                    <a:lnTo>
                      <a:pt x="223" y="125"/>
                    </a:lnTo>
                    <a:lnTo>
                      <a:pt x="223" y="150"/>
                    </a:lnTo>
                    <a:lnTo>
                      <a:pt x="223" y="150"/>
                    </a:lnTo>
                    <a:lnTo>
                      <a:pt x="248" y="150"/>
                    </a:lnTo>
                    <a:lnTo>
                      <a:pt x="248" y="175"/>
                    </a:lnTo>
                    <a:lnTo>
                      <a:pt x="223" y="249"/>
                    </a:lnTo>
                    <a:lnTo>
                      <a:pt x="248" y="274"/>
                    </a:lnTo>
                    <a:lnTo>
                      <a:pt x="248" y="324"/>
                    </a:lnTo>
                    <a:lnTo>
                      <a:pt x="297" y="299"/>
                    </a:lnTo>
                    <a:lnTo>
                      <a:pt x="297" y="274"/>
                    </a:lnTo>
                    <a:lnTo>
                      <a:pt x="371" y="249"/>
                    </a:lnTo>
                    <a:lnTo>
                      <a:pt x="396" y="274"/>
                    </a:lnTo>
                    <a:lnTo>
                      <a:pt x="446" y="299"/>
                    </a:lnTo>
                    <a:lnTo>
                      <a:pt x="470" y="324"/>
                    </a:lnTo>
                    <a:lnTo>
                      <a:pt x="495" y="324"/>
                    </a:lnTo>
                    <a:lnTo>
                      <a:pt x="520" y="349"/>
                    </a:lnTo>
                    <a:lnTo>
                      <a:pt x="495" y="374"/>
                    </a:lnTo>
                    <a:lnTo>
                      <a:pt x="495" y="423"/>
                    </a:lnTo>
                    <a:lnTo>
                      <a:pt x="545" y="398"/>
                    </a:lnTo>
                    <a:lnTo>
                      <a:pt x="570" y="423"/>
                    </a:lnTo>
                    <a:lnTo>
                      <a:pt x="570" y="448"/>
                    </a:lnTo>
                    <a:lnTo>
                      <a:pt x="570" y="448"/>
                    </a:lnTo>
                    <a:lnTo>
                      <a:pt x="594" y="423"/>
                    </a:lnTo>
                    <a:lnTo>
                      <a:pt x="594" y="448"/>
                    </a:lnTo>
                    <a:lnTo>
                      <a:pt x="570" y="473"/>
                    </a:lnTo>
                    <a:lnTo>
                      <a:pt x="570" y="498"/>
                    </a:lnTo>
                    <a:lnTo>
                      <a:pt x="594" y="548"/>
                    </a:lnTo>
                    <a:lnTo>
                      <a:pt x="644" y="523"/>
                    </a:lnTo>
                    <a:lnTo>
                      <a:pt x="644" y="498"/>
                    </a:lnTo>
                    <a:lnTo>
                      <a:pt x="669" y="498"/>
                    </a:lnTo>
                    <a:lnTo>
                      <a:pt x="718" y="473"/>
                    </a:lnTo>
                    <a:lnTo>
                      <a:pt x="768" y="498"/>
                    </a:lnTo>
                    <a:lnTo>
                      <a:pt x="768" y="473"/>
                    </a:lnTo>
                    <a:lnTo>
                      <a:pt x="792" y="498"/>
                    </a:lnTo>
                    <a:lnTo>
                      <a:pt x="792" y="498"/>
                    </a:lnTo>
                    <a:lnTo>
                      <a:pt x="842" y="523"/>
                    </a:lnTo>
                    <a:lnTo>
                      <a:pt x="817" y="573"/>
                    </a:lnTo>
                    <a:lnTo>
                      <a:pt x="842" y="598"/>
                    </a:lnTo>
                    <a:lnTo>
                      <a:pt x="867" y="622"/>
                    </a:lnTo>
                    <a:lnTo>
                      <a:pt x="867" y="622"/>
                    </a:lnTo>
                    <a:lnTo>
                      <a:pt x="867" y="697"/>
                    </a:lnTo>
                    <a:lnTo>
                      <a:pt x="842" y="672"/>
                    </a:lnTo>
                    <a:lnTo>
                      <a:pt x="842" y="697"/>
                    </a:lnTo>
                    <a:lnTo>
                      <a:pt x="792" y="697"/>
                    </a:lnTo>
                    <a:lnTo>
                      <a:pt x="768" y="722"/>
                    </a:lnTo>
                    <a:lnTo>
                      <a:pt x="768" y="697"/>
                    </a:lnTo>
                    <a:lnTo>
                      <a:pt x="718" y="722"/>
                    </a:lnTo>
                    <a:lnTo>
                      <a:pt x="693" y="722"/>
                    </a:lnTo>
                    <a:lnTo>
                      <a:pt x="669" y="747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02" name="Freeform 55">
                <a:extLst>
                  <a:ext uri="{FF2B5EF4-FFF2-40B4-BE49-F238E27FC236}">
                    <a16:creationId xmlns:a16="http://schemas.microsoft.com/office/drawing/2014/main" id="{50CFE00A-94AC-4F9A-9482-7AA238922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7995" y="3995265"/>
                <a:ext cx="429975" cy="651841"/>
              </a:xfrm>
              <a:custGeom>
                <a:avLst/>
                <a:gdLst/>
                <a:ahLst/>
                <a:cxnLst>
                  <a:cxn ang="0">
                    <a:pos x="693" y="1667"/>
                  </a:cxn>
                  <a:cxn ang="0">
                    <a:pos x="693" y="1642"/>
                  </a:cxn>
                  <a:cxn ang="0">
                    <a:pos x="743" y="1642"/>
                  </a:cxn>
                  <a:cxn ang="0">
                    <a:pos x="743" y="1592"/>
                  </a:cxn>
                  <a:cxn ang="0">
                    <a:pos x="817" y="1617"/>
                  </a:cxn>
                  <a:cxn ang="0">
                    <a:pos x="891" y="1667"/>
                  </a:cxn>
                  <a:cxn ang="0">
                    <a:pos x="941" y="1592"/>
                  </a:cxn>
                  <a:cxn ang="0">
                    <a:pos x="1015" y="1617"/>
                  </a:cxn>
                  <a:cxn ang="0">
                    <a:pos x="1065" y="1642"/>
                  </a:cxn>
                  <a:cxn ang="0">
                    <a:pos x="1114" y="1741"/>
                  </a:cxn>
                  <a:cxn ang="0">
                    <a:pos x="1065" y="1866"/>
                  </a:cxn>
                  <a:cxn ang="0">
                    <a:pos x="1090" y="1916"/>
                  </a:cxn>
                  <a:cxn ang="0">
                    <a:pos x="1139" y="1866"/>
                  </a:cxn>
                  <a:cxn ang="0">
                    <a:pos x="1139" y="1916"/>
                  </a:cxn>
                  <a:cxn ang="0">
                    <a:pos x="1213" y="1965"/>
                  </a:cxn>
                  <a:cxn ang="0">
                    <a:pos x="1213" y="1816"/>
                  </a:cxn>
                  <a:cxn ang="0">
                    <a:pos x="1238" y="1741"/>
                  </a:cxn>
                  <a:cxn ang="0">
                    <a:pos x="1238" y="1642"/>
                  </a:cxn>
                  <a:cxn ang="0">
                    <a:pos x="1312" y="1542"/>
                  </a:cxn>
                  <a:cxn ang="0">
                    <a:pos x="1288" y="1443"/>
                  </a:cxn>
                  <a:cxn ang="0">
                    <a:pos x="1312" y="1393"/>
                  </a:cxn>
                  <a:cxn ang="0">
                    <a:pos x="1312" y="1294"/>
                  </a:cxn>
                  <a:cxn ang="0">
                    <a:pos x="1312" y="1219"/>
                  </a:cxn>
                  <a:cxn ang="0">
                    <a:pos x="1312" y="1095"/>
                  </a:cxn>
                  <a:cxn ang="0">
                    <a:pos x="1263" y="1070"/>
                  </a:cxn>
                  <a:cxn ang="0">
                    <a:pos x="1312" y="995"/>
                  </a:cxn>
                  <a:cxn ang="0">
                    <a:pos x="1213" y="846"/>
                  </a:cxn>
                  <a:cxn ang="0">
                    <a:pos x="1139" y="796"/>
                  </a:cxn>
                  <a:cxn ang="0">
                    <a:pos x="1090" y="771"/>
                  </a:cxn>
                  <a:cxn ang="0">
                    <a:pos x="1040" y="771"/>
                  </a:cxn>
                  <a:cxn ang="0">
                    <a:pos x="916" y="622"/>
                  </a:cxn>
                  <a:cxn ang="0">
                    <a:pos x="867" y="522"/>
                  </a:cxn>
                  <a:cxn ang="0">
                    <a:pos x="792" y="348"/>
                  </a:cxn>
                  <a:cxn ang="0">
                    <a:pos x="743" y="273"/>
                  </a:cxn>
                  <a:cxn ang="0">
                    <a:pos x="545" y="0"/>
                  </a:cxn>
                  <a:cxn ang="0">
                    <a:pos x="446" y="0"/>
                  </a:cxn>
                  <a:cxn ang="0">
                    <a:pos x="371" y="149"/>
                  </a:cxn>
                  <a:cxn ang="0">
                    <a:pos x="396" y="273"/>
                  </a:cxn>
                  <a:cxn ang="0">
                    <a:pos x="446" y="423"/>
                  </a:cxn>
                  <a:cxn ang="0">
                    <a:pos x="470" y="597"/>
                  </a:cxn>
                  <a:cxn ang="0">
                    <a:pos x="446" y="821"/>
                  </a:cxn>
                  <a:cxn ang="0">
                    <a:pos x="396" y="945"/>
                  </a:cxn>
                  <a:cxn ang="0">
                    <a:pos x="347" y="1020"/>
                  </a:cxn>
                  <a:cxn ang="0">
                    <a:pos x="248" y="1070"/>
                  </a:cxn>
                  <a:cxn ang="0">
                    <a:pos x="149" y="1070"/>
                  </a:cxn>
                  <a:cxn ang="0">
                    <a:pos x="124" y="1169"/>
                  </a:cxn>
                  <a:cxn ang="0">
                    <a:pos x="99" y="1269"/>
                  </a:cxn>
                  <a:cxn ang="0">
                    <a:pos x="25" y="1318"/>
                  </a:cxn>
                  <a:cxn ang="0">
                    <a:pos x="25" y="1443"/>
                  </a:cxn>
                  <a:cxn ang="0">
                    <a:pos x="50" y="1592"/>
                  </a:cxn>
                  <a:cxn ang="0">
                    <a:pos x="99" y="1667"/>
                  </a:cxn>
                  <a:cxn ang="0">
                    <a:pos x="173" y="1667"/>
                  </a:cxn>
                  <a:cxn ang="0">
                    <a:pos x="272" y="1741"/>
                  </a:cxn>
                  <a:cxn ang="0">
                    <a:pos x="347" y="1741"/>
                  </a:cxn>
                  <a:cxn ang="0">
                    <a:pos x="396" y="1791"/>
                  </a:cxn>
                  <a:cxn ang="0">
                    <a:pos x="470" y="1766"/>
                  </a:cxn>
                  <a:cxn ang="0">
                    <a:pos x="495" y="1866"/>
                  </a:cxn>
                  <a:cxn ang="0">
                    <a:pos x="570" y="1891"/>
                  </a:cxn>
                  <a:cxn ang="0">
                    <a:pos x="619" y="1916"/>
                  </a:cxn>
                  <a:cxn ang="0">
                    <a:pos x="644" y="2015"/>
                  </a:cxn>
                  <a:cxn ang="0">
                    <a:pos x="718" y="2015"/>
                  </a:cxn>
                  <a:cxn ang="0">
                    <a:pos x="693" y="1766"/>
                  </a:cxn>
                </a:cxnLst>
                <a:rect l="0" t="0" r="r" b="b"/>
                <a:pathLst>
                  <a:path w="1337" h="2040">
                    <a:moveTo>
                      <a:pt x="669" y="1692"/>
                    </a:moveTo>
                    <a:lnTo>
                      <a:pt x="693" y="1667"/>
                    </a:lnTo>
                    <a:lnTo>
                      <a:pt x="693" y="1617"/>
                    </a:lnTo>
                    <a:lnTo>
                      <a:pt x="693" y="1642"/>
                    </a:lnTo>
                    <a:lnTo>
                      <a:pt x="718" y="1642"/>
                    </a:lnTo>
                    <a:lnTo>
                      <a:pt x="743" y="1642"/>
                    </a:lnTo>
                    <a:lnTo>
                      <a:pt x="743" y="1617"/>
                    </a:lnTo>
                    <a:lnTo>
                      <a:pt x="743" y="1592"/>
                    </a:lnTo>
                    <a:lnTo>
                      <a:pt x="792" y="1592"/>
                    </a:lnTo>
                    <a:lnTo>
                      <a:pt x="817" y="1617"/>
                    </a:lnTo>
                    <a:lnTo>
                      <a:pt x="867" y="1692"/>
                    </a:lnTo>
                    <a:lnTo>
                      <a:pt x="891" y="1667"/>
                    </a:lnTo>
                    <a:lnTo>
                      <a:pt x="916" y="1617"/>
                    </a:lnTo>
                    <a:lnTo>
                      <a:pt x="941" y="1592"/>
                    </a:lnTo>
                    <a:lnTo>
                      <a:pt x="966" y="1642"/>
                    </a:lnTo>
                    <a:lnTo>
                      <a:pt x="1015" y="1617"/>
                    </a:lnTo>
                    <a:lnTo>
                      <a:pt x="1040" y="1642"/>
                    </a:lnTo>
                    <a:lnTo>
                      <a:pt x="1065" y="1642"/>
                    </a:lnTo>
                    <a:lnTo>
                      <a:pt x="1114" y="1642"/>
                    </a:lnTo>
                    <a:lnTo>
                      <a:pt x="1114" y="1741"/>
                    </a:lnTo>
                    <a:lnTo>
                      <a:pt x="1090" y="1816"/>
                    </a:lnTo>
                    <a:lnTo>
                      <a:pt x="1065" y="1866"/>
                    </a:lnTo>
                    <a:lnTo>
                      <a:pt x="1065" y="1916"/>
                    </a:lnTo>
                    <a:lnTo>
                      <a:pt x="1090" y="1916"/>
                    </a:lnTo>
                    <a:lnTo>
                      <a:pt x="1090" y="1891"/>
                    </a:lnTo>
                    <a:lnTo>
                      <a:pt x="1139" y="1866"/>
                    </a:lnTo>
                    <a:lnTo>
                      <a:pt x="1164" y="1866"/>
                    </a:lnTo>
                    <a:lnTo>
                      <a:pt x="1139" y="1916"/>
                    </a:lnTo>
                    <a:lnTo>
                      <a:pt x="1189" y="1916"/>
                    </a:lnTo>
                    <a:lnTo>
                      <a:pt x="1213" y="1965"/>
                    </a:lnTo>
                    <a:lnTo>
                      <a:pt x="1238" y="1866"/>
                    </a:lnTo>
                    <a:lnTo>
                      <a:pt x="1213" y="1816"/>
                    </a:lnTo>
                    <a:lnTo>
                      <a:pt x="1238" y="1791"/>
                    </a:lnTo>
                    <a:lnTo>
                      <a:pt x="1238" y="1741"/>
                    </a:lnTo>
                    <a:lnTo>
                      <a:pt x="1238" y="1667"/>
                    </a:lnTo>
                    <a:lnTo>
                      <a:pt x="1238" y="1642"/>
                    </a:lnTo>
                    <a:lnTo>
                      <a:pt x="1288" y="1592"/>
                    </a:lnTo>
                    <a:lnTo>
                      <a:pt x="1312" y="1542"/>
                    </a:lnTo>
                    <a:lnTo>
                      <a:pt x="1288" y="1468"/>
                    </a:lnTo>
                    <a:lnTo>
                      <a:pt x="1288" y="1443"/>
                    </a:lnTo>
                    <a:lnTo>
                      <a:pt x="1312" y="1468"/>
                    </a:lnTo>
                    <a:lnTo>
                      <a:pt x="1312" y="1393"/>
                    </a:lnTo>
                    <a:lnTo>
                      <a:pt x="1312" y="1318"/>
                    </a:lnTo>
                    <a:lnTo>
                      <a:pt x="1312" y="1294"/>
                    </a:lnTo>
                    <a:lnTo>
                      <a:pt x="1288" y="1244"/>
                    </a:lnTo>
                    <a:lnTo>
                      <a:pt x="1312" y="1219"/>
                    </a:lnTo>
                    <a:lnTo>
                      <a:pt x="1312" y="1169"/>
                    </a:lnTo>
                    <a:lnTo>
                      <a:pt x="1312" y="1095"/>
                    </a:lnTo>
                    <a:lnTo>
                      <a:pt x="1288" y="1095"/>
                    </a:lnTo>
                    <a:lnTo>
                      <a:pt x="1263" y="1070"/>
                    </a:lnTo>
                    <a:lnTo>
                      <a:pt x="1337" y="1045"/>
                    </a:lnTo>
                    <a:lnTo>
                      <a:pt x="1312" y="995"/>
                    </a:lnTo>
                    <a:lnTo>
                      <a:pt x="1213" y="920"/>
                    </a:lnTo>
                    <a:lnTo>
                      <a:pt x="1213" y="846"/>
                    </a:lnTo>
                    <a:lnTo>
                      <a:pt x="1189" y="796"/>
                    </a:lnTo>
                    <a:lnTo>
                      <a:pt x="1139" y="796"/>
                    </a:lnTo>
                    <a:lnTo>
                      <a:pt x="1139" y="771"/>
                    </a:lnTo>
                    <a:lnTo>
                      <a:pt x="1090" y="771"/>
                    </a:lnTo>
                    <a:lnTo>
                      <a:pt x="1090" y="846"/>
                    </a:lnTo>
                    <a:lnTo>
                      <a:pt x="1040" y="771"/>
                    </a:lnTo>
                    <a:lnTo>
                      <a:pt x="991" y="622"/>
                    </a:lnTo>
                    <a:lnTo>
                      <a:pt x="916" y="622"/>
                    </a:lnTo>
                    <a:lnTo>
                      <a:pt x="891" y="597"/>
                    </a:lnTo>
                    <a:lnTo>
                      <a:pt x="867" y="522"/>
                    </a:lnTo>
                    <a:lnTo>
                      <a:pt x="817" y="398"/>
                    </a:lnTo>
                    <a:lnTo>
                      <a:pt x="792" y="348"/>
                    </a:lnTo>
                    <a:lnTo>
                      <a:pt x="768" y="348"/>
                    </a:lnTo>
                    <a:lnTo>
                      <a:pt x="743" y="273"/>
                    </a:lnTo>
                    <a:lnTo>
                      <a:pt x="545" y="50"/>
                    </a:lnTo>
                    <a:lnTo>
                      <a:pt x="545" y="0"/>
                    </a:lnTo>
                    <a:lnTo>
                      <a:pt x="520" y="0"/>
                    </a:lnTo>
                    <a:lnTo>
                      <a:pt x="446" y="0"/>
                    </a:lnTo>
                    <a:lnTo>
                      <a:pt x="347" y="25"/>
                    </a:lnTo>
                    <a:lnTo>
                      <a:pt x="371" y="149"/>
                    </a:lnTo>
                    <a:lnTo>
                      <a:pt x="371" y="174"/>
                    </a:lnTo>
                    <a:lnTo>
                      <a:pt x="396" y="273"/>
                    </a:lnTo>
                    <a:lnTo>
                      <a:pt x="446" y="373"/>
                    </a:lnTo>
                    <a:lnTo>
                      <a:pt x="446" y="423"/>
                    </a:lnTo>
                    <a:lnTo>
                      <a:pt x="470" y="497"/>
                    </a:lnTo>
                    <a:lnTo>
                      <a:pt x="470" y="597"/>
                    </a:lnTo>
                    <a:lnTo>
                      <a:pt x="421" y="672"/>
                    </a:lnTo>
                    <a:lnTo>
                      <a:pt x="446" y="821"/>
                    </a:lnTo>
                    <a:lnTo>
                      <a:pt x="421" y="871"/>
                    </a:lnTo>
                    <a:lnTo>
                      <a:pt x="396" y="945"/>
                    </a:lnTo>
                    <a:lnTo>
                      <a:pt x="347" y="970"/>
                    </a:lnTo>
                    <a:lnTo>
                      <a:pt x="347" y="1020"/>
                    </a:lnTo>
                    <a:lnTo>
                      <a:pt x="272" y="1045"/>
                    </a:lnTo>
                    <a:lnTo>
                      <a:pt x="248" y="1070"/>
                    </a:lnTo>
                    <a:lnTo>
                      <a:pt x="198" y="1070"/>
                    </a:lnTo>
                    <a:lnTo>
                      <a:pt x="149" y="1070"/>
                    </a:lnTo>
                    <a:lnTo>
                      <a:pt x="99" y="1119"/>
                    </a:lnTo>
                    <a:lnTo>
                      <a:pt x="124" y="1169"/>
                    </a:lnTo>
                    <a:lnTo>
                      <a:pt x="124" y="1244"/>
                    </a:lnTo>
                    <a:lnTo>
                      <a:pt x="99" y="1269"/>
                    </a:lnTo>
                    <a:lnTo>
                      <a:pt x="99" y="1294"/>
                    </a:lnTo>
                    <a:lnTo>
                      <a:pt x="25" y="1318"/>
                    </a:lnTo>
                    <a:lnTo>
                      <a:pt x="0" y="1343"/>
                    </a:lnTo>
                    <a:lnTo>
                      <a:pt x="25" y="1443"/>
                    </a:lnTo>
                    <a:lnTo>
                      <a:pt x="25" y="1542"/>
                    </a:lnTo>
                    <a:lnTo>
                      <a:pt x="50" y="1592"/>
                    </a:lnTo>
                    <a:lnTo>
                      <a:pt x="50" y="1692"/>
                    </a:lnTo>
                    <a:lnTo>
                      <a:pt x="99" y="1667"/>
                    </a:lnTo>
                    <a:lnTo>
                      <a:pt x="173" y="1741"/>
                    </a:lnTo>
                    <a:lnTo>
                      <a:pt x="173" y="1667"/>
                    </a:lnTo>
                    <a:lnTo>
                      <a:pt x="248" y="1667"/>
                    </a:lnTo>
                    <a:lnTo>
                      <a:pt x="272" y="1741"/>
                    </a:lnTo>
                    <a:lnTo>
                      <a:pt x="297" y="1741"/>
                    </a:lnTo>
                    <a:lnTo>
                      <a:pt x="347" y="1741"/>
                    </a:lnTo>
                    <a:lnTo>
                      <a:pt x="347" y="1791"/>
                    </a:lnTo>
                    <a:lnTo>
                      <a:pt x="396" y="1791"/>
                    </a:lnTo>
                    <a:lnTo>
                      <a:pt x="446" y="1741"/>
                    </a:lnTo>
                    <a:lnTo>
                      <a:pt x="470" y="1766"/>
                    </a:lnTo>
                    <a:lnTo>
                      <a:pt x="495" y="1791"/>
                    </a:lnTo>
                    <a:lnTo>
                      <a:pt x="495" y="1866"/>
                    </a:lnTo>
                    <a:lnTo>
                      <a:pt x="570" y="1841"/>
                    </a:lnTo>
                    <a:lnTo>
                      <a:pt x="570" y="1891"/>
                    </a:lnTo>
                    <a:lnTo>
                      <a:pt x="594" y="1866"/>
                    </a:lnTo>
                    <a:lnTo>
                      <a:pt x="619" y="1916"/>
                    </a:lnTo>
                    <a:lnTo>
                      <a:pt x="644" y="1916"/>
                    </a:lnTo>
                    <a:lnTo>
                      <a:pt x="644" y="2015"/>
                    </a:lnTo>
                    <a:lnTo>
                      <a:pt x="693" y="2040"/>
                    </a:lnTo>
                    <a:lnTo>
                      <a:pt x="718" y="2015"/>
                    </a:lnTo>
                    <a:lnTo>
                      <a:pt x="718" y="1866"/>
                    </a:lnTo>
                    <a:lnTo>
                      <a:pt x="693" y="1766"/>
                    </a:lnTo>
                    <a:lnTo>
                      <a:pt x="669" y="169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03" name="Freeform 56">
                <a:extLst>
                  <a:ext uri="{FF2B5EF4-FFF2-40B4-BE49-F238E27FC236}">
                    <a16:creationId xmlns:a16="http://schemas.microsoft.com/office/drawing/2014/main" id="{F074D950-8EE0-4929-A7AC-54F099B55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666" y="4122827"/>
                <a:ext cx="278520" cy="357173"/>
              </a:xfrm>
              <a:custGeom>
                <a:avLst/>
                <a:gdLst/>
                <a:ahLst/>
                <a:cxnLst>
                  <a:cxn ang="0">
                    <a:pos x="297" y="995"/>
                  </a:cxn>
                  <a:cxn ang="0">
                    <a:pos x="322" y="1120"/>
                  </a:cxn>
                  <a:cxn ang="0">
                    <a:pos x="223" y="1070"/>
                  </a:cxn>
                  <a:cxn ang="0">
                    <a:pos x="149" y="1045"/>
                  </a:cxn>
                  <a:cxn ang="0">
                    <a:pos x="74" y="1020"/>
                  </a:cxn>
                  <a:cxn ang="0">
                    <a:pos x="25" y="871"/>
                  </a:cxn>
                  <a:cxn ang="0">
                    <a:pos x="25" y="796"/>
                  </a:cxn>
                  <a:cxn ang="0">
                    <a:pos x="99" y="746"/>
                  </a:cxn>
                  <a:cxn ang="0">
                    <a:pos x="173" y="721"/>
                  </a:cxn>
                  <a:cxn ang="0">
                    <a:pos x="149" y="647"/>
                  </a:cxn>
                  <a:cxn ang="0">
                    <a:pos x="198" y="622"/>
                  </a:cxn>
                  <a:cxn ang="0">
                    <a:pos x="223" y="597"/>
                  </a:cxn>
                  <a:cxn ang="0">
                    <a:pos x="248" y="522"/>
                  </a:cxn>
                  <a:cxn ang="0">
                    <a:pos x="272" y="398"/>
                  </a:cxn>
                  <a:cxn ang="0">
                    <a:pos x="248" y="348"/>
                  </a:cxn>
                  <a:cxn ang="0">
                    <a:pos x="198" y="224"/>
                  </a:cxn>
                  <a:cxn ang="0">
                    <a:pos x="272" y="0"/>
                  </a:cxn>
                  <a:cxn ang="0">
                    <a:pos x="372" y="50"/>
                  </a:cxn>
                  <a:cxn ang="0">
                    <a:pos x="446" y="124"/>
                  </a:cxn>
                  <a:cxn ang="0">
                    <a:pos x="520" y="50"/>
                  </a:cxn>
                  <a:cxn ang="0">
                    <a:pos x="570" y="124"/>
                  </a:cxn>
                  <a:cxn ang="0">
                    <a:pos x="693" y="274"/>
                  </a:cxn>
                  <a:cxn ang="0">
                    <a:pos x="768" y="249"/>
                  </a:cxn>
                  <a:cxn ang="0">
                    <a:pos x="743" y="149"/>
                  </a:cxn>
                  <a:cxn ang="0">
                    <a:pos x="768" y="199"/>
                  </a:cxn>
                  <a:cxn ang="0">
                    <a:pos x="842" y="274"/>
                  </a:cxn>
                  <a:cxn ang="0">
                    <a:pos x="793" y="323"/>
                  </a:cxn>
                  <a:cxn ang="0">
                    <a:pos x="867" y="373"/>
                  </a:cxn>
                  <a:cxn ang="0">
                    <a:pos x="817" y="398"/>
                  </a:cxn>
                  <a:cxn ang="0">
                    <a:pos x="817" y="497"/>
                  </a:cxn>
                  <a:cxn ang="0">
                    <a:pos x="768" y="572"/>
                  </a:cxn>
                  <a:cxn ang="0">
                    <a:pos x="768" y="597"/>
                  </a:cxn>
                  <a:cxn ang="0">
                    <a:pos x="718" y="771"/>
                  </a:cxn>
                  <a:cxn ang="0">
                    <a:pos x="644" y="871"/>
                  </a:cxn>
                  <a:cxn ang="0">
                    <a:pos x="619" y="871"/>
                  </a:cxn>
                  <a:cxn ang="0">
                    <a:pos x="594" y="871"/>
                  </a:cxn>
                  <a:cxn ang="0">
                    <a:pos x="570" y="871"/>
                  </a:cxn>
                  <a:cxn ang="0">
                    <a:pos x="545" y="896"/>
                  </a:cxn>
                  <a:cxn ang="0">
                    <a:pos x="520" y="920"/>
                  </a:cxn>
                  <a:cxn ang="0">
                    <a:pos x="495" y="920"/>
                  </a:cxn>
                  <a:cxn ang="0">
                    <a:pos x="495" y="920"/>
                  </a:cxn>
                  <a:cxn ang="0">
                    <a:pos x="471" y="920"/>
                  </a:cxn>
                  <a:cxn ang="0">
                    <a:pos x="446" y="920"/>
                  </a:cxn>
                  <a:cxn ang="0">
                    <a:pos x="446" y="896"/>
                  </a:cxn>
                  <a:cxn ang="0">
                    <a:pos x="421" y="920"/>
                  </a:cxn>
                  <a:cxn ang="0">
                    <a:pos x="396" y="945"/>
                  </a:cxn>
                  <a:cxn ang="0">
                    <a:pos x="396" y="970"/>
                  </a:cxn>
                  <a:cxn ang="0">
                    <a:pos x="372" y="970"/>
                  </a:cxn>
                  <a:cxn ang="0">
                    <a:pos x="372" y="995"/>
                  </a:cxn>
                  <a:cxn ang="0">
                    <a:pos x="396" y="1020"/>
                  </a:cxn>
                  <a:cxn ang="0">
                    <a:pos x="372" y="1045"/>
                  </a:cxn>
                  <a:cxn ang="0">
                    <a:pos x="372" y="1070"/>
                  </a:cxn>
                  <a:cxn ang="0">
                    <a:pos x="322" y="1020"/>
                  </a:cxn>
                  <a:cxn ang="0">
                    <a:pos x="322" y="995"/>
                  </a:cxn>
                  <a:cxn ang="0">
                    <a:pos x="297" y="995"/>
                  </a:cxn>
                </a:cxnLst>
                <a:rect l="0" t="0" r="r" b="b"/>
                <a:pathLst>
                  <a:path w="867" h="1120">
                    <a:moveTo>
                      <a:pt x="297" y="995"/>
                    </a:moveTo>
                    <a:lnTo>
                      <a:pt x="297" y="995"/>
                    </a:lnTo>
                    <a:lnTo>
                      <a:pt x="322" y="1070"/>
                    </a:lnTo>
                    <a:lnTo>
                      <a:pt x="322" y="1120"/>
                    </a:lnTo>
                    <a:lnTo>
                      <a:pt x="297" y="1120"/>
                    </a:lnTo>
                    <a:lnTo>
                      <a:pt x="223" y="1070"/>
                    </a:lnTo>
                    <a:lnTo>
                      <a:pt x="173" y="1045"/>
                    </a:lnTo>
                    <a:lnTo>
                      <a:pt x="149" y="1045"/>
                    </a:lnTo>
                    <a:lnTo>
                      <a:pt x="124" y="1070"/>
                    </a:lnTo>
                    <a:lnTo>
                      <a:pt x="74" y="1020"/>
                    </a:lnTo>
                    <a:lnTo>
                      <a:pt x="50" y="920"/>
                    </a:lnTo>
                    <a:lnTo>
                      <a:pt x="25" y="871"/>
                    </a:lnTo>
                    <a:lnTo>
                      <a:pt x="0" y="821"/>
                    </a:lnTo>
                    <a:lnTo>
                      <a:pt x="25" y="796"/>
                    </a:lnTo>
                    <a:lnTo>
                      <a:pt x="50" y="746"/>
                    </a:lnTo>
                    <a:lnTo>
                      <a:pt x="99" y="746"/>
                    </a:lnTo>
                    <a:lnTo>
                      <a:pt x="124" y="771"/>
                    </a:lnTo>
                    <a:lnTo>
                      <a:pt x="173" y="721"/>
                    </a:lnTo>
                    <a:lnTo>
                      <a:pt x="173" y="672"/>
                    </a:lnTo>
                    <a:lnTo>
                      <a:pt x="149" y="647"/>
                    </a:lnTo>
                    <a:lnTo>
                      <a:pt x="173" y="622"/>
                    </a:lnTo>
                    <a:lnTo>
                      <a:pt x="198" y="622"/>
                    </a:lnTo>
                    <a:lnTo>
                      <a:pt x="198" y="572"/>
                    </a:lnTo>
                    <a:lnTo>
                      <a:pt x="223" y="597"/>
                    </a:lnTo>
                    <a:lnTo>
                      <a:pt x="248" y="572"/>
                    </a:lnTo>
                    <a:lnTo>
                      <a:pt x="248" y="522"/>
                    </a:lnTo>
                    <a:lnTo>
                      <a:pt x="272" y="497"/>
                    </a:lnTo>
                    <a:lnTo>
                      <a:pt x="272" y="398"/>
                    </a:lnTo>
                    <a:lnTo>
                      <a:pt x="248" y="373"/>
                    </a:lnTo>
                    <a:lnTo>
                      <a:pt x="248" y="348"/>
                    </a:lnTo>
                    <a:lnTo>
                      <a:pt x="198" y="323"/>
                    </a:lnTo>
                    <a:lnTo>
                      <a:pt x="198" y="224"/>
                    </a:lnTo>
                    <a:lnTo>
                      <a:pt x="248" y="174"/>
                    </a:lnTo>
                    <a:lnTo>
                      <a:pt x="272" y="0"/>
                    </a:lnTo>
                    <a:lnTo>
                      <a:pt x="372" y="0"/>
                    </a:lnTo>
                    <a:lnTo>
                      <a:pt x="372" y="50"/>
                    </a:lnTo>
                    <a:lnTo>
                      <a:pt x="396" y="124"/>
                    </a:lnTo>
                    <a:lnTo>
                      <a:pt x="446" y="124"/>
                    </a:lnTo>
                    <a:lnTo>
                      <a:pt x="471" y="75"/>
                    </a:lnTo>
                    <a:lnTo>
                      <a:pt x="520" y="50"/>
                    </a:lnTo>
                    <a:lnTo>
                      <a:pt x="570" y="75"/>
                    </a:lnTo>
                    <a:lnTo>
                      <a:pt x="570" y="124"/>
                    </a:lnTo>
                    <a:lnTo>
                      <a:pt x="619" y="199"/>
                    </a:lnTo>
                    <a:lnTo>
                      <a:pt x="693" y="274"/>
                    </a:lnTo>
                    <a:lnTo>
                      <a:pt x="743" y="274"/>
                    </a:lnTo>
                    <a:lnTo>
                      <a:pt x="768" y="249"/>
                    </a:lnTo>
                    <a:lnTo>
                      <a:pt x="743" y="174"/>
                    </a:lnTo>
                    <a:lnTo>
                      <a:pt x="743" y="149"/>
                    </a:lnTo>
                    <a:lnTo>
                      <a:pt x="768" y="124"/>
                    </a:lnTo>
                    <a:lnTo>
                      <a:pt x="768" y="199"/>
                    </a:lnTo>
                    <a:lnTo>
                      <a:pt x="817" y="274"/>
                    </a:lnTo>
                    <a:lnTo>
                      <a:pt x="842" y="274"/>
                    </a:lnTo>
                    <a:lnTo>
                      <a:pt x="842" y="298"/>
                    </a:lnTo>
                    <a:lnTo>
                      <a:pt x="793" y="323"/>
                    </a:lnTo>
                    <a:lnTo>
                      <a:pt x="842" y="348"/>
                    </a:lnTo>
                    <a:lnTo>
                      <a:pt x="867" y="373"/>
                    </a:lnTo>
                    <a:lnTo>
                      <a:pt x="842" y="398"/>
                    </a:lnTo>
                    <a:lnTo>
                      <a:pt x="817" y="398"/>
                    </a:lnTo>
                    <a:lnTo>
                      <a:pt x="817" y="448"/>
                    </a:lnTo>
                    <a:lnTo>
                      <a:pt x="817" y="497"/>
                    </a:lnTo>
                    <a:lnTo>
                      <a:pt x="793" y="547"/>
                    </a:lnTo>
                    <a:lnTo>
                      <a:pt x="768" y="572"/>
                    </a:lnTo>
                    <a:lnTo>
                      <a:pt x="793" y="597"/>
                    </a:lnTo>
                    <a:lnTo>
                      <a:pt x="768" y="597"/>
                    </a:lnTo>
                    <a:lnTo>
                      <a:pt x="768" y="721"/>
                    </a:lnTo>
                    <a:lnTo>
                      <a:pt x="718" y="771"/>
                    </a:lnTo>
                    <a:lnTo>
                      <a:pt x="644" y="796"/>
                    </a:lnTo>
                    <a:lnTo>
                      <a:pt x="644" y="871"/>
                    </a:lnTo>
                    <a:lnTo>
                      <a:pt x="619" y="871"/>
                    </a:lnTo>
                    <a:lnTo>
                      <a:pt x="619" y="871"/>
                    </a:lnTo>
                    <a:lnTo>
                      <a:pt x="619" y="871"/>
                    </a:lnTo>
                    <a:lnTo>
                      <a:pt x="594" y="871"/>
                    </a:lnTo>
                    <a:lnTo>
                      <a:pt x="594" y="871"/>
                    </a:lnTo>
                    <a:lnTo>
                      <a:pt x="570" y="871"/>
                    </a:lnTo>
                    <a:lnTo>
                      <a:pt x="570" y="896"/>
                    </a:lnTo>
                    <a:lnTo>
                      <a:pt x="545" y="896"/>
                    </a:lnTo>
                    <a:lnTo>
                      <a:pt x="520" y="896"/>
                    </a:lnTo>
                    <a:lnTo>
                      <a:pt x="520" y="920"/>
                    </a:lnTo>
                    <a:lnTo>
                      <a:pt x="520" y="920"/>
                    </a:lnTo>
                    <a:lnTo>
                      <a:pt x="495" y="920"/>
                    </a:lnTo>
                    <a:lnTo>
                      <a:pt x="495" y="920"/>
                    </a:lnTo>
                    <a:lnTo>
                      <a:pt x="495" y="920"/>
                    </a:lnTo>
                    <a:lnTo>
                      <a:pt x="471" y="920"/>
                    </a:lnTo>
                    <a:lnTo>
                      <a:pt x="471" y="920"/>
                    </a:lnTo>
                    <a:lnTo>
                      <a:pt x="471" y="920"/>
                    </a:lnTo>
                    <a:lnTo>
                      <a:pt x="446" y="920"/>
                    </a:lnTo>
                    <a:lnTo>
                      <a:pt x="446" y="896"/>
                    </a:lnTo>
                    <a:lnTo>
                      <a:pt x="446" y="896"/>
                    </a:lnTo>
                    <a:lnTo>
                      <a:pt x="421" y="896"/>
                    </a:lnTo>
                    <a:lnTo>
                      <a:pt x="421" y="920"/>
                    </a:lnTo>
                    <a:lnTo>
                      <a:pt x="421" y="920"/>
                    </a:lnTo>
                    <a:lnTo>
                      <a:pt x="396" y="945"/>
                    </a:lnTo>
                    <a:lnTo>
                      <a:pt x="396" y="945"/>
                    </a:lnTo>
                    <a:lnTo>
                      <a:pt x="396" y="970"/>
                    </a:lnTo>
                    <a:lnTo>
                      <a:pt x="396" y="970"/>
                    </a:lnTo>
                    <a:lnTo>
                      <a:pt x="372" y="970"/>
                    </a:lnTo>
                    <a:lnTo>
                      <a:pt x="372" y="995"/>
                    </a:lnTo>
                    <a:lnTo>
                      <a:pt x="372" y="995"/>
                    </a:lnTo>
                    <a:lnTo>
                      <a:pt x="396" y="1020"/>
                    </a:lnTo>
                    <a:lnTo>
                      <a:pt x="396" y="1020"/>
                    </a:lnTo>
                    <a:lnTo>
                      <a:pt x="396" y="1020"/>
                    </a:lnTo>
                    <a:lnTo>
                      <a:pt x="372" y="1045"/>
                    </a:lnTo>
                    <a:lnTo>
                      <a:pt x="372" y="1045"/>
                    </a:lnTo>
                    <a:lnTo>
                      <a:pt x="372" y="1070"/>
                    </a:lnTo>
                    <a:lnTo>
                      <a:pt x="347" y="1045"/>
                    </a:lnTo>
                    <a:lnTo>
                      <a:pt x="322" y="1020"/>
                    </a:lnTo>
                    <a:lnTo>
                      <a:pt x="322" y="995"/>
                    </a:lnTo>
                    <a:lnTo>
                      <a:pt x="322" y="995"/>
                    </a:lnTo>
                    <a:lnTo>
                      <a:pt x="322" y="970"/>
                    </a:lnTo>
                    <a:lnTo>
                      <a:pt x="297" y="99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04" name="Freeform 57">
                <a:extLst>
                  <a:ext uri="{FF2B5EF4-FFF2-40B4-BE49-F238E27FC236}">
                    <a16:creationId xmlns:a16="http://schemas.microsoft.com/office/drawing/2014/main" id="{D22F125E-13EF-4FB1-AFBF-0E3EC84D3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549" y="4483013"/>
                <a:ext cx="310608" cy="261502"/>
              </a:xfrm>
              <a:custGeom>
                <a:avLst/>
                <a:gdLst/>
                <a:ahLst/>
                <a:cxnLst>
                  <a:cxn ang="0">
                    <a:pos x="223" y="522"/>
                  </a:cxn>
                  <a:cxn ang="0">
                    <a:pos x="273" y="597"/>
                  </a:cxn>
                  <a:cxn ang="0">
                    <a:pos x="322" y="622"/>
                  </a:cxn>
                  <a:cxn ang="0">
                    <a:pos x="471" y="746"/>
                  </a:cxn>
                  <a:cxn ang="0">
                    <a:pos x="570" y="821"/>
                  </a:cxn>
                  <a:cxn ang="0">
                    <a:pos x="644" y="821"/>
                  </a:cxn>
                  <a:cxn ang="0">
                    <a:pos x="694" y="796"/>
                  </a:cxn>
                  <a:cxn ang="0">
                    <a:pos x="669" y="771"/>
                  </a:cxn>
                  <a:cxn ang="0">
                    <a:pos x="718" y="796"/>
                  </a:cxn>
                  <a:cxn ang="0">
                    <a:pos x="718" y="721"/>
                  </a:cxn>
                  <a:cxn ang="0">
                    <a:pos x="718" y="696"/>
                  </a:cxn>
                  <a:cxn ang="0">
                    <a:pos x="768" y="721"/>
                  </a:cxn>
                  <a:cxn ang="0">
                    <a:pos x="842" y="696"/>
                  </a:cxn>
                  <a:cxn ang="0">
                    <a:pos x="867" y="671"/>
                  </a:cxn>
                  <a:cxn ang="0">
                    <a:pos x="892" y="671"/>
                  </a:cxn>
                  <a:cxn ang="0">
                    <a:pos x="917" y="647"/>
                  </a:cxn>
                  <a:cxn ang="0">
                    <a:pos x="941" y="622"/>
                  </a:cxn>
                  <a:cxn ang="0">
                    <a:pos x="966" y="572"/>
                  </a:cxn>
                  <a:cxn ang="0">
                    <a:pos x="966" y="522"/>
                  </a:cxn>
                  <a:cxn ang="0">
                    <a:pos x="917" y="472"/>
                  </a:cxn>
                  <a:cxn ang="0">
                    <a:pos x="817" y="423"/>
                  </a:cxn>
                  <a:cxn ang="0">
                    <a:pos x="793" y="298"/>
                  </a:cxn>
                  <a:cxn ang="0">
                    <a:pos x="817" y="224"/>
                  </a:cxn>
                  <a:cxn ang="0">
                    <a:pos x="817" y="149"/>
                  </a:cxn>
                  <a:cxn ang="0">
                    <a:pos x="793" y="124"/>
                  </a:cxn>
                  <a:cxn ang="0">
                    <a:pos x="793" y="49"/>
                  </a:cxn>
                  <a:cxn ang="0">
                    <a:pos x="718" y="49"/>
                  </a:cxn>
                  <a:cxn ang="0">
                    <a:pos x="718" y="124"/>
                  </a:cxn>
                  <a:cxn ang="0">
                    <a:pos x="694" y="25"/>
                  </a:cxn>
                  <a:cxn ang="0">
                    <a:pos x="644" y="0"/>
                  </a:cxn>
                  <a:cxn ang="0">
                    <a:pos x="595" y="25"/>
                  </a:cxn>
                  <a:cxn ang="0">
                    <a:pos x="520" y="25"/>
                  </a:cxn>
                  <a:cxn ang="0">
                    <a:pos x="446" y="49"/>
                  </a:cxn>
                  <a:cxn ang="0">
                    <a:pos x="297" y="49"/>
                  </a:cxn>
                  <a:cxn ang="0">
                    <a:pos x="322" y="99"/>
                  </a:cxn>
                  <a:cxn ang="0">
                    <a:pos x="248" y="149"/>
                  </a:cxn>
                  <a:cxn ang="0">
                    <a:pos x="198" y="124"/>
                  </a:cxn>
                  <a:cxn ang="0">
                    <a:pos x="124" y="199"/>
                  </a:cxn>
                  <a:cxn ang="0">
                    <a:pos x="223" y="224"/>
                  </a:cxn>
                  <a:cxn ang="0">
                    <a:pos x="347" y="199"/>
                  </a:cxn>
                  <a:cxn ang="0">
                    <a:pos x="273" y="248"/>
                  </a:cxn>
                  <a:cxn ang="0">
                    <a:pos x="198" y="248"/>
                  </a:cxn>
                  <a:cxn ang="0">
                    <a:pos x="149" y="323"/>
                  </a:cxn>
                  <a:cxn ang="0">
                    <a:pos x="75" y="323"/>
                  </a:cxn>
                  <a:cxn ang="0">
                    <a:pos x="50" y="373"/>
                  </a:cxn>
                  <a:cxn ang="0">
                    <a:pos x="0" y="448"/>
                  </a:cxn>
                  <a:cxn ang="0">
                    <a:pos x="75" y="497"/>
                  </a:cxn>
                  <a:cxn ang="0">
                    <a:pos x="124" y="448"/>
                  </a:cxn>
                  <a:cxn ang="0">
                    <a:pos x="174" y="497"/>
                  </a:cxn>
                </a:cxnLst>
                <a:rect l="0" t="0" r="r" b="b"/>
                <a:pathLst>
                  <a:path w="966" h="821">
                    <a:moveTo>
                      <a:pt x="174" y="497"/>
                    </a:moveTo>
                    <a:lnTo>
                      <a:pt x="223" y="522"/>
                    </a:lnTo>
                    <a:lnTo>
                      <a:pt x="248" y="572"/>
                    </a:lnTo>
                    <a:lnTo>
                      <a:pt x="273" y="597"/>
                    </a:lnTo>
                    <a:lnTo>
                      <a:pt x="297" y="622"/>
                    </a:lnTo>
                    <a:lnTo>
                      <a:pt x="322" y="622"/>
                    </a:lnTo>
                    <a:lnTo>
                      <a:pt x="372" y="746"/>
                    </a:lnTo>
                    <a:lnTo>
                      <a:pt x="471" y="746"/>
                    </a:lnTo>
                    <a:lnTo>
                      <a:pt x="520" y="771"/>
                    </a:lnTo>
                    <a:lnTo>
                      <a:pt x="570" y="821"/>
                    </a:lnTo>
                    <a:lnTo>
                      <a:pt x="595" y="821"/>
                    </a:lnTo>
                    <a:lnTo>
                      <a:pt x="644" y="821"/>
                    </a:lnTo>
                    <a:lnTo>
                      <a:pt x="694" y="796"/>
                    </a:lnTo>
                    <a:lnTo>
                      <a:pt x="694" y="796"/>
                    </a:lnTo>
                    <a:lnTo>
                      <a:pt x="644" y="771"/>
                    </a:lnTo>
                    <a:lnTo>
                      <a:pt x="669" y="771"/>
                    </a:lnTo>
                    <a:lnTo>
                      <a:pt x="694" y="771"/>
                    </a:lnTo>
                    <a:lnTo>
                      <a:pt x="718" y="796"/>
                    </a:lnTo>
                    <a:lnTo>
                      <a:pt x="743" y="746"/>
                    </a:lnTo>
                    <a:lnTo>
                      <a:pt x="718" y="721"/>
                    </a:lnTo>
                    <a:lnTo>
                      <a:pt x="694" y="696"/>
                    </a:lnTo>
                    <a:lnTo>
                      <a:pt x="718" y="696"/>
                    </a:lnTo>
                    <a:lnTo>
                      <a:pt x="743" y="721"/>
                    </a:lnTo>
                    <a:lnTo>
                      <a:pt x="768" y="721"/>
                    </a:lnTo>
                    <a:lnTo>
                      <a:pt x="817" y="721"/>
                    </a:lnTo>
                    <a:lnTo>
                      <a:pt x="842" y="696"/>
                    </a:lnTo>
                    <a:lnTo>
                      <a:pt x="867" y="696"/>
                    </a:lnTo>
                    <a:lnTo>
                      <a:pt x="867" y="671"/>
                    </a:lnTo>
                    <a:lnTo>
                      <a:pt x="892" y="671"/>
                    </a:lnTo>
                    <a:lnTo>
                      <a:pt x="892" y="671"/>
                    </a:lnTo>
                    <a:lnTo>
                      <a:pt x="917" y="671"/>
                    </a:lnTo>
                    <a:lnTo>
                      <a:pt x="917" y="647"/>
                    </a:lnTo>
                    <a:lnTo>
                      <a:pt x="917" y="597"/>
                    </a:lnTo>
                    <a:lnTo>
                      <a:pt x="941" y="622"/>
                    </a:lnTo>
                    <a:lnTo>
                      <a:pt x="966" y="597"/>
                    </a:lnTo>
                    <a:lnTo>
                      <a:pt x="966" y="572"/>
                    </a:lnTo>
                    <a:lnTo>
                      <a:pt x="966" y="547"/>
                    </a:lnTo>
                    <a:lnTo>
                      <a:pt x="966" y="522"/>
                    </a:lnTo>
                    <a:lnTo>
                      <a:pt x="941" y="497"/>
                    </a:lnTo>
                    <a:lnTo>
                      <a:pt x="917" y="472"/>
                    </a:lnTo>
                    <a:lnTo>
                      <a:pt x="842" y="472"/>
                    </a:lnTo>
                    <a:lnTo>
                      <a:pt x="817" y="423"/>
                    </a:lnTo>
                    <a:lnTo>
                      <a:pt x="817" y="323"/>
                    </a:lnTo>
                    <a:lnTo>
                      <a:pt x="793" y="298"/>
                    </a:lnTo>
                    <a:lnTo>
                      <a:pt x="793" y="248"/>
                    </a:lnTo>
                    <a:lnTo>
                      <a:pt x="817" y="224"/>
                    </a:lnTo>
                    <a:lnTo>
                      <a:pt x="793" y="174"/>
                    </a:lnTo>
                    <a:lnTo>
                      <a:pt x="817" y="149"/>
                    </a:lnTo>
                    <a:lnTo>
                      <a:pt x="817" y="124"/>
                    </a:lnTo>
                    <a:lnTo>
                      <a:pt x="793" y="124"/>
                    </a:lnTo>
                    <a:lnTo>
                      <a:pt x="817" y="99"/>
                    </a:lnTo>
                    <a:lnTo>
                      <a:pt x="793" y="49"/>
                    </a:lnTo>
                    <a:lnTo>
                      <a:pt x="743" y="25"/>
                    </a:lnTo>
                    <a:lnTo>
                      <a:pt x="718" y="49"/>
                    </a:lnTo>
                    <a:lnTo>
                      <a:pt x="743" y="99"/>
                    </a:lnTo>
                    <a:lnTo>
                      <a:pt x="718" y="124"/>
                    </a:lnTo>
                    <a:lnTo>
                      <a:pt x="694" y="49"/>
                    </a:lnTo>
                    <a:lnTo>
                      <a:pt x="694" y="25"/>
                    </a:lnTo>
                    <a:lnTo>
                      <a:pt x="669" y="0"/>
                    </a:lnTo>
                    <a:lnTo>
                      <a:pt x="644" y="0"/>
                    </a:lnTo>
                    <a:lnTo>
                      <a:pt x="644" y="49"/>
                    </a:lnTo>
                    <a:lnTo>
                      <a:pt x="595" y="25"/>
                    </a:lnTo>
                    <a:lnTo>
                      <a:pt x="570" y="25"/>
                    </a:lnTo>
                    <a:lnTo>
                      <a:pt x="520" y="25"/>
                    </a:lnTo>
                    <a:lnTo>
                      <a:pt x="471" y="49"/>
                    </a:lnTo>
                    <a:lnTo>
                      <a:pt x="446" y="49"/>
                    </a:lnTo>
                    <a:lnTo>
                      <a:pt x="396" y="49"/>
                    </a:lnTo>
                    <a:lnTo>
                      <a:pt x="297" y="49"/>
                    </a:lnTo>
                    <a:lnTo>
                      <a:pt x="297" y="74"/>
                    </a:lnTo>
                    <a:lnTo>
                      <a:pt x="322" y="99"/>
                    </a:lnTo>
                    <a:lnTo>
                      <a:pt x="322" y="124"/>
                    </a:lnTo>
                    <a:lnTo>
                      <a:pt x="248" y="149"/>
                    </a:lnTo>
                    <a:lnTo>
                      <a:pt x="223" y="124"/>
                    </a:lnTo>
                    <a:lnTo>
                      <a:pt x="198" y="124"/>
                    </a:lnTo>
                    <a:lnTo>
                      <a:pt x="149" y="149"/>
                    </a:lnTo>
                    <a:lnTo>
                      <a:pt x="124" y="199"/>
                    </a:lnTo>
                    <a:lnTo>
                      <a:pt x="198" y="199"/>
                    </a:lnTo>
                    <a:lnTo>
                      <a:pt x="223" y="224"/>
                    </a:lnTo>
                    <a:lnTo>
                      <a:pt x="322" y="199"/>
                    </a:lnTo>
                    <a:lnTo>
                      <a:pt x="347" y="199"/>
                    </a:lnTo>
                    <a:lnTo>
                      <a:pt x="322" y="224"/>
                    </a:lnTo>
                    <a:lnTo>
                      <a:pt x="273" y="248"/>
                    </a:lnTo>
                    <a:lnTo>
                      <a:pt x="223" y="248"/>
                    </a:lnTo>
                    <a:lnTo>
                      <a:pt x="198" y="248"/>
                    </a:lnTo>
                    <a:lnTo>
                      <a:pt x="149" y="273"/>
                    </a:lnTo>
                    <a:lnTo>
                      <a:pt x="149" y="323"/>
                    </a:lnTo>
                    <a:lnTo>
                      <a:pt x="124" y="323"/>
                    </a:lnTo>
                    <a:lnTo>
                      <a:pt x="75" y="323"/>
                    </a:lnTo>
                    <a:lnTo>
                      <a:pt x="75" y="373"/>
                    </a:lnTo>
                    <a:lnTo>
                      <a:pt x="50" y="373"/>
                    </a:lnTo>
                    <a:lnTo>
                      <a:pt x="25" y="398"/>
                    </a:lnTo>
                    <a:lnTo>
                      <a:pt x="0" y="448"/>
                    </a:lnTo>
                    <a:lnTo>
                      <a:pt x="25" y="472"/>
                    </a:lnTo>
                    <a:lnTo>
                      <a:pt x="75" y="497"/>
                    </a:lnTo>
                    <a:lnTo>
                      <a:pt x="99" y="448"/>
                    </a:lnTo>
                    <a:lnTo>
                      <a:pt x="124" y="448"/>
                    </a:lnTo>
                    <a:lnTo>
                      <a:pt x="124" y="472"/>
                    </a:lnTo>
                    <a:lnTo>
                      <a:pt x="174" y="497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05" name="Freeform 58">
                <a:extLst>
                  <a:ext uri="{FF2B5EF4-FFF2-40B4-BE49-F238E27FC236}">
                    <a16:creationId xmlns:a16="http://schemas.microsoft.com/office/drawing/2014/main" id="{D6657828-C148-4C4B-BEBD-BD4188ADB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7970" y="4615215"/>
                <a:ext cx="374784" cy="396718"/>
              </a:xfrm>
              <a:custGeom>
                <a:avLst/>
                <a:gdLst/>
                <a:ahLst/>
                <a:cxnLst>
                  <a:cxn ang="0">
                    <a:pos x="223" y="945"/>
                  </a:cxn>
                  <a:cxn ang="0">
                    <a:pos x="223" y="1020"/>
                  </a:cxn>
                  <a:cxn ang="0">
                    <a:pos x="248" y="1119"/>
                  </a:cxn>
                  <a:cxn ang="0">
                    <a:pos x="347" y="1244"/>
                  </a:cxn>
                  <a:cxn ang="0">
                    <a:pos x="446" y="1194"/>
                  </a:cxn>
                  <a:cxn ang="0">
                    <a:pos x="520" y="1119"/>
                  </a:cxn>
                  <a:cxn ang="0">
                    <a:pos x="595" y="1119"/>
                  </a:cxn>
                  <a:cxn ang="0">
                    <a:pos x="669" y="1144"/>
                  </a:cxn>
                  <a:cxn ang="0">
                    <a:pos x="718" y="1020"/>
                  </a:cxn>
                  <a:cxn ang="0">
                    <a:pos x="718" y="870"/>
                  </a:cxn>
                  <a:cxn ang="0">
                    <a:pos x="793" y="895"/>
                  </a:cxn>
                  <a:cxn ang="0">
                    <a:pos x="842" y="821"/>
                  </a:cxn>
                  <a:cxn ang="0">
                    <a:pos x="941" y="895"/>
                  </a:cxn>
                  <a:cxn ang="0">
                    <a:pos x="1016" y="970"/>
                  </a:cxn>
                  <a:cxn ang="0">
                    <a:pos x="1065" y="920"/>
                  </a:cxn>
                  <a:cxn ang="0">
                    <a:pos x="1065" y="821"/>
                  </a:cxn>
                  <a:cxn ang="0">
                    <a:pos x="1090" y="746"/>
                  </a:cxn>
                  <a:cxn ang="0">
                    <a:pos x="1164" y="646"/>
                  </a:cxn>
                  <a:cxn ang="0">
                    <a:pos x="1065" y="597"/>
                  </a:cxn>
                  <a:cxn ang="0">
                    <a:pos x="1016" y="547"/>
                  </a:cxn>
                  <a:cxn ang="0">
                    <a:pos x="1164" y="472"/>
                  </a:cxn>
                  <a:cxn ang="0">
                    <a:pos x="991" y="373"/>
                  </a:cxn>
                  <a:cxn ang="0">
                    <a:pos x="892" y="373"/>
                  </a:cxn>
                  <a:cxn ang="0">
                    <a:pos x="842" y="348"/>
                  </a:cxn>
                  <a:cxn ang="0">
                    <a:pos x="941" y="348"/>
                  </a:cxn>
                  <a:cxn ang="0">
                    <a:pos x="1090" y="373"/>
                  </a:cxn>
                  <a:cxn ang="0">
                    <a:pos x="892" y="298"/>
                  </a:cxn>
                  <a:cxn ang="0">
                    <a:pos x="793" y="149"/>
                  </a:cxn>
                  <a:cxn ang="0">
                    <a:pos x="694" y="49"/>
                  </a:cxn>
                  <a:cxn ang="0">
                    <a:pos x="619" y="0"/>
                  </a:cxn>
                  <a:cxn ang="0">
                    <a:pos x="496" y="74"/>
                  </a:cxn>
                  <a:cxn ang="0">
                    <a:pos x="446" y="149"/>
                  </a:cxn>
                  <a:cxn ang="0">
                    <a:pos x="396" y="174"/>
                  </a:cxn>
                  <a:cxn ang="0">
                    <a:pos x="297" y="174"/>
                  </a:cxn>
                  <a:cxn ang="0">
                    <a:pos x="248" y="273"/>
                  </a:cxn>
                  <a:cxn ang="0">
                    <a:pos x="149" y="398"/>
                  </a:cxn>
                  <a:cxn ang="0">
                    <a:pos x="248" y="447"/>
                  </a:cxn>
                  <a:cxn ang="0">
                    <a:pos x="149" y="547"/>
                  </a:cxn>
                  <a:cxn ang="0">
                    <a:pos x="124" y="547"/>
                  </a:cxn>
                  <a:cxn ang="0">
                    <a:pos x="50" y="671"/>
                  </a:cxn>
                  <a:cxn ang="0">
                    <a:pos x="25" y="771"/>
                  </a:cxn>
                  <a:cxn ang="0">
                    <a:pos x="99" y="870"/>
                  </a:cxn>
                  <a:cxn ang="0">
                    <a:pos x="198" y="846"/>
                  </a:cxn>
                </a:cxnLst>
                <a:rect l="0" t="0" r="r" b="b"/>
                <a:pathLst>
                  <a:path w="1164" h="1244">
                    <a:moveTo>
                      <a:pt x="198" y="846"/>
                    </a:moveTo>
                    <a:lnTo>
                      <a:pt x="223" y="846"/>
                    </a:lnTo>
                    <a:lnTo>
                      <a:pt x="223" y="945"/>
                    </a:lnTo>
                    <a:lnTo>
                      <a:pt x="248" y="970"/>
                    </a:lnTo>
                    <a:lnTo>
                      <a:pt x="223" y="995"/>
                    </a:lnTo>
                    <a:lnTo>
                      <a:pt x="223" y="1020"/>
                    </a:lnTo>
                    <a:lnTo>
                      <a:pt x="223" y="1069"/>
                    </a:lnTo>
                    <a:lnTo>
                      <a:pt x="248" y="1094"/>
                    </a:lnTo>
                    <a:lnTo>
                      <a:pt x="248" y="1119"/>
                    </a:lnTo>
                    <a:lnTo>
                      <a:pt x="273" y="1194"/>
                    </a:lnTo>
                    <a:lnTo>
                      <a:pt x="297" y="1244"/>
                    </a:lnTo>
                    <a:lnTo>
                      <a:pt x="347" y="1244"/>
                    </a:lnTo>
                    <a:lnTo>
                      <a:pt x="421" y="1244"/>
                    </a:lnTo>
                    <a:lnTo>
                      <a:pt x="421" y="1194"/>
                    </a:lnTo>
                    <a:lnTo>
                      <a:pt x="446" y="1194"/>
                    </a:lnTo>
                    <a:lnTo>
                      <a:pt x="471" y="1194"/>
                    </a:lnTo>
                    <a:lnTo>
                      <a:pt x="496" y="1169"/>
                    </a:lnTo>
                    <a:lnTo>
                      <a:pt x="520" y="1119"/>
                    </a:lnTo>
                    <a:lnTo>
                      <a:pt x="520" y="1094"/>
                    </a:lnTo>
                    <a:lnTo>
                      <a:pt x="545" y="1094"/>
                    </a:lnTo>
                    <a:lnTo>
                      <a:pt x="595" y="1119"/>
                    </a:lnTo>
                    <a:lnTo>
                      <a:pt x="619" y="1144"/>
                    </a:lnTo>
                    <a:lnTo>
                      <a:pt x="644" y="1119"/>
                    </a:lnTo>
                    <a:lnTo>
                      <a:pt x="669" y="1144"/>
                    </a:lnTo>
                    <a:lnTo>
                      <a:pt x="718" y="1094"/>
                    </a:lnTo>
                    <a:lnTo>
                      <a:pt x="743" y="1094"/>
                    </a:lnTo>
                    <a:lnTo>
                      <a:pt x="718" y="1020"/>
                    </a:lnTo>
                    <a:lnTo>
                      <a:pt x="743" y="995"/>
                    </a:lnTo>
                    <a:lnTo>
                      <a:pt x="718" y="920"/>
                    </a:lnTo>
                    <a:lnTo>
                      <a:pt x="718" y="870"/>
                    </a:lnTo>
                    <a:lnTo>
                      <a:pt x="768" y="870"/>
                    </a:lnTo>
                    <a:lnTo>
                      <a:pt x="768" y="895"/>
                    </a:lnTo>
                    <a:lnTo>
                      <a:pt x="793" y="895"/>
                    </a:lnTo>
                    <a:lnTo>
                      <a:pt x="793" y="870"/>
                    </a:lnTo>
                    <a:lnTo>
                      <a:pt x="817" y="846"/>
                    </a:lnTo>
                    <a:lnTo>
                      <a:pt x="842" y="821"/>
                    </a:lnTo>
                    <a:lnTo>
                      <a:pt x="867" y="846"/>
                    </a:lnTo>
                    <a:lnTo>
                      <a:pt x="892" y="821"/>
                    </a:lnTo>
                    <a:lnTo>
                      <a:pt x="941" y="895"/>
                    </a:lnTo>
                    <a:lnTo>
                      <a:pt x="966" y="846"/>
                    </a:lnTo>
                    <a:lnTo>
                      <a:pt x="991" y="870"/>
                    </a:lnTo>
                    <a:lnTo>
                      <a:pt x="1016" y="970"/>
                    </a:lnTo>
                    <a:lnTo>
                      <a:pt x="1065" y="970"/>
                    </a:lnTo>
                    <a:lnTo>
                      <a:pt x="1090" y="970"/>
                    </a:lnTo>
                    <a:lnTo>
                      <a:pt x="1065" y="920"/>
                    </a:lnTo>
                    <a:lnTo>
                      <a:pt x="1090" y="895"/>
                    </a:lnTo>
                    <a:lnTo>
                      <a:pt x="1065" y="846"/>
                    </a:lnTo>
                    <a:lnTo>
                      <a:pt x="1065" y="821"/>
                    </a:lnTo>
                    <a:lnTo>
                      <a:pt x="1090" y="846"/>
                    </a:lnTo>
                    <a:lnTo>
                      <a:pt x="1115" y="796"/>
                    </a:lnTo>
                    <a:lnTo>
                      <a:pt x="1090" y="746"/>
                    </a:lnTo>
                    <a:lnTo>
                      <a:pt x="1065" y="721"/>
                    </a:lnTo>
                    <a:lnTo>
                      <a:pt x="1139" y="696"/>
                    </a:lnTo>
                    <a:lnTo>
                      <a:pt x="1164" y="646"/>
                    </a:lnTo>
                    <a:lnTo>
                      <a:pt x="1115" y="622"/>
                    </a:lnTo>
                    <a:lnTo>
                      <a:pt x="1065" y="622"/>
                    </a:lnTo>
                    <a:lnTo>
                      <a:pt x="1065" y="597"/>
                    </a:lnTo>
                    <a:lnTo>
                      <a:pt x="1016" y="572"/>
                    </a:lnTo>
                    <a:lnTo>
                      <a:pt x="991" y="547"/>
                    </a:lnTo>
                    <a:lnTo>
                      <a:pt x="1016" y="547"/>
                    </a:lnTo>
                    <a:lnTo>
                      <a:pt x="1065" y="572"/>
                    </a:lnTo>
                    <a:lnTo>
                      <a:pt x="1115" y="547"/>
                    </a:lnTo>
                    <a:lnTo>
                      <a:pt x="1164" y="472"/>
                    </a:lnTo>
                    <a:lnTo>
                      <a:pt x="1115" y="447"/>
                    </a:lnTo>
                    <a:lnTo>
                      <a:pt x="1065" y="398"/>
                    </a:lnTo>
                    <a:lnTo>
                      <a:pt x="991" y="373"/>
                    </a:lnTo>
                    <a:lnTo>
                      <a:pt x="916" y="373"/>
                    </a:lnTo>
                    <a:lnTo>
                      <a:pt x="916" y="398"/>
                    </a:lnTo>
                    <a:lnTo>
                      <a:pt x="892" y="373"/>
                    </a:lnTo>
                    <a:lnTo>
                      <a:pt x="842" y="398"/>
                    </a:lnTo>
                    <a:lnTo>
                      <a:pt x="817" y="373"/>
                    </a:lnTo>
                    <a:lnTo>
                      <a:pt x="842" y="348"/>
                    </a:lnTo>
                    <a:lnTo>
                      <a:pt x="842" y="323"/>
                    </a:lnTo>
                    <a:lnTo>
                      <a:pt x="892" y="348"/>
                    </a:lnTo>
                    <a:lnTo>
                      <a:pt x="941" y="348"/>
                    </a:lnTo>
                    <a:lnTo>
                      <a:pt x="991" y="348"/>
                    </a:lnTo>
                    <a:lnTo>
                      <a:pt x="1040" y="373"/>
                    </a:lnTo>
                    <a:lnTo>
                      <a:pt x="1090" y="373"/>
                    </a:lnTo>
                    <a:lnTo>
                      <a:pt x="1040" y="323"/>
                    </a:lnTo>
                    <a:lnTo>
                      <a:pt x="991" y="298"/>
                    </a:lnTo>
                    <a:lnTo>
                      <a:pt x="892" y="298"/>
                    </a:lnTo>
                    <a:lnTo>
                      <a:pt x="842" y="174"/>
                    </a:lnTo>
                    <a:lnTo>
                      <a:pt x="817" y="174"/>
                    </a:lnTo>
                    <a:lnTo>
                      <a:pt x="793" y="149"/>
                    </a:lnTo>
                    <a:lnTo>
                      <a:pt x="768" y="124"/>
                    </a:lnTo>
                    <a:lnTo>
                      <a:pt x="743" y="74"/>
                    </a:lnTo>
                    <a:lnTo>
                      <a:pt x="694" y="49"/>
                    </a:lnTo>
                    <a:lnTo>
                      <a:pt x="644" y="24"/>
                    </a:lnTo>
                    <a:lnTo>
                      <a:pt x="644" y="0"/>
                    </a:lnTo>
                    <a:lnTo>
                      <a:pt x="619" y="0"/>
                    </a:lnTo>
                    <a:lnTo>
                      <a:pt x="595" y="49"/>
                    </a:lnTo>
                    <a:lnTo>
                      <a:pt x="545" y="24"/>
                    </a:lnTo>
                    <a:lnTo>
                      <a:pt x="496" y="74"/>
                    </a:lnTo>
                    <a:lnTo>
                      <a:pt x="496" y="99"/>
                    </a:lnTo>
                    <a:lnTo>
                      <a:pt x="496" y="149"/>
                    </a:lnTo>
                    <a:lnTo>
                      <a:pt x="446" y="149"/>
                    </a:lnTo>
                    <a:lnTo>
                      <a:pt x="421" y="174"/>
                    </a:lnTo>
                    <a:lnTo>
                      <a:pt x="421" y="149"/>
                    </a:lnTo>
                    <a:lnTo>
                      <a:pt x="396" y="174"/>
                    </a:lnTo>
                    <a:lnTo>
                      <a:pt x="347" y="149"/>
                    </a:lnTo>
                    <a:lnTo>
                      <a:pt x="322" y="174"/>
                    </a:lnTo>
                    <a:lnTo>
                      <a:pt x="297" y="174"/>
                    </a:lnTo>
                    <a:lnTo>
                      <a:pt x="273" y="199"/>
                    </a:lnTo>
                    <a:lnTo>
                      <a:pt x="248" y="248"/>
                    </a:lnTo>
                    <a:lnTo>
                      <a:pt x="248" y="273"/>
                    </a:lnTo>
                    <a:lnTo>
                      <a:pt x="198" y="298"/>
                    </a:lnTo>
                    <a:lnTo>
                      <a:pt x="198" y="373"/>
                    </a:lnTo>
                    <a:lnTo>
                      <a:pt x="149" y="398"/>
                    </a:lnTo>
                    <a:lnTo>
                      <a:pt x="198" y="447"/>
                    </a:lnTo>
                    <a:lnTo>
                      <a:pt x="223" y="447"/>
                    </a:lnTo>
                    <a:lnTo>
                      <a:pt x="248" y="447"/>
                    </a:lnTo>
                    <a:lnTo>
                      <a:pt x="198" y="472"/>
                    </a:lnTo>
                    <a:lnTo>
                      <a:pt x="198" y="522"/>
                    </a:lnTo>
                    <a:lnTo>
                      <a:pt x="149" y="547"/>
                    </a:lnTo>
                    <a:lnTo>
                      <a:pt x="149" y="522"/>
                    </a:lnTo>
                    <a:lnTo>
                      <a:pt x="124" y="522"/>
                    </a:lnTo>
                    <a:lnTo>
                      <a:pt x="124" y="547"/>
                    </a:lnTo>
                    <a:lnTo>
                      <a:pt x="50" y="597"/>
                    </a:lnTo>
                    <a:lnTo>
                      <a:pt x="50" y="622"/>
                    </a:lnTo>
                    <a:lnTo>
                      <a:pt x="50" y="671"/>
                    </a:lnTo>
                    <a:lnTo>
                      <a:pt x="50" y="696"/>
                    </a:lnTo>
                    <a:lnTo>
                      <a:pt x="25" y="696"/>
                    </a:lnTo>
                    <a:lnTo>
                      <a:pt x="25" y="771"/>
                    </a:lnTo>
                    <a:lnTo>
                      <a:pt x="0" y="870"/>
                    </a:lnTo>
                    <a:lnTo>
                      <a:pt x="25" y="870"/>
                    </a:lnTo>
                    <a:lnTo>
                      <a:pt x="99" y="870"/>
                    </a:lnTo>
                    <a:lnTo>
                      <a:pt x="99" y="895"/>
                    </a:lnTo>
                    <a:lnTo>
                      <a:pt x="174" y="870"/>
                    </a:lnTo>
                    <a:lnTo>
                      <a:pt x="198" y="846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06" name="Freeform 59">
                <a:extLst>
                  <a:ext uri="{FF2B5EF4-FFF2-40B4-BE49-F238E27FC236}">
                    <a16:creationId xmlns:a16="http://schemas.microsoft.com/office/drawing/2014/main" id="{ABD2E1D9-DF16-4D4F-A2EB-31F50F195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3016" y="4527197"/>
                <a:ext cx="557041" cy="644187"/>
              </a:xfrm>
              <a:custGeom>
                <a:avLst/>
                <a:gdLst/>
                <a:ahLst/>
                <a:cxnLst>
                  <a:cxn ang="0">
                    <a:pos x="347" y="1592"/>
                  </a:cxn>
                  <a:cxn ang="0">
                    <a:pos x="297" y="1542"/>
                  </a:cxn>
                  <a:cxn ang="0">
                    <a:pos x="322" y="1468"/>
                  </a:cxn>
                  <a:cxn ang="0">
                    <a:pos x="272" y="1443"/>
                  </a:cxn>
                  <a:cxn ang="0">
                    <a:pos x="247" y="1468"/>
                  </a:cxn>
                  <a:cxn ang="0">
                    <a:pos x="223" y="1418"/>
                  </a:cxn>
                  <a:cxn ang="0">
                    <a:pos x="247" y="1368"/>
                  </a:cxn>
                  <a:cxn ang="0">
                    <a:pos x="223" y="1319"/>
                  </a:cxn>
                  <a:cxn ang="0">
                    <a:pos x="247" y="1244"/>
                  </a:cxn>
                  <a:cxn ang="0">
                    <a:pos x="297" y="1144"/>
                  </a:cxn>
                  <a:cxn ang="0">
                    <a:pos x="297" y="1070"/>
                  </a:cxn>
                  <a:cxn ang="0">
                    <a:pos x="347" y="995"/>
                  </a:cxn>
                  <a:cxn ang="0">
                    <a:pos x="297" y="920"/>
                  </a:cxn>
                  <a:cxn ang="0">
                    <a:pos x="247" y="871"/>
                  </a:cxn>
                  <a:cxn ang="0">
                    <a:pos x="223" y="920"/>
                  </a:cxn>
                  <a:cxn ang="0">
                    <a:pos x="148" y="970"/>
                  </a:cxn>
                  <a:cxn ang="0">
                    <a:pos x="124" y="945"/>
                  </a:cxn>
                  <a:cxn ang="0">
                    <a:pos x="173" y="871"/>
                  </a:cxn>
                  <a:cxn ang="0">
                    <a:pos x="99" y="920"/>
                  </a:cxn>
                  <a:cxn ang="0">
                    <a:pos x="99" y="871"/>
                  </a:cxn>
                  <a:cxn ang="0">
                    <a:pos x="74" y="821"/>
                  </a:cxn>
                  <a:cxn ang="0">
                    <a:pos x="25" y="846"/>
                  </a:cxn>
                  <a:cxn ang="0">
                    <a:pos x="25" y="771"/>
                  </a:cxn>
                  <a:cxn ang="0">
                    <a:pos x="49" y="771"/>
                  </a:cxn>
                  <a:cxn ang="0">
                    <a:pos x="49" y="597"/>
                  </a:cxn>
                  <a:cxn ang="0">
                    <a:pos x="0" y="298"/>
                  </a:cxn>
                  <a:cxn ang="0">
                    <a:pos x="25" y="274"/>
                  </a:cxn>
                  <a:cxn ang="0">
                    <a:pos x="74" y="124"/>
                  </a:cxn>
                  <a:cxn ang="0">
                    <a:pos x="148" y="298"/>
                  </a:cxn>
                  <a:cxn ang="0">
                    <a:pos x="272" y="249"/>
                  </a:cxn>
                  <a:cxn ang="0">
                    <a:pos x="347" y="25"/>
                  </a:cxn>
                  <a:cxn ang="0">
                    <a:pos x="569" y="74"/>
                  </a:cxn>
                  <a:cxn ang="0">
                    <a:pos x="743" y="74"/>
                  </a:cxn>
                  <a:cxn ang="0">
                    <a:pos x="743" y="298"/>
                  </a:cxn>
                  <a:cxn ang="0">
                    <a:pos x="668" y="572"/>
                  </a:cxn>
                  <a:cxn ang="0">
                    <a:pos x="644" y="697"/>
                  </a:cxn>
                  <a:cxn ang="0">
                    <a:pos x="594" y="846"/>
                  </a:cxn>
                  <a:cxn ang="0">
                    <a:pos x="693" y="821"/>
                  </a:cxn>
                  <a:cxn ang="0">
                    <a:pos x="867" y="697"/>
                  </a:cxn>
                  <a:cxn ang="0">
                    <a:pos x="990" y="572"/>
                  </a:cxn>
                  <a:cxn ang="0">
                    <a:pos x="1040" y="721"/>
                  </a:cxn>
                  <a:cxn ang="0">
                    <a:pos x="1188" y="572"/>
                  </a:cxn>
                  <a:cxn ang="0">
                    <a:pos x="1312" y="497"/>
                  </a:cxn>
                  <a:cxn ang="0">
                    <a:pos x="1238" y="423"/>
                  </a:cxn>
                  <a:cxn ang="0">
                    <a:pos x="1387" y="323"/>
                  </a:cxn>
                  <a:cxn ang="0">
                    <a:pos x="1535" y="398"/>
                  </a:cxn>
                  <a:cxn ang="0">
                    <a:pos x="1609" y="547"/>
                  </a:cxn>
                  <a:cxn ang="0">
                    <a:pos x="1709" y="522"/>
                  </a:cxn>
                  <a:cxn ang="0">
                    <a:pos x="1634" y="697"/>
                  </a:cxn>
                  <a:cxn ang="0">
                    <a:pos x="1535" y="896"/>
                  </a:cxn>
                  <a:cxn ang="0">
                    <a:pos x="1411" y="1095"/>
                  </a:cxn>
                  <a:cxn ang="0">
                    <a:pos x="1337" y="1194"/>
                  </a:cxn>
                  <a:cxn ang="0">
                    <a:pos x="1238" y="1219"/>
                  </a:cxn>
                  <a:cxn ang="0">
                    <a:pos x="1213" y="1443"/>
                  </a:cxn>
                  <a:cxn ang="0">
                    <a:pos x="1188" y="1567"/>
                  </a:cxn>
                  <a:cxn ang="0">
                    <a:pos x="1089" y="1766"/>
                  </a:cxn>
                  <a:cxn ang="0">
                    <a:pos x="1015" y="1866"/>
                  </a:cxn>
                  <a:cxn ang="0">
                    <a:pos x="916" y="1990"/>
                  </a:cxn>
                  <a:cxn ang="0">
                    <a:pos x="867" y="1990"/>
                  </a:cxn>
                  <a:cxn ang="0">
                    <a:pos x="792" y="1891"/>
                  </a:cxn>
                  <a:cxn ang="0">
                    <a:pos x="594" y="1841"/>
                  </a:cxn>
                  <a:cxn ang="0">
                    <a:pos x="545" y="1742"/>
                  </a:cxn>
                  <a:cxn ang="0">
                    <a:pos x="520" y="1667"/>
                  </a:cxn>
                </a:cxnLst>
                <a:rect l="0" t="0" r="r" b="b"/>
                <a:pathLst>
                  <a:path w="1733" h="2015">
                    <a:moveTo>
                      <a:pt x="495" y="1567"/>
                    </a:moveTo>
                    <a:lnTo>
                      <a:pt x="446" y="1592"/>
                    </a:lnTo>
                    <a:lnTo>
                      <a:pt x="421" y="1592"/>
                    </a:lnTo>
                    <a:lnTo>
                      <a:pt x="371" y="1617"/>
                    </a:lnTo>
                    <a:lnTo>
                      <a:pt x="347" y="1592"/>
                    </a:lnTo>
                    <a:lnTo>
                      <a:pt x="322" y="1592"/>
                    </a:lnTo>
                    <a:lnTo>
                      <a:pt x="322" y="1567"/>
                    </a:lnTo>
                    <a:lnTo>
                      <a:pt x="322" y="1542"/>
                    </a:lnTo>
                    <a:lnTo>
                      <a:pt x="322" y="1518"/>
                    </a:lnTo>
                    <a:lnTo>
                      <a:pt x="297" y="1542"/>
                    </a:lnTo>
                    <a:lnTo>
                      <a:pt x="297" y="1542"/>
                    </a:lnTo>
                    <a:lnTo>
                      <a:pt x="297" y="1493"/>
                    </a:lnTo>
                    <a:lnTo>
                      <a:pt x="297" y="1493"/>
                    </a:lnTo>
                    <a:lnTo>
                      <a:pt x="297" y="1493"/>
                    </a:lnTo>
                    <a:lnTo>
                      <a:pt x="322" y="1468"/>
                    </a:lnTo>
                    <a:lnTo>
                      <a:pt x="322" y="1468"/>
                    </a:lnTo>
                    <a:lnTo>
                      <a:pt x="297" y="1468"/>
                    </a:lnTo>
                    <a:lnTo>
                      <a:pt x="297" y="1468"/>
                    </a:lnTo>
                    <a:lnTo>
                      <a:pt x="272" y="1468"/>
                    </a:lnTo>
                    <a:lnTo>
                      <a:pt x="272" y="1443"/>
                    </a:lnTo>
                    <a:lnTo>
                      <a:pt x="247" y="1443"/>
                    </a:lnTo>
                    <a:lnTo>
                      <a:pt x="247" y="1443"/>
                    </a:lnTo>
                    <a:lnTo>
                      <a:pt x="247" y="1468"/>
                    </a:lnTo>
                    <a:lnTo>
                      <a:pt x="247" y="1468"/>
                    </a:lnTo>
                    <a:lnTo>
                      <a:pt x="247" y="1468"/>
                    </a:lnTo>
                    <a:lnTo>
                      <a:pt x="223" y="1468"/>
                    </a:lnTo>
                    <a:lnTo>
                      <a:pt x="223" y="1443"/>
                    </a:lnTo>
                    <a:lnTo>
                      <a:pt x="223" y="1443"/>
                    </a:lnTo>
                    <a:lnTo>
                      <a:pt x="223" y="1443"/>
                    </a:lnTo>
                    <a:lnTo>
                      <a:pt x="223" y="1418"/>
                    </a:lnTo>
                    <a:lnTo>
                      <a:pt x="247" y="1418"/>
                    </a:lnTo>
                    <a:lnTo>
                      <a:pt x="272" y="1418"/>
                    </a:lnTo>
                    <a:lnTo>
                      <a:pt x="272" y="1368"/>
                    </a:lnTo>
                    <a:lnTo>
                      <a:pt x="247" y="1368"/>
                    </a:lnTo>
                    <a:lnTo>
                      <a:pt x="247" y="1368"/>
                    </a:lnTo>
                    <a:lnTo>
                      <a:pt x="247" y="1368"/>
                    </a:lnTo>
                    <a:lnTo>
                      <a:pt x="247" y="1343"/>
                    </a:lnTo>
                    <a:lnTo>
                      <a:pt x="223" y="1343"/>
                    </a:lnTo>
                    <a:lnTo>
                      <a:pt x="223" y="1343"/>
                    </a:lnTo>
                    <a:lnTo>
                      <a:pt x="223" y="1319"/>
                    </a:lnTo>
                    <a:lnTo>
                      <a:pt x="223" y="1319"/>
                    </a:lnTo>
                    <a:lnTo>
                      <a:pt x="223" y="1294"/>
                    </a:lnTo>
                    <a:lnTo>
                      <a:pt x="247" y="1294"/>
                    </a:lnTo>
                    <a:lnTo>
                      <a:pt x="247" y="1269"/>
                    </a:lnTo>
                    <a:lnTo>
                      <a:pt x="247" y="1244"/>
                    </a:lnTo>
                    <a:lnTo>
                      <a:pt x="247" y="1219"/>
                    </a:lnTo>
                    <a:lnTo>
                      <a:pt x="247" y="1219"/>
                    </a:lnTo>
                    <a:lnTo>
                      <a:pt x="247" y="1194"/>
                    </a:lnTo>
                    <a:lnTo>
                      <a:pt x="272" y="1169"/>
                    </a:lnTo>
                    <a:lnTo>
                      <a:pt x="297" y="1144"/>
                    </a:lnTo>
                    <a:lnTo>
                      <a:pt x="297" y="1144"/>
                    </a:lnTo>
                    <a:lnTo>
                      <a:pt x="297" y="1120"/>
                    </a:lnTo>
                    <a:lnTo>
                      <a:pt x="297" y="1095"/>
                    </a:lnTo>
                    <a:lnTo>
                      <a:pt x="297" y="1095"/>
                    </a:lnTo>
                    <a:lnTo>
                      <a:pt x="297" y="1070"/>
                    </a:lnTo>
                    <a:lnTo>
                      <a:pt x="322" y="1045"/>
                    </a:lnTo>
                    <a:lnTo>
                      <a:pt x="322" y="1020"/>
                    </a:lnTo>
                    <a:lnTo>
                      <a:pt x="322" y="1020"/>
                    </a:lnTo>
                    <a:lnTo>
                      <a:pt x="322" y="995"/>
                    </a:lnTo>
                    <a:lnTo>
                      <a:pt x="347" y="995"/>
                    </a:lnTo>
                    <a:lnTo>
                      <a:pt x="347" y="970"/>
                    </a:lnTo>
                    <a:lnTo>
                      <a:pt x="322" y="970"/>
                    </a:lnTo>
                    <a:lnTo>
                      <a:pt x="322" y="945"/>
                    </a:lnTo>
                    <a:lnTo>
                      <a:pt x="322" y="945"/>
                    </a:lnTo>
                    <a:lnTo>
                      <a:pt x="297" y="920"/>
                    </a:lnTo>
                    <a:lnTo>
                      <a:pt x="297" y="896"/>
                    </a:lnTo>
                    <a:lnTo>
                      <a:pt x="322" y="871"/>
                    </a:lnTo>
                    <a:lnTo>
                      <a:pt x="297" y="871"/>
                    </a:lnTo>
                    <a:lnTo>
                      <a:pt x="272" y="871"/>
                    </a:lnTo>
                    <a:lnTo>
                      <a:pt x="247" y="871"/>
                    </a:lnTo>
                    <a:lnTo>
                      <a:pt x="272" y="871"/>
                    </a:lnTo>
                    <a:lnTo>
                      <a:pt x="247" y="896"/>
                    </a:lnTo>
                    <a:lnTo>
                      <a:pt x="247" y="896"/>
                    </a:lnTo>
                    <a:lnTo>
                      <a:pt x="223" y="920"/>
                    </a:lnTo>
                    <a:lnTo>
                      <a:pt x="223" y="920"/>
                    </a:lnTo>
                    <a:lnTo>
                      <a:pt x="198" y="945"/>
                    </a:lnTo>
                    <a:lnTo>
                      <a:pt x="173" y="945"/>
                    </a:lnTo>
                    <a:lnTo>
                      <a:pt x="173" y="945"/>
                    </a:lnTo>
                    <a:lnTo>
                      <a:pt x="173" y="970"/>
                    </a:lnTo>
                    <a:lnTo>
                      <a:pt x="148" y="970"/>
                    </a:lnTo>
                    <a:lnTo>
                      <a:pt x="124" y="995"/>
                    </a:lnTo>
                    <a:lnTo>
                      <a:pt x="99" y="995"/>
                    </a:lnTo>
                    <a:lnTo>
                      <a:pt x="99" y="970"/>
                    </a:lnTo>
                    <a:lnTo>
                      <a:pt x="99" y="945"/>
                    </a:lnTo>
                    <a:lnTo>
                      <a:pt x="124" y="945"/>
                    </a:lnTo>
                    <a:lnTo>
                      <a:pt x="124" y="945"/>
                    </a:lnTo>
                    <a:lnTo>
                      <a:pt x="148" y="920"/>
                    </a:lnTo>
                    <a:lnTo>
                      <a:pt x="148" y="920"/>
                    </a:lnTo>
                    <a:lnTo>
                      <a:pt x="173" y="896"/>
                    </a:lnTo>
                    <a:lnTo>
                      <a:pt x="173" y="871"/>
                    </a:lnTo>
                    <a:lnTo>
                      <a:pt x="148" y="896"/>
                    </a:lnTo>
                    <a:lnTo>
                      <a:pt x="148" y="920"/>
                    </a:lnTo>
                    <a:lnTo>
                      <a:pt x="124" y="920"/>
                    </a:lnTo>
                    <a:lnTo>
                      <a:pt x="99" y="920"/>
                    </a:lnTo>
                    <a:lnTo>
                      <a:pt x="99" y="920"/>
                    </a:lnTo>
                    <a:lnTo>
                      <a:pt x="124" y="896"/>
                    </a:lnTo>
                    <a:lnTo>
                      <a:pt x="124" y="896"/>
                    </a:lnTo>
                    <a:lnTo>
                      <a:pt x="99" y="896"/>
                    </a:lnTo>
                    <a:lnTo>
                      <a:pt x="99" y="871"/>
                    </a:lnTo>
                    <a:lnTo>
                      <a:pt x="99" y="871"/>
                    </a:lnTo>
                    <a:lnTo>
                      <a:pt x="99" y="846"/>
                    </a:lnTo>
                    <a:lnTo>
                      <a:pt x="99" y="846"/>
                    </a:lnTo>
                    <a:lnTo>
                      <a:pt x="99" y="821"/>
                    </a:lnTo>
                    <a:lnTo>
                      <a:pt x="74" y="821"/>
                    </a:lnTo>
                    <a:lnTo>
                      <a:pt x="74" y="821"/>
                    </a:lnTo>
                    <a:lnTo>
                      <a:pt x="74" y="821"/>
                    </a:lnTo>
                    <a:lnTo>
                      <a:pt x="49" y="821"/>
                    </a:lnTo>
                    <a:lnTo>
                      <a:pt x="49" y="821"/>
                    </a:lnTo>
                    <a:lnTo>
                      <a:pt x="25" y="846"/>
                    </a:lnTo>
                    <a:lnTo>
                      <a:pt x="25" y="846"/>
                    </a:lnTo>
                    <a:lnTo>
                      <a:pt x="25" y="821"/>
                    </a:lnTo>
                    <a:lnTo>
                      <a:pt x="25" y="821"/>
                    </a:lnTo>
                    <a:lnTo>
                      <a:pt x="25" y="796"/>
                    </a:lnTo>
                    <a:lnTo>
                      <a:pt x="25" y="796"/>
                    </a:lnTo>
                    <a:lnTo>
                      <a:pt x="25" y="771"/>
                    </a:lnTo>
                    <a:lnTo>
                      <a:pt x="25" y="771"/>
                    </a:lnTo>
                    <a:lnTo>
                      <a:pt x="49" y="746"/>
                    </a:lnTo>
                    <a:lnTo>
                      <a:pt x="49" y="771"/>
                    </a:lnTo>
                    <a:lnTo>
                      <a:pt x="49" y="771"/>
                    </a:lnTo>
                    <a:lnTo>
                      <a:pt x="49" y="771"/>
                    </a:lnTo>
                    <a:lnTo>
                      <a:pt x="74" y="746"/>
                    </a:lnTo>
                    <a:lnTo>
                      <a:pt x="49" y="746"/>
                    </a:lnTo>
                    <a:lnTo>
                      <a:pt x="49" y="721"/>
                    </a:lnTo>
                    <a:lnTo>
                      <a:pt x="49" y="647"/>
                    </a:lnTo>
                    <a:lnTo>
                      <a:pt x="49" y="597"/>
                    </a:lnTo>
                    <a:lnTo>
                      <a:pt x="49" y="522"/>
                    </a:lnTo>
                    <a:lnTo>
                      <a:pt x="0" y="448"/>
                    </a:lnTo>
                    <a:lnTo>
                      <a:pt x="0" y="373"/>
                    </a:lnTo>
                    <a:lnTo>
                      <a:pt x="0" y="348"/>
                    </a:lnTo>
                    <a:lnTo>
                      <a:pt x="0" y="298"/>
                    </a:lnTo>
                    <a:lnTo>
                      <a:pt x="0" y="298"/>
                    </a:lnTo>
                    <a:lnTo>
                      <a:pt x="0" y="298"/>
                    </a:lnTo>
                    <a:lnTo>
                      <a:pt x="0" y="298"/>
                    </a:lnTo>
                    <a:lnTo>
                      <a:pt x="25" y="298"/>
                    </a:lnTo>
                    <a:lnTo>
                      <a:pt x="25" y="274"/>
                    </a:lnTo>
                    <a:lnTo>
                      <a:pt x="0" y="274"/>
                    </a:lnTo>
                    <a:lnTo>
                      <a:pt x="0" y="249"/>
                    </a:lnTo>
                    <a:lnTo>
                      <a:pt x="0" y="199"/>
                    </a:lnTo>
                    <a:lnTo>
                      <a:pt x="49" y="149"/>
                    </a:lnTo>
                    <a:lnTo>
                      <a:pt x="74" y="124"/>
                    </a:lnTo>
                    <a:lnTo>
                      <a:pt x="74" y="124"/>
                    </a:lnTo>
                    <a:lnTo>
                      <a:pt x="99" y="124"/>
                    </a:lnTo>
                    <a:lnTo>
                      <a:pt x="124" y="124"/>
                    </a:lnTo>
                    <a:lnTo>
                      <a:pt x="148" y="224"/>
                    </a:lnTo>
                    <a:lnTo>
                      <a:pt x="148" y="298"/>
                    </a:lnTo>
                    <a:lnTo>
                      <a:pt x="148" y="323"/>
                    </a:lnTo>
                    <a:lnTo>
                      <a:pt x="173" y="348"/>
                    </a:lnTo>
                    <a:lnTo>
                      <a:pt x="247" y="323"/>
                    </a:lnTo>
                    <a:lnTo>
                      <a:pt x="247" y="274"/>
                    </a:lnTo>
                    <a:lnTo>
                      <a:pt x="272" y="249"/>
                    </a:lnTo>
                    <a:lnTo>
                      <a:pt x="272" y="199"/>
                    </a:lnTo>
                    <a:lnTo>
                      <a:pt x="322" y="149"/>
                    </a:lnTo>
                    <a:lnTo>
                      <a:pt x="297" y="124"/>
                    </a:lnTo>
                    <a:lnTo>
                      <a:pt x="322" y="50"/>
                    </a:lnTo>
                    <a:lnTo>
                      <a:pt x="347" y="25"/>
                    </a:lnTo>
                    <a:lnTo>
                      <a:pt x="396" y="0"/>
                    </a:lnTo>
                    <a:lnTo>
                      <a:pt x="470" y="74"/>
                    </a:lnTo>
                    <a:lnTo>
                      <a:pt x="470" y="0"/>
                    </a:lnTo>
                    <a:lnTo>
                      <a:pt x="545" y="0"/>
                    </a:lnTo>
                    <a:lnTo>
                      <a:pt x="569" y="74"/>
                    </a:lnTo>
                    <a:lnTo>
                      <a:pt x="594" y="74"/>
                    </a:lnTo>
                    <a:lnTo>
                      <a:pt x="644" y="74"/>
                    </a:lnTo>
                    <a:lnTo>
                      <a:pt x="644" y="124"/>
                    </a:lnTo>
                    <a:lnTo>
                      <a:pt x="693" y="124"/>
                    </a:lnTo>
                    <a:lnTo>
                      <a:pt x="743" y="74"/>
                    </a:lnTo>
                    <a:lnTo>
                      <a:pt x="767" y="99"/>
                    </a:lnTo>
                    <a:lnTo>
                      <a:pt x="792" y="124"/>
                    </a:lnTo>
                    <a:lnTo>
                      <a:pt x="792" y="199"/>
                    </a:lnTo>
                    <a:lnTo>
                      <a:pt x="743" y="274"/>
                    </a:lnTo>
                    <a:lnTo>
                      <a:pt x="743" y="298"/>
                    </a:lnTo>
                    <a:lnTo>
                      <a:pt x="718" y="373"/>
                    </a:lnTo>
                    <a:lnTo>
                      <a:pt x="668" y="448"/>
                    </a:lnTo>
                    <a:lnTo>
                      <a:pt x="644" y="497"/>
                    </a:lnTo>
                    <a:lnTo>
                      <a:pt x="644" y="547"/>
                    </a:lnTo>
                    <a:lnTo>
                      <a:pt x="668" y="572"/>
                    </a:lnTo>
                    <a:lnTo>
                      <a:pt x="718" y="572"/>
                    </a:lnTo>
                    <a:lnTo>
                      <a:pt x="718" y="597"/>
                    </a:lnTo>
                    <a:lnTo>
                      <a:pt x="693" y="622"/>
                    </a:lnTo>
                    <a:lnTo>
                      <a:pt x="668" y="647"/>
                    </a:lnTo>
                    <a:lnTo>
                      <a:pt x="644" y="697"/>
                    </a:lnTo>
                    <a:lnTo>
                      <a:pt x="619" y="721"/>
                    </a:lnTo>
                    <a:lnTo>
                      <a:pt x="569" y="746"/>
                    </a:lnTo>
                    <a:lnTo>
                      <a:pt x="545" y="796"/>
                    </a:lnTo>
                    <a:lnTo>
                      <a:pt x="545" y="821"/>
                    </a:lnTo>
                    <a:lnTo>
                      <a:pt x="594" y="846"/>
                    </a:lnTo>
                    <a:lnTo>
                      <a:pt x="619" y="821"/>
                    </a:lnTo>
                    <a:lnTo>
                      <a:pt x="644" y="821"/>
                    </a:lnTo>
                    <a:lnTo>
                      <a:pt x="693" y="771"/>
                    </a:lnTo>
                    <a:lnTo>
                      <a:pt x="718" y="771"/>
                    </a:lnTo>
                    <a:lnTo>
                      <a:pt x="693" y="821"/>
                    </a:lnTo>
                    <a:lnTo>
                      <a:pt x="743" y="821"/>
                    </a:lnTo>
                    <a:lnTo>
                      <a:pt x="743" y="796"/>
                    </a:lnTo>
                    <a:lnTo>
                      <a:pt x="767" y="746"/>
                    </a:lnTo>
                    <a:lnTo>
                      <a:pt x="817" y="746"/>
                    </a:lnTo>
                    <a:lnTo>
                      <a:pt x="867" y="697"/>
                    </a:lnTo>
                    <a:lnTo>
                      <a:pt x="867" y="672"/>
                    </a:lnTo>
                    <a:lnTo>
                      <a:pt x="891" y="647"/>
                    </a:lnTo>
                    <a:lnTo>
                      <a:pt x="941" y="547"/>
                    </a:lnTo>
                    <a:lnTo>
                      <a:pt x="966" y="572"/>
                    </a:lnTo>
                    <a:lnTo>
                      <a:pt x="990" y="572"/>
                    </a:lnTo>
                    <a:lnTo>
                      <a:pt x="966" y="647"/>
                    </a:lnTo>
                    <a:lnTo>
                      <a:pt x="941" y="721"/>
                    </a:lnTo>
                    <a:lnTo>
                      <a:pt x="966" y="746"/>
                    </a:lnTo>
                    <a:lnTo>
                      <a:pt x="1015" y="746"/>
                    </a:lnTo>
                    <a:lnTo>
                      <a:pt x="1040" y="721"/>
                    </a:lnTo>
                    <a:lnTo>
                      <a:pt x="1040" y="697"/>
                    </a:lnTo>
                    <a:lnTo>
                      <a:pt x="1065" y="647"/>
                    </a:lnTo>
                    <a:lnTo>
                      <a:pt x="1089" y="622"/>
                    </a:lnTo>
                    <a:lnTo>
                      <a:pt x="1139" y="597"/>
                    </a:lnTo>
                    <a:lnTo>
                      <a:pt x="1188" y="572"/>
                    </a:lnTo>
                    <a:lnTo>
                      <a:pt x="1238" y="572"/>
                    </a:lnTo>
                    <a:lnTo>
                      <a:pt x="1263" y="572"/>
                    </a:lnTo>
                    <a:lnTo>
                      <a:pt x="1312" y="522"/>
                    </a:lnTo>
                    <a:lnTo>
                      <a:pt x="1312" y="497"/>
                    </a:lnTo>
                    <a:lnTo>
                      <a:pt x="1312" y="497"/>
                    </a:lnTo>
                    <a:lnTo>
                      <a:pt x="1263" y="497"/>
                    </a:lnTo>
                    <a:lnTo>
                      <a:pt x="1238" y="522"/>
                    </a:lnTo>
                    <a:lnTo>
                      <a:pt x="1238" y="473"/>
                    </a:lnTo>
                    <a:lnTo>
                      <a:pt x="1213" y="448"/>
                    </a:lnTo>
                    <a:lnTo>
                      <a:pt x="1238" y="423"/>
                    </a:lnTo>
                    <a:lnTo>
                      <a:pt x="1312" y="448"/>
                    </a:lnTo>
                    <a:lnTo>
                      <a:pt x="1337" y="448"/>
                    </a:lnTo>
                    <a:lnTo>
                      <a:pt x="1362" y="423"/>
                    </a:lnTo>
                    <a:lnTo>
                      <a:pt x="1387" y="373"/>
                    </a:lnTo>
                    <a:lnTo>
                      <a:pt x="1387" y="323"/>
                    </a:lnTo>
                    <a:lnTo>
                      <a:pt x="1387" y="274"/>
                    </a:lnTo>
                    <a:lnTo>
                      <a:pt x="1436" y="249"/>
                    </a:lnTo>
                    <a:lnTo>
                      <a:pt x="1486" y="249"/>
                    </a:lnTo>
                    <a:lnTo>
                      <a:pt x="1510" y="298"/>
                    </a:lnTo>
                    <a:lnTo>
                      <a:pt x="1535" y="398"/>
                    </a:lnTo>
                    <a:lnTo>
                      <a:pt x="1560" y="423"/>
                    </a:lnTo>
                    <a:lnTo>
                      <a:pt x="1535" y="448"/>
                    </a:lnTo>
                    <a:lnTo>
                      <a:pt x="1585" y="473"/>
                    </a:lnTo>
                    <a:lnTo>
                      <a:pt x="1609" y="473"/>
                    </a:lnTo>
                    <a:lnTo>
                      <a:pt x="1609" y="547"/>
                    </a:lnTo>
                    <a:lnTo>
                      <a:pt x="1634" y="547"/>
                    </a:lnTo>
                    <a:lnTo>
                      <a:pt x="1634" y="572"/>
                    </a:lnTo>
                    <a:lnTo>
                      <a:pt x="1659" y="572"/>
                    </a:lnTo>
                    <a:lnTo>
                      <a:pt x="1684" y="522"/>
                    </a:lnTo>
                    <a:lnTo>
                      <a:pt x="1709" y="522"/>
                    </a:lnTo>
                    <a:lnTo>
                      <a:pt x="1733" y="572"/>
                    </a:lnTo>
                    <a:lnTo>
                      <a:pt x="1709" y="597"/>
                    </a:lnTo>
                    <a:lnTo>
                      <a:pt x="1659" y="622"/>
                    </a:lnTo>
                    <a:lnTo>
                      <a:pt x="1634" y="647"/>
                    </a:lnTo>
                    <a:lnTo>
                      <a:pt x="1634" y="697"/>
                    </a:lnTo>
                    <a:lnTo>
                      <a:pt x="1634" y="721"/>
                    </a:lnTo>
                    <a:lnTo>
                      <a:pt x="1609" y="771"/>
                    </a:lnTo>
                    <a:lnTo>
                      <a:pt x="1585" y="796"/>
                    </a:lnTo>
                    <a:lnTo>
                      <a:pt x="1560" y="846"/>
                    </a:lnTo>
                    <a:lnTo>
                      <a:pt x="1535" y="896"/>
                    </a:lnTo>
                    <a:lnTo>
                      <a:pt x="1510" y="945"/>
                    </a:lnTo>
                    <a:lnTo>
                      <a:pt x="1486" y="1020"/>
                    </a:lnTo>
                    <a:lnTo>
                      <a:pt x="1461" y="1070"/>
                    </a:lnTo>
                    <a:lnTo>
                      <a:pt x="1461" y="1095"/>
                    </a:lnTo>
                    <a:lnTo>
                      <a:pt x="1411" y="1095"/>
                    </a:lnTo>
                    <a:lnTo>
                      <a:pt x="1411" y="1169"/>
                    </a:lnTo>
                    <a:lnTo>
                      <a:pt x="1387" y="1194"/>
                    </a:lnTo>
                    <a:lnTo>
                      <a:pt x="1387" y="1194"/>
                    </a:lnTo>
                    <a:lnTo>
                      <a:pt x="1337" y="1219"/>
                    </a:lnTo>
                    <a:lnTo>
                      <a:pt x="1337" y="1194"/>
                    </a:lnTo>
                    <a:lnTo>
                      <a:pt x="1288" y="1169"/>
                    </a:lnTo>
                    <a:lnTo>
                      <a:pt x="1288" y="1194"/>
                    </a:lnTo>
                    <a:lnTo>
                      <a:pt x="1263" y="1169"/>
                    </a:lnTo>
                    <a:lnTo>
                      <a:pt x="1238" y="1169"/>
                    </a:lnTo>
                    <a:lnTo>
                      <a:pt x="1238" y="1219"/>
                    </a:lnTo>
                    <a:lnTo>
                      <a:pt x="1213" y="1244"/>
                    </a:lnTo>
                    <a:lnTo>
                      <a:pt x="1213" y="1294"/>
                    </a:lnTo>
                    <a:lnTo>
                      <a:pt x="1238" y="1343"/>
                    </a:lnTo>
                    <a:lnTo>
                      <a:pt x="1213" y="1368"/>
                    </a:lnTo>
                    <a:lnTo>
                      <a:pt x="1213" y="1443"/>
                    </a:lnTo>
                    <a:lnTo>
                      <a:pt x="1213" y="1468"/>
                    </a:lnTo>
                    <a:lnTo>
                      <a:pt x="1213" y="1493"/>
                    </a:lnTo>
                    <a:lnTo>
                      <a:pt x="1213" y="1542"/>
                    </a:lnTo>
                    <a:lnTo>
                      <a:pt x="1213" y="1567"/>
                    </a:lnTo>
                    <a:lnTo>
                      <a:pt x="1188" y="1567"/>
                    </a:lnTo>
                    <a:lnTo>
                      <a:pt x="1188" y="1592"/>
                    </a:lnTo>
                    <a:lnTo>
                      <a:pt x="1188" y="1642"/>
                    </a:lnTo>
                    <a:lnTo>
                      <a:pt x="1188" y="1667"/>
                    </a:lnTo>
                    <a:lnTo>
                      <a:pt x="1164" y="1667"/>
                    </a:lnTo>
                    <a:lnTo>
                      <a:pt x="1089" y="1766"/>
                    </a:lnTo>
                    <a:lnTo>
                      <a:pt x="1089" y="1791"/>
                    </a:lnTo>
                    <a:lnTo>
                      <a:pt x="1065" y="1816"/>
                    </a:lnTo>
                    <a:lnTo>
                      <a:pt x="1065" y="1841"/>
                    </a:lnTo>
                    <a:lnTo>
                      <a:pt x="1040" y="1841"/>
                    </a:lnTo>
                    <a:lnTo>
                      <a:pt x="1015" y="1866"/>
                    </a:lnTo>
                    <a:lnTo>
                      <a:pt x="990" y="1866"/>
                    </a:lnTo>
                    <a:lnTo>
                      <a:pt x="966" y="1916"/>
                    </a:lnTo>
                    <a:lnTo>
                      <a:pt x="941" y="1916"/>
                    </a:lnTo>
                    <a:lnTo>
                      <a:pt x="941" y="1941"/>
                    </a:lnTo>
                    <a:lnTo>
                      <a:pt x="916" y="1990"/>
                    </a:lnTo>
                    <a:lnTo>
                      <a:pt x="891" y="2015"/>
                    </a:lnTo>
                    <a:lnTo>
                      <a:pt x="891" y="1990"/>
                    </a:lnTo>
                    <a:lnTo>
                      <a:pt x="867" y="2015"/>
                    </a:lnTo>
                    <a:lnTo>
                      <a:pt x="867" y="2015"/>
                    </a:lnTo>
                    <a:lnTo>
                      <a:pt x="867" y="1990"/>
                    </a:lnTo>
                    <a:lnTo>
                      <a:pt x="842" y="1965"/>
                    </a:lnTo>
                    <a:lnTo>
                      <a:pt x="792" y="1990"/>
                    </a:lnTo>
                    <a:lnTo>
                      <a:pt x="792" y="1941"/>
                    </a:lnTo>
                    <a:lnTo>
                      <a:pt x="817" y="1916"/>
                    </a:lnTo>
                    <a:lnTo>
                      <a:pt x="792" y="1891"/>
                    </a:lnTo>
                    <a:lnTo>
                      <a:pt x="767" y="1891"/>
                    </a:lnTo>
                    <a:lnTo>
                      <a:pt x="743" y="1866"/>
                    </a:lnTo>
                    <a:lnTo>
                      <a:pt x="693" y="1841"/>
                    </a:lnTo>
                    <a:lnTo>
                      <a:pt x="668" y="1816"/>
                    </a:lnTo>
                    <a:lnTo>
                      <a:pt x="594" y="1841"/>
                    </a:lnTo>
                    <a:lnTo>
                      <a:pt x="594" y="1866"/>
                    </a:lnTo>
                    <a:lnTo>
                      <a:pt x="545" y="1891"/>
                    </a:lnTo>
                    <a:lnTo>
                      <a:pt x="545" y="1841"/>
                    </a:lnTo>
                    <a:lnTo>
                      <a:pt x="520" y="1816"/>
                    </a:lnTo>
                    <a:lnTo>
                      <a:pt x="545" y="1742"/>
                    </a:lnTo>
                    <a:lnTo>
                      <a:pt x="545" y="1717"/>
                    </a:lnTo>
                    <a:lnTo>
                      <a:pt x="520" y="1717"/>
                    </a:lnTo>
                    <a:lnTo>
                      <a:pt x="520" y="1717"/>
                    </a:lnTo>
                    <a:lnTo>
                      <a:pt x="520" y="1692"/>
                    </a:lnTo>
                    <a:lnTo>
                      <a:pt x="520" y="1667"/>
                    </a:lnTo>
                    <a:lnTo>
                      <a:pt x="520" y="1642"/>
                    </a:lnTo>
                    <a:lnTo>
                      <a:pt x="495" y="1642"/>
                    </a:lnTo>
                    <a:lnTo>
                      <a:pt x="520" y="1592"/>
                    </a:lnTo>
                    <a:lnTo>
                      <a:pt x="495" y="1567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07" name="Freeform 60">
                <a:extLst>
                  <a:ext uri="{FF2B5EF4-FFF2-40B4-BE49-F238E27FC236}">
                    <a16:creationId xmlns:a16="http://schemas.microsoft.com/office/drawing/2014/main" id="{59D9DCE1-41ED-4518-8F09-579134200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402" y="4814211"/>
                <a:ext cx="79578" cy="71434"/>
              </a:xfrm>
              <a:custGeom>
                <a:avLst/>
                <a:gdLst/>
                <a:ahLst/>
                <a:cxnLst>
                  <a:cxn ang="0">
                    <a:pos x="223" y="174"/>
                  </a:cxn>
                  <a:cxn ang="0">
                    <a:pos x="223" y="149"/>
                  </a:cxn>
                  <a:cxn ang="0">
                    <a:pos x="223" y="124"/>
                  </a:cxn>
                  <a:cxn ang="0">
                    <a:pos x="223" y="124"/>
                  </a:cxn>
                  <a:cxn ang="0">
                    <a:pos x="223" y="99"/>
                  </a:cxn>
                  <a:cxn ang="0">
                    <a:pos x="248" y="74"/>
                  </a:cxn>
                  <a:cxn ang="0">
                    <a:pos x="223" y="74"/>
                  </a:cxn>
                  <a:cxn ang="0">
                    <a:pos x="223" y="49"/>
                  </a:cxn>
                  <a:cxn ang="0">
                    <a:pos x="223" y="49"/>
                  </a:cxn>
                  <a:cxn ang="0">
                    <a:pos x="198" y="49"/>
                  </a:cxn>
                  <a:cxn ang="0">
                    <a:pos x="198" y="24"/>
                  </a:cxn>
                  <a:cxn ang="0">
                    <a:pos x="198" y="0"/>
                  </a:cxn>
                  <a:cxn ang="0">
                    <a:pos x="173" y="0"/>
                  </a:cxn>
                  <a:cxn ang="0">
                    <a:pos x="173" y="0"/>
                  </a:cxn>
                  <a:cxn ang="0">
                    <a:pos x="149" y="24"/>
                  </a:cxn>
                  <a:cxn ang="0">
                    <a:pos x="149" y="24"/>
                  </a:cxn>
                  <a:cxn ang="0">
                    <a:pos x="149" y="49"/>
                  </a:cxn>
                  <a:cxn ang="0">
                    <a:pos x="149" y="49"/>
                  </a:cxn>
                  <a:cxn ang="0">
                    <a:pos x="149" y="49"/>
                  </a:cxn>
                  <a:cxn ang="0">
                    <a:pos x="124" y="49"/>
                  </a:cxn>
                  <a:cxn ang="0">
                    <a:pos x="124" y="49"/>
                  </a:cxn>
                  <a:cxn ang="0">
                    <a:pos x="124" y="74"/>
                  </a:cxn>
                  <a:cxn ang="0">
                    <a:pos x="99" y="74"/>
                  </a:cxn>
                  <a:cxn ang="0">
                    <a:pos x="99" y="99"/>
                  </a:cxn>
                  <a:cxn ang="0">
                    <a:pos x="74" y="99"/>
                  </a:cxn>
                  <a:cxn ang="0">
                    <a:pos x="74" y="99"/>
                  </a:cxn>
                  <a:cxn ang="0">
                    <a:pos x="50" y="99"/>
                  </a:cxn>
                  <a:cxn ang="0">
                    <a:pos x="50" y="124"/>
                  </a:cxn>
                  <a:cxn ang="0">
                    <a:pos x="25" y="124"/>
                  </a:cxn>
                  <a:cxn ang="0">
                    <a:pos x="25" y="99"/>
                  </a:cxn>
                  <a:cxn ang="0">
                    <a:pos x="0" y="124"/>
                  </a:cxn>
                  <a:cxn ang="0">
                    <a:pos x="0" y="149"/>
                  </a:cxn>
                  <a:cxn ang="0">
                    <a:pos x="0" y="149"/>
                  </a:cxn>
                  <a:cxn ang="0">
                    <a:pos x="0" y="124"/>
                  </a:cxn>
                  <a:cxn ang="0">
                    <a:pos x="25" y="149"/>
                  </a:cxn>
                  <a:cxn ang="0">
                    <a:pos x="25" y="149"/>
                  </a:cxn>
                  <a:cxn ang="0">
                    <a:pos x="25" y="149"/>
                  </a:cxn>
                  <a:cxn ang="0">
                    <a:pos x="50" y="174"/>
                  </a:cxn>
                  <a:cxn ang="0">
                    <a:pos x="50" y="174"/>
                  </a:cxn>
                  <a:cxn ang="0">
                    <a:pos x="50" y="199"/>
                  </a:cxn>
                  <a:cxn ang="0">
                    <a:pos x="50" y="199"/>
                  </a:cxn>
                  <a:cxn ang="0">
                    <a:pos x="25" y="224"/>
                  </a:cxn>
                  <a:cxn ang="0">
                    <a:pos x="50" y="224"/>
                  </a:cxn>
                  <a:cxn ang="0">
                    <a:pos x="50" y="199"/>
                  </a:cxn>
                  <a:cxn ang="0">
                    <a:pos x="50" y="224"/>
                  </a:cxn>
                  <a:cxn ang="0">
                    <a:pos x="74" y="224"/>
                  </a:cxn>
                  <a:cxn ang="0">
                    <a:pos x="74" y="224"/>
                  </a:cxn>
                  <a:cxn ang="0">
                    <a:pos x="74" y="199"/>
                  </a:cxn>
                  <a:cxn ang="0">
                    <a:pos x="99" y="199"/>
                  </a:cxn>
                  <a:cxn ang="0">
                    <a:pos x="99" y="174"/>
                  </a:cxn>
                  <a:cxn ang="0">
                    <a:pos x="99" y="174"/>
                  </a:cxn>
                  <a:cxn ang="0">
                    <a:pos x="124" y="149"/>
                  </a:cxn>
                  <a:cxn ang="0">
                    <a:pos x="124" y="174"/>
                  </a:cxn>
                  <a:cxn ang="0">
                    <a:pos x="149" y="174"/>
                  </a:cxn>
                  <a:cxn ang="0">
                    <a:pos x="149" y="174"/>
                  </a:cxn>
                  <a:cxn ang="0">
                    <a:pos x="149" y="199"/>
                  </a:cxn>
                  <a:cxn ang="0">
                    <a:pos x="173" y="199"/>
                  </a:cxn>
                  <a:cxn ang="0">
                    <a:pos x="173" y="174"/>
                  </a:cxn>
                  <a:cxn ang="0">
                    <a:pos x="173" y="174"/>
                  </a:cxn>
                  <a:cxn ang="0">
                    <a:pos x="198" y="174"/>
                  </a:cxn>
                  <a:cxn ang="0">
                    <a:pos x="198" y="174"/>
                  </a:cxn>
                  <a:cxn ang="0">
                    <a:pos x="223" y="174"/>
                  </a:cxn>
                </a:cxnLst>
                <a:rect l="0" t="0" r="r" b="b"/>
                <a:pathLst>
                  <a:path w="248" h="224">
                    <a:moveTo>
                      <a:pt x="223" y="174"/>
                    </a:moveTo>
                    <a:lnTo>
                      <a:pt x="223" y="149"/>
                    </a:lnTo>
                    <a:lnTo>
                      <a:pt x="223" y="124"/>
                    </a:lnTo>
                    <a:lnTo>
                      <a:pt x="223" y="124"/>
                    </a:lnTo>
                    <a:lnTo>
                      <a:pt x="223" y="99"/>
                    </a:lnTo>
                    <a:lnTo>
                      <a:pt x="248" y="74"/>
                    </a:lnTo>
                    <a:lnTo>
                      <a:pt x="223" y="74"/>
                    </a:lnTo>
                    <a:lnTo>
                      <a:pt x="223" y="49"/>
                    </a:lnTo>
                    <a:lnTo>
                      <a:pt x="223" y="49"/>
                    </a:lnTo>
                    <a:lnTo>
                      <a:pt x="198" y="49"/>
                    </a:lnTo>
                    <a:lnTo>
                      <a:pt x="198" y="24"/>
                    </a:lnTo>
                    <a:lnTo>
                      <a:pt x="198" y="0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49" y="24"/>
                    </a:lnTo>
                    <a:lnTo>
                      <a:pt x="149" y="24"/>
                    </a:lnTo>
                    <a:lnTo>
                      <a:pt x="149" y="49"/>
                    </a:lnTo>
                    <a:lnTo>
                      <a:pt x="149" y="49"/>
                    </a:lnTo>
                    <a:lnTo>
                      <a:pt x="149" y="49"/>
                    </a:lnTo>
                    <a:lnTo>
                      <a:pt x="124" y="49"/>
                    </a:lnTo>
                    <a:lnTo>
                      <a:pt x="124" y="49"/>
                    </a:lnTo>
                    <a:lnTo>
                      <a:pt x="124" y="74"/>
                    </a:lnTo>
                    <a:lnTo>
                      <a:pt x="99" y="74"/>
                    </a:lnTo>
                    <a:lnTo>
                      <a:pt x="99" y="99"/>
                    </a:lnTo>
                    <a:lnTo>
                      <a:pt x="74" y="99"/>
                    </a:lnTo>
                    <a:lnTo>
                      <a:pt x="74" y="99"/>
                    </a:lnTo>
                    <a:lnTo>
                      <a:pt x="50" y="99"/>
                    </a:lnTo>
                    <a:lnTo>
                      <a:pt x="50" y="124"/>
                    </a:lnTo>
                    <a:lnTo>
                      <a:pt x="25" y="124"/>
                    </a:lnTo>
                    <a:lnTo>
                      <a:pt x="25" y="99"/>
                    </a:lnTo>
                    <a:lnTo>
                      <a:pt x="0" y="124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24"/>
                    </a:lnTo>
                    <a:lnTo>
                      <a:pt x="25" y="149"/>
                    </a:lnTo>
                    <a:lnTo>
                      <a:pt x="25" y="149"/>
                    </a:lnTo>
                    <a:lnTo>
                      <a:pt x="25" y="149"/>
                    </a:lnTo>
                    <a:lnTo>
                      <a:pt x="50" y="174"/>
                    </a:lnTo>
                    <a:lnTo>
                      <a:pt x="50" y="174"/>
                    </a:lnTo>
                    <a:lnTo>
                      <a:pt x="50" y="199"/>
                    </a:lnTo>
                    <a:lnTo>
                      <a:pt x="50" y="199"/>
                    </a:lnTo>
                    <a:lnTo>
                      <a:pt x="25" y="224"/>
                    </a:lnTo>
                    <a:lnTo>
                      <a:pt x="50" y="224"/>
                    </a:lnTo>
                    <a:lnTo>
                      <a:pt x="50" y="199"/>
                    </a:lnTo>
                    <a:lnTo>
                      <a:pt x="50" y="224"/>
                    </a:lnTo>
                    <a:lnTo>
                      <a:pt x="74" y="224"/>
                    </a:lnTo>
                    <a:lnTo>
                      <a:pt x="74" y="224"/>
                    </a:lnTo>
                    <a:lnTo>
                      <a:pt x="74" y="199"/>
                    </a:lnTo>
                    <a:lnTo>
                      <a:pt x="99" y="199"/>
                    </a:lnTo>
                    <a:lnTo>
                      <a:pt x="99" y="174"/>
                    </a:lnTo>
                    <a:lnTo>
                      <a:pt x="99" y="174"/>
                    </a:lnTo>
                    <a:lnTo>
                      <a:pt x="124" y="149"/>
                    </a:lnTo>
                    <a:lnTo>
                      <a:pt x="124" y="174"/>
                    </a:lnTo>
                    <a:lnTo>
                      <a:pt x="149" y="174"/>
                    </a:lnTo>
                    <a:lnTo>
                      <a:pt x="149" y="174"/>
                    </a:lnTo>
                    <a:lnTo>
                      <a:pt x="149" y="199"/>
                    </a:lnTo>
                    <a:lnTo>
                      <a:pt x="173" y="199"/>
                    </a:lnTo>
                    <a:lnTo>
                      <a:pt x="173" y="174"/>
                    </a:lnTo>
                    <a:lnTo>
                      <a:pt x="173" y="174"/>
                    </a:lnTo>
                    <a:lnTo>
                      <a:pt x="198" y="174"/>
                    </a:lnTo>
                    <a:lnTo>
                      <a:pt x="198" y="174"/>
                    </a:lnTo>
                    <a:lnTo>
                      <a:pt x="223" y="17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08" name="Freeform 61">
                <a:extLst>
                  <a:ext uri="{FF2B5EF4-FFF2-40B4-BE49-F238E27FC236}">
                    <a16:creationId xmlns:a16="http://schemas.microsoft.com/office/drawing/2014/main" id="{AC23641B-ABF1-4E39-8023-2494C9751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805" y="4876717"/>
                <a:ext cx="39789" cy="48473"/>
              </a:xfrm>
              <a:custGeom>
                <a:avLst/>
                <a:gdLst/>
                <a:ahLst/>
                <a:cxnLst>
                  <a:cxn ang="0">
                    <a:pos x="99" y="99"/>
                  </a:cxn>
                  <a:cxn ang="0">
                    <a:pos x="99" y="99"/>
                  </a:cxn>
                  <a:cxn ang="0">
                    <a:pos x="74" y="124"/>
                  </a:cxn>
                  <a:cxn ang="0">
                    <a:pos x="74" y="124"/>
                  </a:cxn>
                  <a:cxn ang="0">
                    <a:pos x="74" y="124"/>
                  </a:cxn>
                  <a:cxn ang="0">
                    <a:pos x="49" y="124"/>
                  </a:cxn>
                  <a:cxn ang="0">
                    <a:pos x="49" y="149"/>
                  </a:cxn>
                  <a:cxn ang="0">
                    <a:pos x="49" y="149"/>
                  </a:cxn>
                  <a:cxn ang="0">
                    <a:pos x="24" y="124"/>
                  </a:cxn>
                  <a:cxn ang="0">
                    <a:pos x="49" y="124"/>
                  </a:cxn>
                  <a:cxn ang="0">
                    <a:pos x="24" y="124"/>
                  </a:cxn>
                  <a:cxn ang="0">
                    <a:pos x="24" y="99"/>
                  </a:cxn>
                  <a:cxn ang="0">
                    <a:pos x="24" y="99"/>
                  </a:cxn>
                  <a:cxn ang="0">
                    <a:pos x="24" y="99"/>
                  </a:cxn>
                  <a:cxn ang="0">
                    <a:pos x="24" y="74"/>
                  </a:cxn>
                  <a:cxn ang="0">
                    <a:pos x="24" y="74"/>
                  </a:cxn>
                  <a:cxn ang="0">
                    <a:pos x="49" y="74"/>
                  </a:cxn>
                  <a:cxn ang="0">
                    <a:pos x="49" y="74"/>
                  </a:cxn>
                  <a:cxn ang="0">
                    <a:pos x="49" y="74"/>
                  </a:cxn>
                  <a:cxn ang="0">
                    <a:pos x="24" y="74"/>
                  </a:cxn>
                  <a:cxn ang="0">
                    <a:pos x="24" y="74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24" y="25"/>
                  </a:cxn>
                  <a:cxn ang="0">
                    <a:pos x="24" y="25"/>
                  </a:cxn>
                  <a:cxn ang="0">
                    <a:pos x="24" y="25"/>
                  </a:cxn>
                  <a:cxn ang="0">
                    <a:pos x="49" y="25"/>
                  </a:cxn>
                  <a:cxn ang="0">
                    <a:pos x="74" y="25"/>
                  </a:cxn>
                  <a:cxn ang="0">
                    <a:pos x="74" y="25"/>
                  </a:cxn>
                  <a:cxn ang="0">
                    <a:pos x="74" y="0"/>
                  </a:cxn>
                  <a:cxn ang="0">
                    <a:pos x="99" y="0"/>
                  </a:cxn>
                  <a:cxn ang="0">
                    <a:pos x="99" y="0"/>
                  </a:cxn>
                  <a:cxn ang="0">
                    <a:pos x="99" y="0"/>
                  </a:cxn>
                  <a:cxn ang="0">
                    <a:pos x="99" y="25"/>
                  </a:cxn>
                  <a:cxn ang="0">
                    <a:pos x="99" y="25"/>
                  </a:cxn>
                  <a:cxn ang="0">
                    <a:pos x="99" y="25"/>
                  </a:cxn>
                  <a:cxn ang="0">
                    <a:pos x="123" y="25"/>
                  </a:cxn>
                  <a:cxn ang="0">
                    <a:pos x="123" y="25"/>
                  </a:cxn>
                  <a:cxn ang="0">
                    <a:pos x="123" y="49"/>
                  </a:cxn>
                  <a:cxn ang="0">
                    <a:pos x="123" y="74"/>
                  </a:cxn>
                  <a:cxn ang="0">
                    <a:pos x="123" y="74"/>
                  </a:cxn>
                  <a:cxn ang="0">
                    <a:pos x="123" y="99"/>
                  </a:cxn>
                  <a:cxn ang="0">
                    <a:pos x="123" y="99"/>
                  </a:cxn>
                  <a:cxn ang="0">
                    <a:pos x="99" y="74"/>
                  </a:cxn>
                  <a:cxn ang="0">
                    <a:pos x="99" y="74"/>
                  </a:cxn>
                  <a:cxn ang="0">
                    <a:pos x="99" y="99"/>
                  </a:cxn>
                  <a:cxn ang="0">
                    <a:pos x="99" y="99"/>
                  </a:cxn>
                </a:cxnLst>
                <a:rect l="0" t="0" r="r" b="b"/>
                <a:pathLst>
                  <a:path w="123" h="149">
                    <a:moveTo>
                      <a:pt x="99" y="99"/>
                    </a:moveTo>
                    <a:lnTo>
                      <a:pt x="99" y="99"/>
                    </a:lnTo>
                    <a:lnTo>
                      <a:pt x="74" y="124"/>
                    </a:lnTo>
                    <a:lnTo>
                      <a:pt x="74" y="124"/>
                    </a:lnTo>
                    <a:lnTo>
                      <a:pt x="74" y="124"/>
                    </a:lnTo>
                    <a:lnTo>
                      <a:pt x="49" y="124"/>
                    </a:lnTo>
                    <a:lnTo>
                      <a:pt x="49" y="149"/>
                    </a:lnTo>
                    <a:lnTo>
                      <a:pt x="49" y="149"/>
                    </a:lnTo>
                    <a:lnTo>
                      <a:pt x="24" y="124"/>
                    </a:lnTo>
                    <a:lnTo>
                      <a:pt x="49" y="124"/>
                    </a:lnTo>
                    <a:lnTo>
                      <a:pt x="24" y="124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49" y="74"/>
                    </a:lnTo>
                    <a:lnTo>
                      <a:pt x="49" y="74"/>
                    </a:lnTo>
                    <a:lnTo>
                      <a:pt x="49" y="74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49" y="25"/>
                    </a:lnTo>
                    <a:lnTo>
                      <a:pt x="74" y="25"/>
                    </a:lnTo>
                    <a:lnTo>
                      <a:pt x="74" y="25"/>
                    </a:lnTo>
                    <a:lnTo>
                      <a:pt x="74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9" y="25"/>
                    </a:lnTo>
                    <a:lnTo>
                      <a:pt x="99" y="25"/>
                    </a:lnTo>
                    <a:lnTo>
                      <a:pt x="99" y="25"/>
                    </a:lnTo>
                    <a:lnTo>
                      <a:pt x="123" y="25"/>
                    </a:lnTo>
                    <a:lnTo>
                      <a:pt x="123" y="25"/>
                    </a:lnTo>
                    <a:lnTo>
                      <a:pt x="123" y="49"/>
                    </a:lnTo>
                    <a:lnTo>
                      <a:pt x="123" y="74"/>
                    </a:lnTo>
                    <a:lnTo>
                      <a:pt x="123" y="74"/>
                    </a:lnTo>
                    <a:lnTo>
                      <a:pt x="123" y="99"/>
                    </a:lnTo>
                    <a:lnTo>
                      <a:pt x="123" y="99"/>
                    </a:lnTo>
                    <a:lnTo>
                      <a:pt x="99" y="74"/>
                    </a:lnTo>
                    <a:lnTo>
                      <a:pt x="99" y="74"/>
                    </a:lnTo>
                    <a:lnTo>
                      <a:pt x="99" y="99"/>
                    </a:lnTo>
                    <a:lnTo>
                      <a:pt x="99" y="9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09" name="Freeform 62">
                <a:extLst>
                  <a:ext uri="{FF2B5EF4-FFF2-40B4-BE49-F238E27FC236}">
                    <a16:creationId xmlns:a16="http://schemas.microsoft.com/office/drawing/2014/main" id="{4B4E55B8-D892-44DE-B5BF-68D19A82E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8207" y="4972388"/>
                <a:ext cx="16685" cy="24237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25" y="0"/>
                  </a:cxn>
                  <a:cxn ang="0">
                    <a:pos x="50" y="25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75"/>
                  </a:cxn>
                  <a:cxn ang="0">
                    <a:pos x="25" y="75"/>
                  </a:cxn>
                  <a:cxn ang="0">
                    <a:pos x="25" y="75"/>
                  </a:cxn>
                  <a:cxn ang="0">
                    <a:pos x="0" y="75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25" y="25"/>
                  </a:cxn>
                  <a:cxn ang="0">
                    <a:pos x="25" y="25"/>
                  </a:cxn>
                </a:cxnLst>
                <a:rect l="0" t="0" r="r" b="b"/>
                <a:pathLst>
                  <a:path w="50" h="75">
                    <a:moveTo>
                      <a:pt x="25" y="25"/>
                    </a:moveTo>
                    <a:lnTo>
                      <a:pt x="25" y="0"/>
                    </a:lnTo>
                    <a:lnTo>
                      <a:pt x="50" y="25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75"/>
                    </a:lnTo>
                    <a:lnTo>
                      <a:pt x="25" y="75"/>
                    </a:lnTo>
                    <a:lnTo>
                      <a:pt x="25" y="75"/>
                    </a:lnTo>
                    <a:lnTo>
                      <a:pt x="0" y="75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5" y="25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10" name="Freeform 63">
                <a:extLst>
                  <a:ext uri="{FF2B5EF4-FFF2-40B4-BE49-F238E27FC236}">
                    <a16:creationId xmlns:a16="http://schemas.microsoft.com/office/drawing/2014/main" id="{E0C833D6-EA36-45AE-B6D7-1B3A3E2B1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0505" y="4932844"/>
                <a:ext cx="24386" cy="16583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75" y="0"/>
                  </a:cxn>
                  <a:cxn ang="0">
                    <a:pos x="50" y="25"/>
                  </a:cxn>
                  <a:cxn ang="0">
                    <a:pos x="25" y="50"/>
                  </a:cxn>
                  <a:cxn ang="0">
                    <a:pos x="0" y="25"/>
                  </a:cxn>
                  <a:cxn ang="0">
                    <a:pos x="25" y="0"/>
                  </a:cxn>
                  <a:cxn ang="0">
                    <a:pos x="50" y="0"/>
                  </a:cxn>
                </a:cxnLst>
                <a:rect l="0" t="0" r="r" b="b"/>
                <a:pathLst>
                  <a:path w="75" h="50">
                    <a:moveTo>
                      <a:pt x="50" y="0"/>
                    </a:moveTo>
                    <a:lnTo>
                      <a:pt x="75" y="0"/>
                    </a:ln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11" name="Freeform 64">
                <a:extLst>
                  <a:ext uri="{FF2B5EF4-FFF2-40B4-BE49-F238E27FC236}">
                    <a16:creationId xmlns:a16="http://schemas.microsoft.com/office/drawing/2014/main" id="{876C1FC8-AAE4-4CD6-90E0-3FE359948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0505" y="4964735"/>
                <a:ext cx="7701" cy="15308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50"/>
                  </a:cxn>
                  <a:cxn ang="0">
                    <a:pos x="25" y="25"/>
                  </a:cxn>
                  <a:cxn ang="0">
                    <a:pos x="25" y="0"/>
                  </a:cxn>
                  <a:cxn ang="0">
                    <a:pos x="0" y="50"/>
                  </a:cxn>
                </a:cxnLst>
                <a:rect l="0" t="0" r="r" b="b"/>
                <a:pathLst>
                  <a:path w="25" h="50">
                    <a:moveTo>
                      <a:pt x="0" y="50"/>
                    </a:moveTo>
                    <a:lnTo>
                      <a:pt x="0" y="50"/>
                    </a:lnTo>
                    <a:lnTo>
                      <a:pt x="25" y="25"/>
                    </a:lnTo>
                    <a:lnTo>
                      <a:pt x="25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12" name="Freeform 65">
                <a:extLst>
                  <a:ext uri="{FF2B5EF4-FFF2-40B4-BE49-F238E27FC236}">
                    <a16:creationId xmlns:a16="http://schemas.microsoft.com/office/drawing/2014/main" id="{2239D0D8-D00C-4779-B691-11B5268BB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294" y="4876717"/>
                <a:ext cx="0" cy="892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5"/>
                  </a:cxn>
                </a:cxnLst>
                <a:rect l="0" t="0" r="r" b="b"/>
                <a:pathLst>
                  <a:path h="25">
                    <a:moveTo>
                      <a:pt x="0" y="2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13" name="Rectangle 127">
                <a:extLst>
                  <a:ext uri="{FF2B5EF4-FFF2-40B4-BE49-F238E27FC236}">
                    <a16:creationId xmlns:a16="http://schemas.microsoft.com/office/drawing/2014/main" id="{1DB5FF7F-5F34-4BCF-B8CA-86605813FA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2594" y="4876717"/>
                <a:ext cx="0" cy="127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14" name="Freeform 67">
                <a:extLst>
                  <a:ext uri="{FF2B5EF4-FFF2-40B4-BE49-F238E27FC236}">
                    <a16:creationId xmlns:a16="http://schemas.microsoft.com/office/drawing/2014/main" id="{3CF43095-B596-4ADE-9BA8-55151EA10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181" y="4281003"/>
                <a:ext cx="231031" cy="429883"/>
              </a:xfrm>
              <a:custGeom>
                <a:avLst/>
                <a:gdLst/>
                <a:ahLst/>
                <a:cxnLst>
                  <a:cxn ang="0">
                    <a:pos x="669" y="747"/>
                  </a:cxn>
                  <a:cxn ang="0">
                    <a:pos x="620" y="772"/>
                  </a:cxn>
                  <a:cxn ang="0">
                    <a:pos x="496" y="772"/>
                  </a:cxn>
                  <a:cxn ang="0">
                    <a:pos x="570" y="822"/>
                  </a:cxn>
                  <a:cxn ang="0">
                    <a:pos x="669" y="846"/>
                  </a:cxn>
                  <a:cxn ang="0">
                    <a:pos x="669" y="921"/>
                  </a:cxn>
                  <a:cxn ang="0">
                    <a:pos x="719" y="971"/>
                  </a:cxn>
                  <a:cxn ang="0">
                    <a:pos x="669" y="996"/>
                  </a:cxn>
                  <a:cxn ang="0">
                    <a:pos x="669" y="1070"/>
                  </a:cxn>
                  <a:cxn ang="0">
                    <a:pos x="620" y="1145"/>
                  </a:cxn>
                  <a:cxn ang="0">
                    <a:pos x="570" y="1195"/>
                  </a:cxn>
                  <a:cxn ang="0">
                    <a:pos x="545" y="1195"/>
                  </a:cxn>
                  <a:cxn ang="0">
                    <a:pos x="471" y="1195"/>
                  </a:cxn>
                  <a:cxn ang="0">
                    <a:pos x="421" y="1220"/>
                  </a:cxn>
                  <a:cxn ang="0">
                    <a:pos x="372" y="1294"/>
                  </a:cxn>
                  <a:cxn ang="0">
                    <a:pos x="322" y="1344"/>
                  </a:cxn>
                  <a:cxn ang="0">
                    <a:pos x="347" y="1269"/>
                  </a:cxn>
                  <a:cxn ang="0">
                    <a:pos x="322" y="1220"/>
                  </a:cxn>
                  <a:cxn ang="0">
                    <a:pos x="273" y="1319"/>
                  </a:cxn>
                  <a:cxn ang="0">
                    <a:pos x="199" y="1294"/>
                  </a:cxn>
                  <a:cxn ang="0">
                    <a:pos x="149" y="1344"/>
                  </a:cxn>
                  <a:cxn ang="0">
                    <a:pos x="124" y="1319"/>
                  </a:cxn>
                  <a:cxn ang="0">
                    <a:pos x="99" y="1245"/>
                  </a:cxn>
                  <a:cxn ang="0">
                    <a:pos x="25" y="1220"/>
                  </a:cxn>
                  <a:cxn ang="0">
                    <a:pos x="25" y="1170"/>
                  </a:cxn>
                  <a:cxn ang="0">
                    <a:pos x="25" y="971"/>
                  </a:cxn>
                  <a:cxn ang="0">
                    <a:pos x="25" y="896"/>
                  </a:cxn>
                  <a:cxn ang="0">
                    <a:pos x="25" y="772"/>
                  </a:cxn>
                  <a:cxn ang="0">
                    <a:pos x="75" y="697"/>
                  </a:cxn>
                  <a:cxn ang="0">
                    <a:pos x="75" y="573"/>
                  </a:cxn>
                  <a:cxn ang="0">
                    <a:pos x="99" y="573"/>
                  </a:cxn>
                  <a:cxn ang="0">
                    <a:pos x="99" y="423"/>
                  </a:cxn>
                  <a:cxn ang="0">
                    <a:pos x="75" y="349"/>
                  </a:cxn>
                  <a:cxn ang="0">
                    <a:pos x="99" y="274"/>
                  </a:cxn>
                  <a:cxn ang="0">
                    <a:pos x="75" y="200"/>
                  </a:cxn>
                  <a:cxn ang="0">
                    <a:pos x="124" y="150"/>
                  </a:cxn>
                  <a:cxn ang="0">
                    <a:pos x="248" y="125"/>
                  </a:cxn>
                  <a:cxn ang="0">
                    <a:pos x="273" y="25"/>
                  </a:cxn>
                  <a:cxn ang="0">
                    <a:pos x="298" y="50"/>
                  </a:cxn>
                  <a:cxn ang="0">
                    <a:pos x="372" y="50"/>
                  </a:cxn>
                  <a:cxn ang="0">
                    <a:pos x="397" y="75"/>
                  </a:cxn>
                  <a:cxn ang="0">
                    <a:pos x="471" y="150"/>
                  </a:cxn>
                  <a:cxn ang="0">
                    <a:pos x="545" y="274"/>
                  </a:cxn>
                  <a:cxn ang="0">
                    <a:pos x="595" y="324"/>
                  </a:cxn>
                  <a:cxn ang="0">
                    <a:pos x="595" y="448"/>
                  </a:cxn>
                  <a:cxn ang="0">
                    <a:pos x="644" y="473"/>
                  </a:cxn>
                  <a:cxn ang="0">
                    <a:pos x="644" y="573"/>
                  </a:cxn>
                  <a:cxn ang="0">
                    <a:pos x="694" y="598"/>
                  </a:cxn>
                  <a:cxn ang="0">
                    <a:pos x="694" y="672"/>
                  </a:cxn>
                </a:cxnLst>
                <a:rect l="0" t="0" r="r" b="b"/>
                <a:pathLst>
                  <a:path w="719" h="1344">
                    <a:moveTo>
                      <a:pt x="644" y="672"/>
                    </a:moveTo>
                    <a:lnTo>
                      <a:pt x="669" y="747"/>
                    </a:lnTo>
                    <a:lnTo>
                      <a:pt x="644" y="772"/>
                    </a:lnTo>
                    <a:lnTo>
                      <a:pt x="620" y="772"/>
                    </a:lnTo>
                    <a:lnTo>
                      <a:pt x="570" y="772"/>
                    </a:lnTo>
                    <a:lnTo>
                      <a:pt x="496" y="772"/>
                    </a:lnTo>
                    <a:lnTo>
                      <a:pt x="496" y="797"/>
                    </a:lnTo>
                    <a:lnTo>
                      <a:pt x="570" y="822"/>
                    </a:lnTo>
                    <a:lnTo>
                      <a:pt x="620" y="797"/>
                    </a:lnTo>
                    <a:lnTo>
                      <a:pt x="669" y="846"/>
                    </a:lnTo>
                    <a:lnTo>
                      <a:pt x="644" y="896"/>
                    </a:lnTo>
                    <a:lnTo>
                      <a:pt x="669" y="921"/>
                    </a:lnTo>
                    <a:lnTo>
                      <a:pt x="719" y="921"/>
                    </a:lnTo>
                    <a:lnTo>
                      <a:pt x="719" y="971"/>
                    </a:lnTo>
                    <a:lnTo>
                      <a:pt x="694" y="971"/>
                    </a:lnTo>
                    <a:lnTo>
                      <a:pt x="669" y="996"/>
                    </a:lnTo>
                    <a:lnTo>
                      <a:pt x="644" y="1046"/>
                    </a:lnTo>
                    <a:lnTo>
                      <a:pt x="669" y="1070"/>
                    </a:lnTo>
                    <a:lnTo>
                      <a:pt x="620" y="1120"/>
                    </a:lnTo>
                    <a:lnTo>
                      <a:pt x="620" y="1145"/>
                    </a:lnTo>
                    <a:lnTo>
                      <a:pt x="620" y="1195"/>
                    </a:lnTo>
                    <a:lnTo>
                      <a:pt x="570" y="1195"/>
                    </a:lnTo>
                    <a:lnTo>
                      <a:pt x="545" y="1220"/>
                    </a:lnTo>
                    <a:lnTo>
                      <a:pt x="545" y="1195"/>
                    </a:lnTo>
                    <a:lnTo>
                      <a:pt x="520" y="1220"/>
                    </a:lnTo>
                    <a:lnTo>
                      <a:pt x="471" y="1195"/>
                    </a:lnTo>
                    <a:lnTo>
                      <a:pt x="446" y="1220"/>
                    </a:lnTo>
                    <a:lnTo>
                      <a:pt x="421" y="1220"/>
                    </a:lnTo>
                    <a:lnTo>
                      <a:pt x="397" y="1245"/>
                    </a:lnTo>
                    <a:lnTo>
                      <a:pt x="372" y="1294"/>
                    </a:lnTo>
                    <a:lnTo>
                      <a:pt x="372" y="1319"/>
                    </a:lnTo>
                    <a:lnTo>
                      <a:pt x="322" y="1344"/>
                    </a:lnTo>
                    <a:lnTo>
                      <a:pt x="347" y="1319"/>
                    </a:lnTo>
                    <a:lnTo>
                      <a:pt x="347" y="1269"/>
                    </a:lnTo>
                    <a:lnTo>
                      <a:pt x="322" y="1269"/>
                    </a:lnTo>
                    <a:lnTo>
                      <a:pt x="322" y="1220"/>
                    </a:lnTo>
                    <a:lnTo>
                      <a:pt x="298" y="1245"/>
                    </a:lnTo>
                    <a:lnTo>
                      <a:pt x="273" y="1319"/>
                    </a:lnTo>
                    <a:lnTo>
                      <a:pt x="223" y="1344"/>
                    </a:lnTo>
                    <a:lnTo>
                      <a:pt x="199" y="1294"/>
                    </a:lnTo>
                    <a:lnTo>
                      <a:pt x="174" y="1294"/>
                    </a:lnTo>
                    <a:lnTo>
                      <a:pt x="149" y="1344"/>
                    </a:lnTo>
                    <a:lnTo>
                      <a:pt x="124" y="1344"/>
                    </a:lnTo>
                    <a:lnTo>
                      <a:pt x="124" y="1319"/>
                    </a:lnTo>
                    <a:lnTo>
                      <a:pt x="99" y="1319"/>
                    </a:lnTo>
                    <a:lnTo>
                      <a:pt x="99" y="1245"/>
                    </a:lnTo>
                    <a:lnTo>
                      <a:pt x="75" y="1245"/>
                    </a:lnTo>
                    <a:lnTo>
                      <a:pt x="25" y="1220"/>
                    </a:lnTo>
                    <a:lnTo>
                      <a:pt x="50" y="1195"/>
                    </a:lnTo>
                    <a:lnTo>
                      <a:pt x="25" y="1170"/>
                    </a:lnTo>
                    <a:lnTo>
                      <a:pt x="0" y="1070"/>
                    </a:lnTo>
                    <a:lnTo>
                      <a:pt x="25" y="971"/>
                    </a:lnTo>
                    <a:lnTo>
                      <a:pt x="0" y="921"/>
                    </a:lnTo>
                    <a:lnTo>
                      <a:pt x="25" y="896"/>
                    </a:lnTo>
                    <a:lnTo>
                      <a:pt x="25" y="846"/>
                    </a:lnTo>
                    <a:lnTo>
                      <a:pt x="25" y="772"/>
                    </a:lnTo>
                    <a:lnTo>
                      <a:pt x="25" y="747"/>
                    </a:lnTo>
                    <a:lnTo>
                      <a:pt x="75" y="697"/>
                    </a:lnTo>
                    <a:lnTo>
                      <a:pt x="99" y="647"/>
                    </a:lnTo>
                    <a:lnTo>
                      <a:pt x="75" y="573"/>
                    </a:lnTo>
                    <a:lnTo>
                      <a:pt x="75" y="548"/>
                    </a:lnTo>
                    <a:lnTo>
                      <a:pt x="99" y="573"/>
                    </a:lnTo>
                    <a:lnTo>
                      <a:pt x="99" y="498"/>
                    </a:lnTo>
                    <a:lnTo>
                      <a:pt x="99" y="423"/>
                    </a:lnTo>
                    <a:lnTo>
                      <a:pt x="99" y="399"/>
                    </a:lnTo>
                    <a:lnTo>
                      <a:pt x="75" y="349"/>
                    </a:lnTo>
                    <a:lnTo>
                      <a:pt x="99" y="324"/>
                    </a:lnTo>
                    <a:lnTo>
                      <a:pt x="99" y="274"/>
                    </a:lnTo>
                    <a:lnTo>
                      <a:pt x="99" y="200"/>
                    </a:lnTo>
                    <a:lnTo>
                      <a:pt x="75" y="200"/>
                    </a:lnTo>
                    <a:lnTo>
                      <a:pt x="50" y="175"/>
                    </a:lnTo>
                    <a:lnTo>
                      <a:pt x="124" y="150"/>
                    </a:lnTo>
                    <a:lnTo>
                      <a:pt x="99" y="100"/>
                    </a:lnTo>
                    <a:lnTo>
                      <a:pt x="248" y="125"/>
                    </a:lnTo>
                    <a:lnTo>
                      <a:pt x="248" y="50"/>
                    </a:lnTo>
                    <a:lnTo>
                      <a:pt x="273" y="25"/>
                    </a:lnTo>
                    <a:lnTo>
                      <a:pt x="298" y="0"/>
                    </a:lnTo>
                    <a:lnTo>
                      <a:pt x="298" y="50"/>
                    </a:lnTo>
                    <a:lnTo>
                      <a:pt x="322" y="75"/>
                    </a:lnTo>
                    <a:lnTo>
                      <a:pt x="372" y="50"/>
                    </a:lnTo>
                    <a:lnTo>
                      <a:pt x="372" y="75"/>
                    </a:lnTo>
                    <a:lnTo>
                      <a:pt x="397" y="75"/>
                    </a:lnTo>
                    <a:lnTo>
                      <a:pt x="421" y="100"/>
                    </a:lnTo>
                    <a:lnTo>
                      <a:pt x="471" y="150"/>
                    </a:lnTo>
                    <a:lnTo>
                      <a:pt x="520" y="200"/>
                    </a:lnTo>
                    <a:lnTo>
                      <a:pt x="545" y="274"/>
                    </a:lnTo>
                    <a:lnTo>
                      <a:pt x="545" y="299"/>
                    </a:lnTo>
                    <a:lnTo>
                      <a:pt x="595" y="324"/>
                    </a:lnTo>
                    <a:lnTo>
                      <a:pt x="620" y="399"/>
                    </a:lnTo>
                    <a:lnTo>
                      <a:pt x="595" y="448"/>
                    </a:lnTo>
                    <a:lnTo>
                      <a:pt x="620" y="473"/>
                    </a:lnTo>
                    <a:lnTo>
                      <a:pt x="644" y="473"/>
                    </a:lnTo>
                    <a:lnTo>
                      <a:pt x="644" y="523"/>
                    </a:lnTo>
                    <a:lnTo>
                      <a:pt x="644" y="573"/>
                    </a:lnTo>
                    <a:lnTo>
                      <a:pt x="694" y="573"/>
                    </a:lnTo>
                    <a:lnTo>
                      <a:pt x="694" y="598"/>
                    </a:lnTo>
                    <a:lnTo>
                      <a:pt x="694" y="623"/>
                    </a:lnTo>
                    <a:lnTo>
                      <a:pt x="694" y="672"/>
                    </a:lnTo>
                    <a:lnTo>
                      <a:pt x="644" y="672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15" name="Freeform 68">
                <a:extLst>
                  <a:ext uri="{FF2B5EF4-FFF2-40B4-BE49-F238E27FC236}">
                    <a16:creationId xmlns:a16="http://schemas.microsoft.com/office/drawing/2014/main" id="{EF0E5F69-5566-4E26-8D2A-20940E5AF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1316" y="4223301"/>
                <a:ext cx="293923" cy="311250"/>
              </a:xfrm>
              <a:custGeom>
                <a:avLst/>
                <a:gdLst/>
                <a:ahLst/>
                <a:cxnLst>
                  <a:cxn ang="0">
                    <a:pos x="50" y="622"/>
                  </a:cxn>
                  <a:cxn ang="0">
                    <a:pos x="99" y="647"/>
                  </a:cxn>
                  <a:cxn ang="0">
                    <a:pos x="99" y="747"/>
                  </a:cxn>
                  <a:cxn ang="0">
                    <a:pos x="149" y="772"/>
                  </a:cxn>
                  <a:cxn ang="0">
                    <a:pos x="149" y="846"/>
                  </a:cxn>
                  <a:cxn ang="0">
                    <a:pos x="124" y="921"/>
                  </a:cxn>
                  <a:cxn ang="0">
                    <a:pos x="174" y="946"/>
                  </a:cxn>
                  <a:cxn ang="0">
                    <a:pos x="223" y="971"/>
                  </a:cxn>
                  <a:cxn ang="0">
                    <a:pos x="297" y="896"/>
                  </a:cxn>
                  <a:cxn ang="0">
                    <a:pos x="347" y="921"/>
                  </a:cxn>
                  <a:cxn ang="0">
                    <a:pos x="421" y="871"/>
                  </a:cxn>
                  <a:cxn ang="0">
                    <a:pos x="396" y="821"/>
                  </a:cxn>
                  <a:cxn ang="0">
                    <a:pos x="322" y="797"/>
                  </a:cxn>
                  <a:cxn ang="0">
                    <a:pos x="396" y="772"/>
                  </a:cxn>
                  <a:cxn ang="0">
                    <a:pos x="495" y="772"/>
                  </a:cxn>
                  <a:cxn ang="0">
                    <a:pos x="545" y="722"/>
                  </a:cxn>
                  <a:cxn ang="0">
                    <a:pos x="570" y="672"/>
                  </a:cxn>
                  <a:cxn ang="0">
                    <a:pos x="644" y="747"/>
                  </a:cxn>
                  <a:cxn ang="0">
                    <a:pos x="694" y="697"/>
                  </a:cxn>
                  <a:cxn ang="0">
                    <a:pos x="694" y="597"/>
                  </a:cxn>
                  <a:cxn ang="0">
                    <a:pos x="644" y="498"/>
                  </a:cxn>
                  <a:cxn ang="0">
                    <a:pos x="694" y="423"/>
                  </a:cxn>
                  <a:cxn ang="0">
                    <a:pos x="768" y="448"/>
                  </a:cxn>
                  <a:cxn ang="0">
                    <a:pos x="817" y="349"/>
                  </a:cxn>
                  <a:cxn ang="0">
                    <a:pos x="817" y="299"/>
                  </a:cxn>
                  <a:cxn ang="0">
                    <a:pos x="842" y="249"/>
                  </a:cxn>
                  <a:cxn ang="0">
                    <a:pos x="892" y="249"/>
                  </a:cxn>
                  <a:cxn ang="0">
                    <a:pos x="916" y="174"/>
                  </a:cxn>
                  <a:cxn ang="0">
                    <a:pos x="892" y="50"/>
                  </a:cxn>
                  <a:cxn ang="0">
                    <a:pos x="842" y="0"/>
                  </a:cxn>
                  <a:cxn ang="0">
                    <a:pos x="718" y="25"/>
                  </a:cxn>
                  <a:cxn ang="0">
                    <a:pos x="694" y="75"/>
                  </a:cxn>
                  <a:cxn ang="0">
                    <a:pos x="619" y="125"/>
                  </a:cxn>
                  <a:cxn ang="0">
                    <a:pos x="520" y="125"/>
                  </a:cxn>
                  <a:cxn ang="0">
                    <a:pos x="495" y="199"/>
                  </a:cxn>
                  <a:cxn ang="0">
                    <a:pos x="372" y="224"/>
                  </a:cxn>
                  <a:cxn ang="0">
                    <a:pos x="372" y="174"/>
                  </a:cxn>
                  <a:cxn ang="0">
                    <a:pos x="322" y="174"/>
                  </a:cxn>
                  <a:cxn ang="0">
                    <a:pos x="273" y="125"/>
                  </a:cxn>
                  <a:cxn ang="0">
                    <a:pos x="198" y="125"/>
                  </a:cxn>
                  <a:cxn ang="0">
                    <a:pos x="149" y="174"/>
                  </a:cxn>
                  <a:cxn ang="0">
                    <a:pos x="124" y="249"/>
                  </a:cxn>
                  <a:cxn ang="0">
                    <a:pos x="149" y="349"/>
                  </a:cxn>
                  <a:cxn ang="0">
                    <a:pos x="75" y="349"/>
                  </a:cxn>
                  <a:cxn ang="0">
                    <a:pos x="0" y="448"/>
                  </a:cxn>
                  <a:cxn ang="0">
                    <a:pos x="50" y="498"/>
                  </a:cxn>
                </a:cxnLst>
                <a:rect l="0" t="0" r="r" b="b"/>
                <a:pathLst>
                  <a:path w="916" h="971">
                    <a:moveTo>
                      <a:pt x="75" y="573"/>
                    </a:moveTo>
                    <a:lnTo>
                      <a:pt x="50" y="622"/>
                    </a:lnTo>
                    <a:lnTo>
                      <a:pt x="75" y="647"/>
                    </a:lnTo>
                    <a:lnTo>
                      <a:pt x="99" y="647"/>
                    </a:lnTo>
                    <a:lnTo>
                      <a:pt x="99" y="697"/>
                    </a:lnTo>
                    <a:lnTo>
                      <a:pt x="99" y="747"/>
                    </a:lnTo>
                    <a:lnTo>
                      <a:pt x="149" y="747"/>
                    </a:lnTo>
                    <a:lnTo>
                      <a:pt x="149" y="772"/>
                    </a:lnTo>
                    <a:lnTo>
                      <a:pt x="149" y="797"/>
                    </a:lnTo>
                    <a:lnTo>
                      <a:pt x="149" y="846"/>
                    </a:lnTo>
                    <a:lnTo>
                      <a:pt x="99" y="846"/>
                    </a:lnTo>
                    <a:lnTo>
                      <a:pt x="124" y="921"/>
                    </a:lnTo>
                    <a:lnTo>
                      <a:pt x="99" y="946"/>
                    </a:lnTo>
                    <a:lnTo>
                      <a:pt x="174" y="946"/>
                    </a:lnTo>
                    <a:lnTo>
                      <a:pt x="198" y="971"/>
                    </a:lnTo>
                    <a:lnTo>
                      <a:pt x="223" y="971"/>
                    </a:lnTo>
                    <a:lnTo>
                      <a:pt x="248" y="921"/>
                    </a:lnTo>
                    <a:lnTo>
                      <a:pt x="297" y="896"/>
                    </a:lnTo>
                    <a:lnTo>
                      <a:pt x="322" y="896"/>
                    </a:lnTo>
                    <a:lnTo>
                      <a:pt x="347" y="921"/>
                    </a:lnTo>
                    <a:lnTo>
                      <a:pt x="421" y="896"/>
                    </a:lnTo>
                    <a:lnTo>
                      <a:pt x="421" y="871"/>
                    </a:lnTo>
                    <a:lnTo>
                      <a:pt x="396" y="846"/>
                    </a:lnTo>
                    <a:lnTo>
                      <a:pt x="396" y="821"/>
                    </a:lnTo>
                    <a:lnTo>
                      <a:pt x="322" y="846"/>
                    </a:lnTo>
                    <a:lnTo>
                      <a:pt x="322" y="797"/>
                    </a:lnTo>
                    <a:lnTo>
                      <a:pt x="372" y="797"/>
                    </a:lnTo>
                    <a:lnTo>
                      <a:pt x="396" y="772"/>
                    </a:lnTo>
                    <a:lnTo>
                      <a:pt x="446" y="797"/>
                    </a:lnTo>
                    <a:lnTo>
                      <a:pt x="495" y="772"/>
                    </a:lnTo>
                    <a:lnTo>
                      <a:pt x="520" y="747"/>
                    </a:lnTo>
                    <a:lnTo>
                      <a:pt x="545" y="722"/>
                    </a:lnTo>
                    <a:lnTo>
                      <a:pt x="545" y="697"/>
                    </a:lnTo>
                    <a:lnTo>
                      <a:pt x="570" y="672"/>
                    </a:lnTo>
                    <a:lnTo>
                      <a:pt x="595" y="697"/>
                    </a:lnTo>
                    <a:lnTo>
                      <a:pt x="644" y="747"/>
                    </a:lnTo>
                    <a:lnTo>
                      <a:pt x="669" y="722"/>
                    </a:lnTo>
                    <a:lnTo>
                      <a:pt x="694" y="697"/>
                    </a:lnTo>
                    <a:lnTo>
                      <a:pt x="718" y="697"/>
                    </a:lnTo>
                    <a:lnTo>
                      <a:pt x="694" y="597"/>
                    </a:lnTo>
                    <a:lnTo>
                      <a:pt x="669" y="548"/>
                    </a:lnTo>
                    <a:lnTo>
                      <a:pt x="644" y="498"/>
                    </a:lnTo>
                    <a:lnTo>
                      <a:pt x="669" y="473"/>
                    </a:lnTo>
                    <a:lnTo>
                      <a:pt x="694" y="423"/>
                    </a:lnTo>
                    <a:lnTo>
                      <a:pt x="743" y="423"/>
                    </a:lnTo>
                    <a:lnTo>
                      <a:pt x="768" y="448"/>
                    </a:lnTo>
                    <a:lnTo>
                      <a:pt x="817" y="398"/>
                    </a:lnTo>
                    <a:lnTo>
                      <a:pt x="817" y="349"/>
                    </a:lnTo>
                    <a:lnTo>
                      <a:pt x="793" y="324"/>
                    </a:lnTo>
                    <a:lnTo>
                      <a:pt x="817" y="299"/>
                    </a:lnTo>
                    <a:lnTo>
                      <a:pt x="842" y="299"/>
                    </a:lnTo>
                    <a:lnTo>
                      <a:pt x="842" y="249"/>
                    </a:lnTo>
                    <a:lnTo>
                      <a:pt x="867" y="274"/>
                    </a:lnTo>
                    <a:lnTo>
                      <a:pt x="892" y="249"/>
                    </a:lnTo>
                    <a:lnTo>
                      <a:pt x="892" y="199"/>
                    </a:lnTo>
                    <a:lnTo>
                      <a:pt x="916" y="174"/>
                    </a:lnTo>
                    <a:lnTo>
                      <a:pt x="916" y="75"/>
                    </a:lnTo>
                    <a:lnTo>
                      <a:pt x="892" y="50"/>
                    </a:lnTo>
                    <a:lnTo>
                      <a:pt x="892" y="25"/>
                    </a:lnTo>
                    <a:lnTo>
                      <a:pt x="842" y="0"/>
                    </a:lnTo>
                    <a:lnTo>
                      <a:pt x="793" y="50"/>
                    </a:lnTo>
                    <a:lnTo>
                      <a:pt x="718" y="25"/>
                    </a:lnTo>
                    <a:lnTo>
                      <a:pt x="694" y="50"/>
                    </a:lnTo>
                    <a:lnTo>
                      <a:pt x="694" y="75"/>
                    </a:lnTo>
                    <a:lnTo>
                      <a:pt x="669" y="100"/>
                    </a:lnTo>
                    <a:lnTo>
                      <a:pt x="619" y="125"/>
                    </a:lnTo>
                    <a:lnTo>
                      <a:pt x="545" y="125"/>
                    </a:lnTo>
                    <a:lnTo>
                      <a:pt x="520" y="125"/>
                    </a:lnTo>
                    <a:lnTo>
                      <a:pt x="520" y="150"/>
                    </a:lnTo>
                    <a:lnTo>
                      <a:pt x="495" y="199"/>
                    </a:lnTo>
                    <a:lnTo>
                      <a:pt x="471" y="224"/>
                    </a:lnTo>
                    <a:lnTo>
                      <a:pt x="372" y="224"/>
                    </a:lnTo>
                    <a:lnTo>
                      <a:pt x="372" y="224"/>
                    </a:lnTo>
                    <a:lnTo>
                      <a:pt x="372" y="174"/>
                    </a:lnTo>
                    <a:lnTo>
                      <a:pt x="347" y="174"/>
                    </a:lnTo>
                    <a:lnTo>
                      <a:pt x="322" y="174"/>
                    </a:lnTo>
                    <a:lnTo>
                      <a:pt x="297" y="125"/>
                    </a:lnTo>
                    <a:lnTo>
                      <a:pt x="273" y="125"/>
                    </a:lnTo>
                    <a:lnTo>
                      <a:pt x="248" y="150"/>
                    </a:lnTo>
                    <a:lnTo>
                      <a:pt x="198" y="125"/>
                    </a:lnTo>
                    <a:lnTo>
                      <a:pt x="174" y="174"/>
                    </a:lnTo>
                    <a:lnTo>
                      <a:pt x="149" y="174"/>
                    </a:lnTo>
                    <a:lnTo>
                      <a:pt x="149" y="199"/>
                    </a:lnTo>
                    <a:lnTo>
                      <a:pt x="124" y="249"/>
                    </a:lnTo>
                    <a:lnTo>
                      <a:pt x="149" y="299"/>
                    </a:lnTo>
                    <a:lnTo>
                      <a:pt x="149" y="349"/>
                    </a:lnTo>
                    <a:lnTo>
                      <a:pt x="99" y="349"/>
                    </a:lnTo>
                    <a:lnTo>
                      <a:pt x="75" y="349"/>
                    </a:lnTo>
                    <a:lnTo>
                      <a:pt x="50" y="398"/>
                    </a:lnTo>
                    <a:lnTo>
                      <a:pt x="0" y="448"/>
                    </a:lnTo>
                    <a:lnTo>
                      <a:pt x="0" y="473"/>
                    </a:lnTo>
                    <a:lnTo>
                      <a:pt x="50" y="498"/>
                    </a:lnTo>
                    <a:lnTo>
                      <a:pt x="75" y="573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16" name="Freeform 69">
                <a:extLst>
                  <a:ext uri="{FF2B5EF4-FFF2-40B4-BE49-F238E27FC236}">
                    <a16:creationId xmlns:a16="http://schemas.microsoft.com/office/drawing/2014/main" id="{944B4A15-19FB-44FC-86CC-B54B6A9A0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661" y="3629162"/>
                <a:ext cx="652021" cy="739859"/>
              </a:xfrm>
              <a:custGeom>
                <a:avLst/>
                <a:gdLst/>
                <a:ahLst/>
                <a:cxnLst>
                  <a:cxn ang="0">
                    <a:pos x="693" y="1916"/>
                  </a:cxn>
                  <a:cxn ang="0">
                    <a:pos x="544" y="1742"/>
                  </a:cxn>
                  <a:cxn ang="0">
                    <a:pos x="445" y="1493"/>
                  </a:cxn>
                  <a:cxn ang="0">
                    <a:pos x="198" y="1195"/>
                  </a:cxn>
                  <a:cxn ang="0">
                    <a:pos x="247" y="1020"/>
                  </a:cxn>
                  <a:cxn ang="0">
                    <a:pos x="173" y="647"/>
                  </a:cxn>
                  <a:cxn ang="0">
                    <a:pos x="74" y="0"/>
                  </a:cxn>
                  <a:cxn ang="0">
                    <a:pos x="346" y="125"/>
                  </a:cxn>
                  <a:cxn ang="0">
                    <a:pos x="520" y="199"/>
                  </a:cxn>
                  <a:cxn ang="0">
                    <a:pos x="470" y="324"/>
                  </a:cxn>
                  <a:cxn ang="0">
                    <a:pos x="594" y="572"/>
                  </a:cxn>
                  <a:cxn ang="0">
                    <a:pos x="767" y="597"/>
                  </a:cxn>
                  <a:cxn ang="0">
                    <a:pos x="965" y="647"/>
                  </a:cxn>
                  <a:cxn ang="0">
                    <a:pos x="1089" y="672"/>
                  </a:cxn>
                  <a:cxn ang="0">
                    <a:pos x="1139" y="747"/>
                  </a:cxn>
                  <a:cxn ang="0">
                    <a:pos x="1287" y="772"/>
                  </a:cxn>
                  <a:cxn ang="0">
                    <a:pos x="1535" y="1020"/>
                  </a:cxn>
                  <a:cxn ang="0">
                    <a:pos x="1659" y="1219"/>
                  </a:cxn>
                  <a:cxn ang="0">
                    <a:pos x="1882" y="1418"/>
                  </a:cxn>
                  <a:cxn ang="0">
                    <a:pos x="1857" y="1518"/>
                  </a:cxn>
                  <a:cxn ang="0">
                    <a:pos x="1807" y="1692"/>
                  </a:cxn>
                  <a:cxn ang="0">
                    <a:pos x="1882" y="1817"/>
                  </a:cxn>
                  <a:cxn ang="0">
                    <a:pos x="1981" y="1891"/>
                  </a:cxn>
                  <a:cxn ang="0">
                    <a:pos x="2030" y="1991"/>
                  </a:cxn>
                  <a:cxn ang="0">
                    <a:pos x="1931" y="2016"/>
                  </a:cxn>
                  <a:cxn ang="0">
                    <a:pos x="1783" y="2090"/>
                  </a:cxn>
                  <a:cxn ang="0">
                    <a:pos x="1758" y="2040"/>
                  </a:cxn>
                  <a:cxn ang="0">
                    <a:pos x="1684" y="1991"/>
                  </a:cxn>
                  <a:cxn ang="0">
                    <a:pos x="1585" y="2040"/>
                  </a:cxn>
                  <a:cxn ang="0">
                    <a:pos x="1535" y="2115"/>
                  </a:cxn>
                  <a:cxn ang="0">
                    <a:pos x="1510" y="2215"/>
                  </a:cxn>
                  <a:cxn ang="0">
                    <a:pos x="1411" y="2314"/>
                  </a:cxn>
                  <a:cxn ang="0">
                    <a:pos x="1287" y="2140"/>
                  </a:cxn>
                  <a:cxn ang="0">
                    <a:pos x="1238" y="2090"/>
                  </a:cxn>
                  <a:cxn ang="0">
                    <a:pos x="1164" y="2040"/>
                  </a:cxn>
                  <a:cxn ang="0">
                    <a:pos x="1114" y="2165"/>
                  </a:cxn>
                  <a:cxn ang="0">
                    <a:pos x="866" y="1991"/>
                  </a:cxn>
                  <a:cxn ang="0">
                    <a:pos x="792" y="1916"/>
                  </a:cxn>
                  <a:cxn ang="0">
                    <a:pos x="1114" y="1443"/>
                  </a:cxn>
                  <a:cxn ang="0">
                    <a:pos x="1238" y="1394"/>
                  </a:cxn>
                  <a:cxn ang="0">
                    <a:pos x="1263" y="1319"/>
                  </a:cxn>
                  <a:cxn ang="0">
                    <a:pos x="1139" y="1294"/>
                  </a:cxn>
                  <a:cxn ang="0">
                    <a:pos x="1040" y="1244"/>
                  </a:cxn>
                  <a:cxn ang="0">
                    <a:pos x="1114" y="1319"/>
                  </a:cxn>
                  <a:cxn ang="0">
                    <a:pos x="1089" y="1394"/>
                  </a:cxn>
                </a:cxnLst>
                <a:rect l="0" t="0" r="r" b="b"/>
                <a:pathLst>
                  <a:path w="2030" h="2314">
                    <a:moveTo>
                      <a:pt x="743" y="1916"/>
                    </a:moveTo>
                    <a:lnTo>
                      <a:pt x="743" y="1991"/>
                    </a:lnTo>
                    <a:lnTo>
                      <a:pt x="693" y="1916"/>
                    </a:lnTo>
                    <a:lnTo>
                      <a:pt x="644" y="1767"/>
                    </a:lnTo>
                    <a:lnTo>
                      <a:pt x="569" y="1767"/>
                    </a:lnTo>
                    <a:lnTo>
                      <a:pt x="544" y="1742"/>
                    </a:lnTo>
                    <a:lnTo>
                      <a:pt x="520" y="1667"/>
                    </a:lnTo>
                    <a:lnTo>
                      <a:pt x="470" y="1543"/>
                    </a:lnTo>
                    <a:lnTo>
                      <a:pt x="445" y="1493"/>
                    </a:lnTo>
                    <a:lnTo>
                      <a:pt x="421" y="1493"/>
                    </a:lnTo>
                    <a:lnTo>
                      <a:pt x="396" y="1418"/>
                    </a:lnTo>
                    <a:lnTo>
                      <a:pt x="198" y="1195"/>
                    </a:lnTo>
                    <a:lnTo>
                      <a:pt x="198" y="1145"/>
                    </a:lnTo>
                    <a:lnTo>
                      <a:pt x="198" y="1045"/>
                    </a:lnTo>
                    <a:lnTo>
                      <a:pt x="247" y="1020"/>
                    </a:lnTo>
                    <a:lnTo>
                      <a:pt x="272" y="971"/>
                    </a:lnTo>
                    <a:lnTo>
                      <a:pt x="297" y="871"/>
                    </a:lnTo>
                    <a:lnTo>
                      <a:pt x="173" y="647"/>
                    </a:lnTo>
                    <a:lnTo>
                      <a:pt x="99" y="647"/>
                    </a:lnTo>
                    <a:lnTo>
                      <a:pt x="0" y="498"/>
                    </a:lnTo>
                    <a:lnTo>
                      <a:pt x="74" y="0"/>
                    </a:lnTo>
                    <a:lnTo>
                      <a:pt x="223" y="50"/>
                    </a:lnTo>
                    <a:lnTo>
                      <a:pt x="297" y="50"/>
                    </a:lnTo>
                    <a:lnTo>
                      <a:pt x="346" y="125"/>
                    </a:lnTo>
                    <a:lnTo>
                      <a:pt x="396" y="174"/>
                    </a:lnTo>
                    <a:lnTo>
                      <a:pt x="445" y="249"/>
                    </a:lnTo>
                    <a:lnTo>
                      <a:pt x="520" y="199"/>
                    </a:lnTo>
                    <a:lnTo>
                      <a:pt x="520" y="249"/>
                    </a:lnTo>
                    <a:lnTo>
                      <a:pt x="544" y="249"/>
                    </a:lnTo>
                    <a:lnTo>
                      <a:pt x="470" y="324"/>
                    </a:lnTo>
                    <a:lnTo>
                      <a:pt x="544" y="423"/>
                    </a:lnTo>
                    <a:lnTo>
                      <a:pt x="594" y="523"/>
                    </a:lnTo>
                    <a:lnTo>
                      <a:pt x="594" y="572"/>
                    </a:lnTo>
                    <a:lnTo>
                      <a:pt x="619" y="597"/>
                    </a:lnTo>
                    <a:lnTo>
                      <a:pt x="644" y="572"/>
                    </a:lnTo>
                    <a:lnTo>
                      <a:pt x="767" y="597"/>
                    </a:lnTo>
                    <a:lnTo>
                      <a:pt x="792" y="622"/>
                    </a:lnTo>
                    <a:lnTo>
                      <a:pt x="891" y="622"/>
                    </a:lnTo>
                    <a:lnTo>
                      <a:pt x="965" y="647"/>
                    </a:lnTo>
                    <a:lnTo>
                      <a:pt x="990" y="672"/>
                    </a:lnTo>
                    <a:lnTo>
                      <a:pt x="1040" y="622"/>
                    </a:lnTo>
                    <a:lnTo>
                      <a:pt x="1089" y="672"/>
                    </a:lnTo>
                    <a:lnTo>
                      <a:pt x="1114" y="722"/>
                    </a:lnTo>
                    <a:lnTo>
                      <a:pt x="1089" y="747"/>
                    </a:lnTo>
                    <a:lnTo>
                      <a:pt x="1139" y="747"/>
                    </a:lnTo>
                    <a:lnTo>
                      <a:pt x="1164" y="747"/>
                    </a:lnTo>
                    <a:lnTo>
                      <a:pt x="1213" y="747"/>
                    </a:lnTo>
                    <a:lnTo>
                      <a:pt x="1287" y="772"/>
                    </a:lnTo>
                    <a:lnTo>
                      <a:pt x="1312" y="672"/>
                    </a:lnTo>
                    <a:lnTo>
                      <a:pt x="1362" y="747"/>
                    </a:lnTo>
                    <a:lnTo>
                      <a:pt x="1535" y="1020"/>
                    </a:lnTo>
                    <a:lnTo>
                      <a:pt x="1560" y="1120"/>
                    </a:lnTo>
                    <a:lnTo>
                      <a:pt x="1585" y="1170"/>
                    </a:lnTo>
                    <a:lnTo>
                      <a:pt x="1659" y="1219"/>
                    </a:lnTo>
                    <a:lnTo>
                      <a:pt x="1758" y="1219"/>
                    </a:lnTo>
                    <a:lnTo>
                      <a:pt x="1807" y="1344"/>
                    </a:lnTo>
                    <a:lnTo>
                      <a:pt x="1882" y="1418"/>
                    </a:lnTo>
                    <a:lnTo>
                      <a:pt x="1882" y="1468"/>
                    </a:lnTo>
                    <a:lnTo>
                      <a:pt x="1832" y="1493"/>
                    </a:lnTo>
                    <a:lnTo>
                      <a:pt x="1857" y="1518"/>
                    </a:lnTo>
                    <a:lnTo>
                      <a:pt x="1807" y="1593"/>
                    </a:lnTo>
                    <a:lnTo>
                      <a:pt x="1758" y="1593"/>
                    </a:lnTo>
                    <a:lnTo>
                      <a:pt x="1807" y="1692"/>
                    </a:lnTo>
                    <a:lnTo>
                      <a:pt x="1832" y="1692"/>
                    </a:lnTo>
                    <a:lnTo>
                      <a:pt x="1832" y="1717"/>
                    </a:lnTo>
                    <a:lnTo>
                      <a:pt x="1882" y="1817"/>
                    </a:lnTo>
                    <a:lnTo>
                      <a:pt x="1931" y="1817"/>
                    </a:lnTo>
                    <a:lnTo>
                      <a:pt x="1981" y="1841"/>
                    </a:lnTo>
                    <a:lnTo>
                      <a:pt x="1981" y="1891"/>
                    </a:lnTo>
                    <a:lnTo>
                      <a:pt x="2006" y="1891"/>
                    </a:lnTo>
                    <a:lnTo>
                      <a:pt x="2006" y="1941"/>
                    </a:lnTo>
                    <a:lnTo>
                      <a:pt x="2030" y="1991"/>
                    </a:lnTo>
                    <a:lnTo>
                      <a:pt x="1956" y="1991"/>
                    </a:lnTo>
                    <a:lnTo>
                      <a:pt x="1931" y="1991"/>
                    </a:lnTo>
                    <a:lnTo>
                      <a:pt x="1931" y="2016"/>
                    </a:lnTo>
                    <a:lnTo>
                      <a:pt x="1906" y="2065"/>
                    </a:lnTo>
                    <a:lnTo>
                      <a:pt x="1882" y="2090"/>
                    </a:lnTo>
                    <a:lnTo>
                      <a:pt x="1783" y="2090"/>
                    </a:lnTo>
                    <a:lnTo>
                      <a:pt x="1783" y="2090"/>
                    </a:lnTo>
                    <a:lnTo>
                      <a:pt x="1783" y="2040"/>
                    </a:lnTo>
                    <a:lnTo>
                      <a:pt x="1758" y="2040"/>
                    </a:lnTo>
                    <a:lnTo>
                      <a:pt x="1733" y="2040"/>
                    </a:lnTo>
                    <a:lnTo>
                      <a:pt x="1708" y="1991"/>
                    </a:lnTo>
                    <a:lnTo>
                      <a:pt x="1684" y="1991"/>
                    </a:lnTo>
                    <a:lnTo>
                      <a:pt x="1659" y="2016"/>
                    </a:lnTo>
                    <a:lnTo>
                      <a:pt x="1609" y="1991"/>
                    </a:lnTo>
                    <a:lnTo>
                      <a:pt x="1585" y="2040"/>
                    </a:lnTo>
                    <a:lnTo>
                      <a:pt x="1560" y="2040"/>
                    </a:lnTo>
                    <a:lnTo>
                      <a:pt x="1560" y="2065"/>
                    </a:lnTo>
                    <a:lnTo>
                      <a:pt x="1535" y="2115"/>
                    </a:lnTo>
                    <a:lnTo>
                      <a:pt x="1560" y="2165"/>
                    </a:lnTo>
                    <a:lnTo>
                      <a:pt x="1560" y="2215"/>
                    </a:lnTo>
                    <a:lnTo>
                      <a:pt x="1510" y="2215"/>
                    </a:lnTo>
                    <a:lnTo>
                      <a:pt x="1486" y="2215"/>
                    </a:lnTo>
                    <a:lnTo>
                      <a:pt x="1461" y="2264"/>
                    </a:lnTo>
                    <a:lnTo>
                      <a:pt x="1411" y="2314"/>
                    </a:lnTo>
                    <a:lnTo>
                      <a:pt x="1386" y="2240"/>
                    </a:lnTo>
                    <a:lnTo>
                      <a:pt x="1337" y="2190"/>
                    </a:lnTo>
                    <a:lnTo>
                      <a:pt x="1287" y="2140"/>
                    </a:lnTo>
                    <a:lnTo>
                      <a:pt x="1263" y="2115"/>
                    </a:lnTo>
                    <a:lnTo>
                      <a:pt x="1238" y="2115"/>
                    </a:lnTo>
                    <a:lnTo>
                      <a:pt x="1238" y="2090"/>
                    </a:lnTo>
                    <a:lnTo>
                      <a:pt x="1188" y="2115"/>
                    </a:lnTo>
                    <a:lnTo>
                      <a:pt x="1164" y="2090"/>
                    </a:lnTo>
                    <a:lnTo>
                      <a:pt x="1164" y="2040"/>
                    </a:lnTo>
                    <a:lnTo>
                      <a:pt x="1139" y="2065"/>
                    </a:lnTo>
                    <a:lnTo>
                      <a:pt x="1114" y="2090"/>
                    </a:lnTo>
                    <a:lnTo>
                      <a:pt x="1114" y="2165"/>
                    </a:lnTo>
                    <a:lnTo>
                      <a:pt x="965" y="2140"/>
                    </a:lnTo>
                    <a:lnTo>
                      <a:pt x="866" y="2065"/>
                    </a:lnTo>
                    <a:lnTo>
                      <a:pt x="866" y="1991"/>
                    </a:lnTo>
                    <a:lnTo>
                      <a:pt x="842" y="1941"/>
                    </a:lnTo>
                    <a:lnTo>
                      <a:pt x="792" y="1941"/>
                    </a:lnTo>
                    <a:lnTo>
                      <a:pt x="792" y="1916"/>
                    </a:lnTo>
                    <a:lnTo>
                      <a:pt x="743" y="1916"/>
                    </a:lnTo>
                    <a:lnTo>
                      <a:pt x="1089" y="1394"/>
                    </a:lnTo>
                    <a:lnTo>
                      <a:pt x="1114" y="1443"/>
                    </a:lnTo>
                    <a:lnTo>
                      <a:pt x="1213" y="1394"/>
                    </a:lnTo>
                    <a:lnTo>
                      <a:pt x="1238" y="1468"/>
                    </a:lnTo>
                    <a:lnTo>
                      <a:pt x="1238" y="1394"/>
                    </a:lnTo>
                    <a:lnTo>
                      <a:pt x="1263" y="1369"/>
                    </a:lnTo>
                    <a:lnTo>
                      <a:pt x="1287" y="1344"/>
                    </a:lnTo>
                    <a:lnTo>
                      <a:pt x="1263" y="1319"/>
                    </a:lnTo>
                    <a:lnTo>
                      <a:pt x="1238" y="1344"/>
                    </a:lnTo>
                    <a:lnTo>
                      <a:pt x="1213" y="1369"/>
                    </a:lnTo>
                    <a:lnTo>
                      <a:pt x="1139" y="1294"/>
                    </a:lnTo>
                    <a:lnTo>
                      <a:pt x="1114" y="1294"/>
                    </a:lnTo>
                    <a:lnTo>
                      <a:pt x="1065" y="1219"/>
                    </a:lnTo>
                    <a:lnTo>
                      <a:pt x="1040" y="1244"/>
                    </a:lnTo>
                    <a:lnTo>
                      <a:pt x="1040" y="1294"/>
                    </a:lnTo>
                    <a:lnTo>
                      <a:pt x="1089" y="1294"/>
                    </a:lnTo>
                    <a:lnTo>
                      <a:pt x="1114" y="1319"/>
                    </a:lnTo>
                    <a:lnTo>
                      <a:pt x="1089" y="1319"/>
                    </a:lnTo>
                    <a:lnTo>
                      <a:pt x="1040" y="1319"/>
                    </a:lnTo>
                    <a:lnTo>
                      <a:pt x="1089" y="1394"/>
                    </a:lnTo>
                    <a:lnTo>
                      <a:pt x="743" y="1916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17" name="Freeform 70">
                <a:extLst>
                  <a:ext uri="{FF2B5EF4-FFF2-40B4-BE49-F238E27FC236}">
                    <a16:creationId xmlns:a16="http://schemas.microsoft.com/office/drawing/2014/main" id="{A4D35D6E-8260-4522-85A2-649D462A2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661" y="3629162"/>
                <a:ext cx="652021" cy="739859"/>
              </a:xfrm>
              <a:custGeom>
                <a:avLst/>
                <a:gdLst/>
                <a:ahLst/>
                <a:cxnLst>
                  <a:cxn ang="0">
                    <a:pos x="743" y="1991"/>
                  </a:cxn>
                  <a:cxn ang="0">
                    <a:pos x="644" y="1767"/>
                  </a:cxn>
                  <a:cxn ang="0">
                    <a:pos x="544" y="1742"/>
                  </a:cxn>
                  <a:cxn ang="0">
                    <a:pos x="470" y="1543"/>
                  </a:cxn>
                  <a:cxn ang="0">
                    <a:pos x="421" y="1493"/>
                  </a:cxn>
                  <a:cxn ang="0">
                    <a:pos x="198" y="1195"/>
                  </a:cxn>
                  <a:cxn ang="0">
                    <a:pos x="198" y="1045"/>
                  </a:cxn>
                  <a:cxn ang="0">
                    <a:pos x="272" y="971"/>
                  </a:cxn>
                  <a:cxn ang="0">
                    <a:pos x="173" y="647"/>
                  </a:cxn>
                  <a:cxn ang="0">
                    <a:pos x="0" y="498"/>
                  </a:cxn>
                  <a:cxn ang="0">
                    <a:pos x="223" y="50"/>
                  </a:cxn>
                  <a:cxn ang="0">
                    <a:pos x="346" y="125"/>
                  </a:cxn>
                  <a:cxn ang="0">
                    <a:pos x="445" y="249"/>
                  </a:cxn>
                  <a:cxn ang="0">
                    <a:pos x="520" y="249"/>
                  </a:cxn>
                  <a:cxn ang="0">
                    <a:pos x="470" y="324"/>
                  </a:cxn>
                  <a:cxn ang="0">
                    <a:pos x="594" y="523"/>
                  </a:cxn>
                  <a:cxn ang="0">
                    <a:pos x="619" y="597"/>
                  </a:cxn>
                  <a:cxn ang="0">
                    <a:pos x="767" y="597"/>
                  </a:cxn>
                  <a:cxn ang="0">
                    <a:pos x="891" y="622"/>
                  </a:cxn>
                  <a:cxn ang="0">
                    <a:pos x="990" y="672"/>
                  </a:cxn>
                  <a:cxn ang="0">
                    <a:pos x="1089" y="672"/>
                  </a:cxn>
                  <a:cxn ang="0">
                    <a:pos x="1089" y="747"/>
                  </a:cxn>
                  <a:cxn ang="0">
                    <a:pos x="1164" y="747"/>
                  </a:cxn>
                  <a:cxn ang="0">
                    <a:pos x="1287" y="772"/>
                  </a:cxn>
                  <a:cxn ang="0">
                    <a:pos x="1362" y="747"/>
                  </a:cxn>
                  <a:cxn ang="0">
                    <a:pos x="1560" y="1120"/>
                  </a:cxn>
                  <a:cxn ang="0">
                    <a:pos x="1659" y="1219"/>
                  </a:cxn>
                  <a:cxn ang="0">
                    <a:pos x="1807" y="1344"/>
                  </a:cxn>
                  <a:cxn ang="0">
                    <a:pos x="1882" y="1468"/>
                  </a:cxn>
                  <a:cxn ang="0">
                    <a:pos x="1857" y="1518"/>
                  </a:cxn>
                  <a:cxn ang="0">
                    <a:pos x="1758" y="1593"/>
                  </a:cxn>
                  <a:cxn ang="0">
                    <a:pos x="1832" y="1692"/>
                  </a:cxn>
                  <a:cxn ang="0">
                    <a:pos x="1882" y="1817"/>
                  </a:cxn>
                  <a:cxn ang="0">
                    <a:pos x="1981" y="1841"/>
                  </a:cxn>
                  <a:cxn ang="0">
                    <a:pos x="2006" y="1891"/>
                  </a:cxn>
                  <a:cxn ang="0">
                    <a:pos x="2030" y="1991"/>
                  </a:cxn>
                  <a:cxn ang="0">
                    <a:pos x="1931" y="1991"/>
                  </a:cxn>
                  <a:cxn ang="0">
                    <a:pos x="1906" y="2065"/>
                  </a:cxn>
                  <a:cxn ang="0">
                    <a:pos x="1783" y="2090"/>
                  </a:cxn>
                  <a:cxn ang="0">
                    <a:pos x="1783" y="2040"/>
                  </a:cxn>
                  <a:cxn ang="0">
                    <a:pos x="1733" y="2040"/>
                  </a:cxn>
                  <a:cxn ang="0">
                    <a:pos x="1684" y="1991"/>
                  </a:cxn>
                  <a:cxn ang="0">
                    <a:pos x="1609" y="1991"/>
                  </a:cxn>
                  <a:cxn ang="0">
                    <a:pos x="1560" y="2040"/>
                  </a:cxn>
                  <a:cxn ang="0">
                    <a:pos x="1535" y="2115"/>
                  </a:cxn>
                  <a:cxn ang="0">
                    <a:pos x="1560" y="2215"/>
                  </a:cxn>
                  <a:cxn ang="0">
                    <a:pos x="1486" y="2215"/>
                  </a:cxn>
                  <a:cxn ang="0">
                    <a:pos x="1411" y="2314"/>
                  </a:cxn>
                  <a:cxn ang="0">
                    <a:pos x="1337" y="2190"/>
                  </a:cxn>
                  <a:cxn ang="0">
                    <a:pos x="1263" y="2115"/>
                  </a:cxn>
                  <a:cxn ang="0">
                    <a:pos x="1238" y="2090"/>
                  </a:cxn>
                  <a:cxn ang="0">
                    <a:pos x="1164" y="2090"/>
                  </a:cxn>
                  <a:cxn ang="0">
                    <a:pos x="1139" y="2065"/>
                  </a:cxn>
                  <a:cxn ang="0">
                    <a:pos x="1114" y="2165"/>
                  </a:cxn>
                  <a:cxn ang="0">
                    <a:pos x="866" y="2065"/>
                  </a:cxn>
                  <a:cxn ang="0">
                    <a:pos x="842" y="1941"/>
                  </a:cxn>
                  <a:cxn ang="0">
                    <a:pos x="792" y="1916"/>
                  </a:cxn>
                </a:cxnLst>
                <a:rect l="0" t="0" r="r" b="b"/>
                <a:pathLst>
                  <a:path w="2030" h="2314">
                    <a:moveTo>
                      <a:pt x="743" y="1916"/>
                    </a:moveTo>
                    <a:lnTo>
                      <a:pt x="743" y="1991"/>
                    </a:lnTo>
                    <a:lnTo>
                      <a:pt x="693" y="1916"/>
                    </a:lnTo>
                    <a:lnTo>
                      <a:pt x="644" y="1767"/>
                    </a:lnTo>
                    <a:lnTo>
                      <a:pt x="569" y="1767"/>
                    </a:lnTo>
                    <a:lnTo>
                      <a:pt x="544" y="1742"/>
                    </a:lnTo>
                    <a:lnTo>
                      <a:pt x="520" y="1667"/>
                    </a:lnTo>
                    <a:lnTo>
                      <a:pt x="470" y="1543"/>
                    </a:lnTo>
                    <a:lnTo>
                      <a:pt x="445" y="1493"/>
                    </a:lnTo>
                    <a:lnTo>
                      <a:pt x="421" y="1493"/>
                    </a:lnTo>
                    <a:lnTo>
                      <a:pt x="396" y="1418"/>
                    </a:lnTo>
                    <a:lnTo>
                      <a:pt x="198" y="1195"/>
                    </a:lnTo>
                    <a:lnTo>
                      <a:pt x="198" y="1145"/>
                    </a:lnTo>
                    <a:lnTo>
                      <a:pt x="198" y="1045"/>
                    </a:lnTo>
                    <a:lnTo>
                      <a:pt x="247" y="1020"/>
                    </a:lnTo>
                    <a:lnTo>
                      <a:pt x="272" y="971"/>
                    </a:lnTo>
                    <a:lnTo>
                      <a:pt x="297" y="871"/>
                    </a:lnTo>
                    <a:lnTo>
                      <a:pt x="173" y="647"/>
                    </a:lnTo>
                    <a:lnTo>
                      <a:pt x="99" y="647"/>
                    </a:lnTo>
                    <a:lnTo>
                      <a:pt x="0" y="498"/>
                    </a:lnTo>
                    <a:lnTo>
                      <a:pt x="74" y="0"/>
                    </a:lnTo>
                    <a:lnTo>
                      <a:pt x="223" y="50"/>
                    </a:lnTo>
                    <a:lnTo>
                      <a:pt x="297" y="50"/>
                    </a:lnTo>
                    <a:lnTo>
                      <a:pt x="346" y="125"/>
                    </a:lnTo>
                    <a:lnTo>
                      <a:pt x="396" y="174"/>
                    </a:lnTo>
                    <a:lnTo>
                      <a:pt x="445" y="249"/>
                    </a:lnTo>
                    <a:lnTo>
                      <a:pt x="520" y="199"/>
                    </a:lnTo>
                    <a:lnTo>
                      <a:pt x="520" y="249"/>
                    </a:lnTo>
                    <a:lnTo>
                      <a:pt x="544" y="249"/>
                    </a:lnTo>
                    <a:lnTo>
                      <a:pt x="470" y="324"/>
                    </a:lnTo>
                    <a:lnTo>
                      <a:pt x="544" y="423"/>
                    </a:lnTo>
                    <a:lnTo>
                      <a:pt x="594" y="523"/>
                    </a:lnTo>
                    <a:lnTo>
                      <a:pt x="594" y="572"/>
                    </a:lnTo>
                    <a:lnTo>
                      <a:pt x="619" y="597"/>
                    </a:lnTo>
                    <a:lnTo>
                      <a:pt x="644" y="572"/>
                    </a:lnTo>
                    <a:lnTo>
                      <a:pt x="767" y="597"/>
                    </a:lnTo>
                    <a:lnTo>
                      <a:pt x="792" y="622"/>
                    </a:lnTo>
                    <a:lnTo>
                      <a:pt x="891" y="622"/>
                    </a:lnTo>
                    <a:lnTo>
                      <a:pt x="965" y="647"/>
                    </a:lnTo>
                    <a:lnTo>
                      <a:pt x="990" y="672"/>
                    </a:lnTo>
                    <a:lnTo>
                      <a:pt x="1040" y="622"/>
                    </a:lnTo>
                    <a:lnTo>
                      <a:pt x="1089" y="672"/>
                    </a:lnTo>
                    <a:lnTo>
                      <a:pt x="1114" y="722"/>
                    </a:lnTo>
                    <a:lnTo>
                      <a:pt x="1089" y="747"/>
                    </a:lnTo>
                    <a:lnTo>
                      <a:pt x="1139" y="747"/>
                    </a:lnTo>
                    <a:lnTo>
                      <a:pt x="1164" y="747"/>
                    </a:lnTo>
                    <a:lnTo>
                      <a:pt x="1213" y="747"/>
                    </a:lnTo>
                    <a:lnTo>
                      <a:pt x="1287" y="772"/>
                    </a:lnTo>
                    <a:lnTo>
                      <a:pt x="1312" y="672"/>
                    </a:lnTo>
                    <a:lnTo>
                      <a:pt x="1362" y="747"/>
                    </a:lnTo>
                    <a:lnTo>
                      <a:pt x="1535" y="1020"/>
                    </a:lnTo>
                    <a:lnTo>
                      <a:pt x="1560" y="1120"/>
                    </a:lnTo>
                    <a:lnTo>
                      <a:pt x="1585" y="1170"/>
                    </a:lnTo>
                    <a:lnTo>
                      <a:pt x="1659" y="1219"/>
                    </a:lnTo>
                    <a:lnTo>
                      <a:pt x="1758" y="1219"/>
                    </a:lnTo>
                    <a:lnTo>
                      <a:pt x="1807" y="1344"/>
                    </a:lnTo>
                    <a:lnTo>
                      <a:pt x="1882" y="1418"/>
                    </a:lnTo>
                    <a:lnTo>
                      <a:pt x="1882" y="1468"/>
                    </a:lnTo>
                    <a:lnTo>
                      <a:pt x="1832" y="1493"/>
                    </a:lnTo>
                    <a:lnTo>
                      <a:pt x="1857" y="1518"/>
                    </a:lnTo>
                    <a:lnTo>
                      <a:pt x="1807" y="1593"/>
                    </a:lnTo>
                    <a:lnTo>
                      <a:pt x="1758" y="1593"/>
                    </a:lnTo>
                    <a:lnTo>
                      <a:pt x="1807" y="1692"/>
                    </a:lnTo>
                    <a:lnTo>
                      <a:pt x="1832" y="1692"/>
                    </a:lnTo>
                    <a:lnTo>
                      <a:pt x="1832" y="1717"/>
                    </a:lnTo>
                    <a:lnTo>
                      <a:pt x="1882" y="1817"/>
                    </a:lnTo>
                    <a:lnTo>
                      <a:pt x="1931" y="1817"/>
                    </a:lnTo>
                    <a:lnTo>
                      <a:pt x="1981" y="1841"/>
                    </a:lnTo>
                    <a:lnTo>
                      <a:pt x="1981" y="1891"/>
                    </a:lnTo>
                    <a:lnTo>
                      <a:pt x="2006" y="1891"/>
                    </a:lnTo>
                    <a:lnTo>
                      <a:pt x="2006" y="1941"/>
                    </a:lnTo>
                    <a:lnTo>
                      <a:pt x="2030" y="1991"/>
                    </a:lnTo>
                    <a:lnTo>
                      <a:pt x="1956" y="1991"/>
                    </a:lnTo>
                    <a:lnTo>
                      <a:pt x="1931" y="1991"/>
                    </a:lnTo>
                    <a:lnTo>
                      <a:pt x="1931" y="2016"/>
                    </a:lnTo>
                    <a:lnTo>
                      <a:pt x="1906" y="2065"/>
                    </a:lnTo>
                    <a:lnTo>
                      <a:pt x="1882" y="2090"/>
                    </a:lnTo>
                    <a:lnTo>
                      <a:pt x="1783" y="2090"/>
                    </a:lnTo>
                    <a:lnTo>
                      <a:pt x="1783" y="2090"/>
                    </a:lnTo>
                    <a:lnTo>
                      <a:pt x="1783" y="2040"/>
                    </a:lnTo>
                    <a:lnTo>
                      <a:pt x="1758" y="2040"/>
                    </a:lnTo>
                    <a:lnTo>
                      <a:pt x="1733" y="2040"/>
                    </a:lnTo>
                    <a:lnTo>
                      <a:pt x="1708" y="1991"/>
                    </a:lnTo>
                    <a:lnTo>
                      <a:pt x="1684" y="1991"/>
                    </a:lnTo>
                    <a:lnTo>
                      <a:pt x="1659" y="2016"/>
                    </a:lnTo>
                    <a:lnTo>
                      <a:pt x="1609" y="1991"/>
                    </a:lnTo>
                    <a:lnTo>
                      <a:pt x="1585" y="2040"/>
                    </a:lnTo>
                    <a:lnTo>
                      <a:pt x="1560" y="2040"/>
                    </a:lnTo>
                    <a:lnTo>
                      <a:pt x="1560" y="2065"/>
                    </a:lnTo>
                    <a:lnTo>
                      <a:pt x="1535" y="2115"/>
                    </a:lnTo>
                    <a:lnTo>
                      <a:pt x="1560" y="2165"/>
                    </a:lnTo>
                    <a:lnTo>
                      <a:pt x="1560" y="2215"/>
                    </a:lnTo>
                    <a:lnTo>
                      <a:pt x="1510" y="2215"/>
                    </a:lnTo>
                    <a:lnTo>
                      <a:pt x="1486" y="2215"/>
                    </a:lnTo>
                    <a:lnTo>
                      <a:pt x="1461" y="2264"/>
                    </a:lnTo>
                    <a:lnTo>
                      <a:pt x="1411" y="2314"/>
                    </a:lnTo>
                    <a:lnTo>
                      <a:pt x="1386" y="2240"/>
                    </a:lnTo>
                    <a:lnTo>
                      <a:pt x="1337" y="2190"/>
                    </a:lnTo>
                    <a:lnTo>
                      <a:pt x="1287" y="2140"/>
                    </a:lnTo>
                    <a:lnTo>
                      <a:pt x="1263" y="2115"/>
                    </a:lnTo>
                    <a:lnTo>
                      <a:pt x="1238" y="2115"/>
                    </a:lnTo>
                    <a:lnTo>
                      <a:pt x="1238" y="2090"/>
                    </a:lnTo>
                    <a:lnTo>
                      <a:pt x="1188" y="2115"/>
                    </a:lnTo>
                    <a:lnTo>
                      <a:pt x="1164" y="2090"/>
                    </a:lnTo>
                    <a:lnTo>
                      <a:pt x="1164" y="2040"/>
                    </a:lnTo>
                    <a:lnTo>
                      <a:pt x="1139" y="2065"/>
                    </a:lnTo>
                    <a:lnTo>
                      <a:pt x="1114" y="2090"/>
                    </a:lnTo>
                    <a:lnTo>
                      <a:pt x="1114" y="2165"/>
                    </a:lnTo>
                    <a:lnTo>
                      <a:pt x="965" y="2140"/>
                    </a:lnTo>
                    <a:lnTo>
                      <a:pt x="866" y="2065"/>
                    </a:lnTo>
                    <a:lnTo>
                      <a:pt x="866" y="1991"/>
                    </a:lnTo>
                    <a:lnTo>
                      <a:pt x="842" y="1941"/>
                    </a:lnTo>
                    <a:lnTo>
                      <a:pt x="792" y="1941"/>
                    </a:lnTo>
                    <a:lnTo>
                      <a:pt x="792" y="1916"/>
                    </a:lnTo>
                    <a:lnTo>
                      <a:pt x="743" y="1916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18" name="Freeform 71">
                <a:extLst>
                  <a:ext uri="{FF2B5EF4-FFF2-40B4-BE49-F238E27FC236}">
                    <a16:creationId xmlns:a16="http://schemas.microsoft.com/office/drawing/2014/main" id="{F51E1387-49D4-458A-BBE8-6498DBC24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655" y="4018226"/>
                <a:ext cx="78294" cy="80364"/>
              </a:xfrm>
              <a:custGeom>
                <a:avLst/>
                <a:gdLst/>
                <a:ahLst/>
                <a:cxnLst>
                  <a:cxn ang="0">
                    <a:pos x="49" y="175"/>
                  </a:cxn>
                  <a:cxn ang="0">
                    <a:pos x="74" y="224"/>
                  </a:cxn>
                  <a:cxn ang="0">
                    <a:pos x="173" y="175"/>
                  </a:cxn>
                  <a:cxn ang="0">
                    <a:pos x="198" y="249"/>
                  </a:cxn>
                  <a:cxn ang="0">
                    <a:pos x="198" y="175"/>
                  </a:cxn>
                  <a:cxn ang="0">
                    <a:pos x="223" y="150"/>
                  </a:cxn>
                  <a:cxn ang="0">
                    <a:pos x="247" y="125"/>
                  </a:cxn>
                  <a:cxn ang="0">
                    <a:pos x="223" y="100"/>
                  </a:cxn>
                  <a:cxn ang="0">
                    <a:pos x="198" y="125"/>
                  </a:cxn>
                  <a:cxn ang="0">
                    <a:pos x="173" y="150"/>
                  </a:cxn>
                  <a:cxn ang="0">
                    <a:pos x="99" y="75"/>
                  </a:cxn>
                  <a:cxn ang="0">
                    <a:pos x="74" y="75"/>
                  </a:cxn>
                  <a:cxn ang="0">
                    <a:pos x="25" y="0"/>
                  </a:cxn>
                  <a:cxn ang="0">
                    <a:pos x="0" y="25"/>
                  </a:cxn>
                  <a:cxn ang="0">
                    <a:pos x="0" y="75"/>
                  </a:cxn>
                  <a:cxn ang="0">
                    <a:pos x="49" y="75"/>
                  </a:cxn>
                  <a:cxn ang="0">
                    <a:pos x="74" y="100"/>
                  </a:cxn>
                  <a:cxn ang="0">
                    <a:pos x="49" y="100"/>
                  </a:cxn>
                  <a:cxn ang="0">
                    <a:pos x="0" y="100"/>
                  </a:cxn>
                  <a:cxn ang="0">
                    <a:pos x="49" y="175"/>
                  </a:cxn>
                </a:cxnLst>
                <a:rect l="0" t="0" r="r" b="b"/>
                <a:pathLst>
                  <a:path w="247" h="249">
                    <a:moveTo>
                      <a:pt x="49" y="175"/>
                    </a:moveTo>
                    <a:lnTo>
                      <a:pt x="74" y="224"/>
                    </a:lnTo>
                    <a:lnTo>
                      <a:pt x="173" y="175"/>
                    </a:lnTo>
                    <a:lnTo>
                      <a:pt x="198" y="249"/>
                    </a:lnTo>
                    <a:lnTo>
                      <a:pt x="198" y="175"/>
                    </a:lnTo>
                    <a:lnTo>
                      <a:pt x="223" y="150"/>
                    </a:lnTo>
                    <a:lnTo>
                      <a:pt x="247" y="125"/>
                    </a:lnTo>
                    <a:lnTo>
                      <a:pt x="223" y="100"/>
                    </a:lnTo>
                    <a:lnTo>
                      <a:pt x="198" y="125"/>
                    </a:lnTo>
                    <a:lnTo>
                      <a:pt x="173" y="150"/>
                    </a:lnTo>
                    <a:lnTo>
                      <a:pt x="99" y="75"/>
                    </a:lnTo>
                    <a:lnTo>
                      <a:pt x="74" y="75"/>
                    </a:lnTo>
                    <a:lnTo>
                      <a:pt x="25" y="0"/>
                    </a:lnTo>
                    <a:lnTo>
                      <a:pt x="0" y="25"/>
                    </a:lnTo>
                    <a:lnTo>
                      <a:pt x="0" y="75"/>
                    </a:lnTo>
                    <a:lnTo>
                      <a:pt x="49" y="75"/>
                    </a:lnTo>
                    <a:lnTo>
                      <a:pt x="74" y="100"/>
                    </a:lnTo>
                    <a:lnTo>
                      <a:pt x="49" y="100"/>
                    </a:lnTo>
                    <a:lnTo>
                      <a:pt x="0" y="100"/>
                    </a:lnTo>
                    <a:lnTo>
                      <a:pt x="49" y="17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19" name="Freeform 72">
                <a:extLst>
                  <a:ext uri="{FF2B5EF4-FFF2-40B4-BE49-F238E27FC236}">
                    <a16:creationId xmlns:a16="http://schemas.microsoft.com/office/drawing/2014/main" id="{B74922A6-2DF2-4337-804A-BF911479C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655" y="3613856"/>
                <a:ext cx="428691" cy="651841"/>
              </a:xfrm>
              <a:custGeom>
                <a:avLst/>
                <a:gdLst/>
                <a:ahLst/>
                <a:cxnLst>
                  <a:cxn ang="0">
                    <a:pos x="842" y="1518"/>
                  </a:cxn>
                  <a:cxn ang="0">
                    <a:pos x="817" y="1568"/>
                  </a:cxn>
                  <a:cxn ang="0">
                    <a:pos x="718" y="1643"/>
                  </a:cxn>
                  <a:cxn ang="0">
                    <a:pos x="792" y="1742"/>
                  </a:cxn>
                  <a:cxn ang="0">
                    <a:pos x="842" y="1867"/>
                  </a:cxn>
                  <a:cxn ang="0">
                    <a:pos x="941" y="1891"/>
                  </a:cxn>
                  <a:cxn ang="0">
                    <a:pos x="966" y="1941"/>
                  </a:cxn>
                  <a:cxn ang="0">
                    <a:pos x="990" y="2041"/>
                  </a:cxn>
                  <a:cxn ang="0">
                    <a:pos x="1065" y="1991"/>
                  </a:cxn>
                  <a:cxn ang="0">
                    <a:pos x="1089" y="1941"/>
                  </a:cxn>
                  <a:cxn ang="0">
                    <a:pos x="1213" y="1916"/>
                  </a:cxn>
                  <a:cxn ang="0">
                    <a:pos x="1263" y="1767"/>
                  </a:cxn>
                  <a:cxn ang="0">
                    <a:pos x="1213" y="1568"/>
                  </a:cxn>
                  <a:cxn ang="0">
                    <a:pos x="1213" y="1468"/>
                  </a:cxn>
                  <a:cxn ang="0">
                    <a:pos x="1188" y="1319"/>
                  </a:cxn>
                  <a:cxn ang="0">
                    <a:pos x="1188" y="1245"/>
                  </a:cxn>
                  <a:cxn ang="0">
                    <a:pos x="1164" y="1095"/>
                  </a:cxn>
                  <a:cxn ang="0">
                    <a:pos x="1213" y="996"/>
                  </a:cxn>
                  <a:cxn ang="0">
                    <a:pos x="1164" y="871"/>
                  </a:cxn>
                  <a:cxn ang="0">
                    <a:pos x="1164" y="747"/>
                  </a:cxn>
                  <a:cxn ang="0">
                    <a:pos x="1213" y="647"/>
                  </a:cxn>
                  <a:cxn ang="0">
                    <a:pos x="1263" y="622"/>
                  </a:cxn>
                  <a:cxn ang="0">
                    <a:pos x="1312" y="672"/>
                  </a:cxn>
                  <a:cxn ang="0">
                    <a:pos x="1287" y="573"/>
                  </a:cxn>
                  <a:cxn ang="0">
                    <a:pos x="1263" y="498"/>
                  </a:cxn>
                  <a:cxn ang="0">
                    <a:pos x="1263" y="374"/>
                  </a:cxn>
                  <a:cxn ang="0">
                    <a:pos x="1312" y="199"/>
                  </a:cxn>
                  <a:cxn ang="0">
                    <a:pos x="1188" y="175"/>
                  </a:cxn>
                  <a:cxn ang="0">
                    <a:pos x="1139" y="175"/>
                  </a:cxn>
                  <a:cxn ang="0">
                    <a:pos x="1065" y="175"/>
                  </a:cxn>
                  <a:cxn ang="0">
                    <a:pos x="891" y="100"/>
                  </a:cxn>
                  <a:cxn ang="0">
                    <a:pos x="693" y="100"/>
                  </a:cxn>
                  <a:cxn ang="0">
                    <a:pos x="495" y="0"/>
                  </a:cxn>
                  <a:cxn ang="0">
                    <a:pos x="371" y="75"/>
                  </a:cxn>
                  <a:cxn ang="0">
                    <a:pos x="396" y="150"/>
                  </a:cxn>
                  <a:cxn ang="0">
                    <a:pos x="247" y="324"/>
                  </a:cxn>
                  <a:cxn ang="0">
                    <a:pos x="247" y="423"/>
                  </a:cxn>
                  <a:cxn ang="0">
                    <a:pos x="223" y="448"/>
                  </a:cxn>
                  <a:cxn ang="0">
                    <a:pos x="148" y="498"/>
                  </a:cxn>
                  <a:cxn ang="0">
                    <a:pos x="99" y="448"/>
                  </a:cxn>
                  <a:cxn ang="0">
                    <a:pos x="0" y="523"/>
                  </a:cxn>
                  <a:cxn ang="0">
                    <a:pos x="49" y="722"/>
                  </a:cxn>
                  <a:cxn ang="0">
                    <a:pos x="49" y="797"/>
                  </a:cxn>
                  <a:cxn ang="0">
                    <a:pos x="124" y="797"/>
                  </a:cxn>
                  <a:cxn ang="0">
                    <a:pos x="247" y="822"/>
                  </a:cxn>
                  <a:cxn ang="0">
                    <a:pos x="322" y="797"/>
                  </a:cxn>
                  <a:cxn ang="0">
                    <a:pos x="520" y="1170"/>
                  </a:cxn>
                  <a:cxn ang="0">
                    <a:pos x="619" y="1269"/>
                  </a:cxn>
                  <a:cxn ang="0">
                    <a:pos x="767" y="1394"/>
                  </a:cxn>
                </a:cxnLst>
                <a:rect l="0" t="0" r="r" b="b"/>
                <a:pathLst>
                  <a:path w="1337" h="2041">
                    <a:moveTo>
                      <a:pt x="842" y="1468"/>
                    </a:moveTo>
                    <a:lnTo>
                      <a:pt x="842" y="1518"/>
                    </a:lnTo>
                    <a:lnTo>
                      <a:pt x="792" y="1543"/>
                    </a:lnTo>
                    <a:lnTo>
                      <a:pt x="817" y="1568"/>
                    </a:lnTo>
                    <a:lnTo>
                      <a:pt x="767" y="1643"/>
                    </a:lnTo>
                    <a:lnTo>
                      <a:pt x="718" y="1643"/>
                    </a:lnTo>
                    <a:lnTo>
                      <a:pt x="767" y="1742"/>
                    </a:lnTo>
                    <a:lnTo>
                      <a:pt x="792" y="1742"/>
                    </a:lnTo>
                    <a:lnTo>
                      <a:pt x="792" y="1767"/>
                    </a:lnTo>
                    <a:lnTo>
                      <a:pt x="842" y="1867"/>
                    </a:lnTo>
                    <a:lnTo>
                      <a:pt x="891" y="1867"/>
                    </a:lnTo>
                    <a:lnTo>
                      <a:pt x="941" y="1891"/>
                    </a:lnTo>
                    <a:lnTo>
                      <a:pt x="941" y="1941"/>
                    </a:lnTo>
                    <a:lnTo>
                      <a:pt x="966" y="1941"/>
                    </a:lnTo>
                    <a:lnTo>
                      <a:pt x="966" y="1991"/>
                    </a:lnTo>
                    <a:lnTo>
                      <a:pt x="990" y="2041"/>
                    </a:lnTo>
                    <a:lnTo>
                      <a:pt x="1040" y="2016"/>
                    </a:lnTo>
                    <a:lnTo>
                      <a:pt x="1065" y="1991"/>
                    </a:lnTo>
                    <a:lnTo>
                      <a:pt x="1065" y="1966"/>
                    </a:lnTo>
                    <a:lnTo>
                      <a:pt x="1089" y="1941"/>
                    </a:lnTo>
                    <a:lnTo>
                      <a:pt x="1164" y="1966"/>
                    </a:lnTo>
                    <a:lnTo>
                      <a:pt x="1213" y="1916"/>
                    </a:lnTo>
                    <a:lnTo>
                      <a:pt x="1213" y="1817"/>
                    </a:lnTo>
                    <a:lnTo>
                      <a:pt x="1263" y="1767"/>
                    </a:lnTo>
                    <a:lnTo>
                      <a:pt x="1287" y="1593"/>
                    </a:lnTo>
                    <a:lnTo>
                      <a:pt x="1213" y="1568"/>
                    </a:lnTo>
                    <a:lnTo>
                      <a:pt x="1263" y="1518"/>
                    </a:lnTo>
                    <a:lnTo>
                      <a:pt x="1213" y="1468"/>
                    </a:lnTo>
                    <a:lnTo>
                      <a:pt x="1238" y="1419"/>
                    </a:lnTo>
                    <a:lnTo>
                      <a:pt x="1188" y="1319"/>
                    </a:lnTo>
                    <a:lnTo>
                      <a:pt x="1213" y="1269"/>
                    </a:lnTo>
                    <a:lnTo>
                      <a:pt x="1188" y="1245"/>
                    </a:lnTo>
                    <a:lnTo>
                      <a:pt x="1188" y="1220"/>
                    </a:lnTo>
                    <a:lnTo>
                      <a:pt x="1164" y="1095"/>
                    </a:lnTo>
                    <a:lnTo>
                      <a:pt x="1188" y="1045"/>
                    </a:lnTo>
                    <a:lnTo>
                      <a:pt x="1213" y="996"/>
                    </a:lnTo>
                    <a:lnTo>
                      <a:pt x="1164" y="921"/>
                    </a:lnTo>
                    <a:lnTo>
                      <a:pt x="1164" y="871"/>
                    </a:lnTo>
                    <a:lnTo>
                      <a:pt x="1188" y="822"/>
                    </a:lnTo>
                    <a:lnTo>
                      <a:pt x="1164" y="747"/>
                    </a:lnTo>
                    <a:lnTo>
                      <a:pt x="1188" y="697"/>
                    </a:lnTo>
                    <a:lnTo>
                      <a:pt x="1213" y="647"/>
                    </a:lnTo>
                    <a:lnTo>
                      <a:pt x="1213" y="598"/>
                    </a:lnTo>
                    <a:lnTo>
                      <a:pt x="1263" y="622"/>
                    </a:lnTo>
                    <a:lnTo>
                      <a:pt x="1287" y="672"/>
                    </a:lnTo>
                    <a:lnTo>
                      <a:pt x="1312" y="672"/>
                    </a:lnTo>
                    <a:lnTo>
                      <a:pt x="1337" y="598"/>
                    </a:lnTo>
                    <a:lnTo>
                      <a:pt x="1287" y="573"/>
                    </a:lnTo>
                    <a:lnTo>
                      <a:pt x="1263" y="548"/>
                    </a:lnTo>
                    <a:lnTo>
                      <a:pt x="1263" y="498"/>
                    </a:lnTo>
                    <a:lnTo>
                      <a:pt x="1238" y="448"/>
                    </a:lnTo>
                    <a:lnTo>
                      <a:pt x="1263" y="374"/>
                    </a:lnTo>
                    <a:lnTo>
                      <a:pt x="1287" y="324"/>
                    </a:lnTo>
                    <a:lnTo>
                      <a:pt x="1312" y="199"/>
                    </a:lnTo>
                    <a:lnTo>
                      <a:pt x="1238" y="175"/>
                    </a:lnTo>
                    <a:lnTo>
                      <a:pt x="1188" y="175"/>
                    </a:lnTo>
                    <a:lnTo>
                      <a:pt x="1164" y="150"/>
                    </a:lnTo>
                    <a:lnTo>
                      <a:pt x="1139" y="175"/>
                    </a:lnTo>
                    <a:lnTo>
                      <a:pt x="1089" y="150"/>
                    </a:lnTo>
                    <a:lnTo>
                      <a:pt x="1065" y="175"/>
                    </a:lnTo>
                    <a:lnTo>
                      <a:pt x="1015" y="125"/>
                    </a:lnTo>
                    <a:lnTo>
                      <a:pt x="891" y="100"/>
                    </a:lnTo>
                    <a:lnTo>
                      <a:pt x="767" y="100"/>
                    </a:lnTo>
                    <a:lnTo>
                      <a:pt x="693" y="100"/>
                    </a:lnTo>
                    <a:lnTo>
                      <a:pt x="668" y="75"/>
                    </a:lnTo>
                    <a:lnTo>
                      <a:pt x="495" y="0"/>
                    </a:lnTo>
                    <a:lnTo>
                      <a:pt x="421" y="0"/>
                    </a:lnTo>
                    <a:lnTo>
                      <a:pt x="371" y="75"/>
                    </a:lnTo>
                    <a:lnTo>
                      <a:pt x="371" y="125"/>
                    </a:lnTo>
                    <a:lnTo>
                      <a:pt x="396" y="150"/>
                    </a:lnTo>
                    <a:lnTo>
                      <a:pt x="396" y="224"/>
                    </a:lnTo>
                    <a:lnTo>
                      <a:pt x="247" y="324"/>
                    </a:lnTo>
                    <a:lnTo>
                      <a:pt x="272" y="374"/>
                    </a:lnTo>
                    <a:lnTo>
                      <a:pt x="247" y="423"/>
                    </a:lnTo>
                    <a:lnTo>
                      <a:pt x="247" y="473"/>
                    </a:lnTo>
                    <a:lnTo>
                      <a:pt x="223" y="448"/>
                    </a:lnTo>
                    <a:lnTo>
                      <a:pt x="173" y="448"/>
                    </a:lnTo>
                    <a:lnTo>
                      <a:pt x="148" y="498"/>
                    </a:lnTo>
                    <a:lnTo>
                      <a:pt x="124" y="423"/>
                    </a:lnTo>
                    <a:lnTo>
                      <a:pt x="99" y="448"/>
                    </a:lnTo>
                    <a:lnTo>
                      <a:pt x="74" y="423"/>
                    </a:lnTo>
                    <a:lnTo>
                      <a:pt x="0" y="523"/>
                    </a:lnTo>
                    <a:lnTo>
                      <a:pt x="0" y="672"/>
                    </a:lnTo>
                    <a:lnTo>
                      <a:pt x="49" y="722"/>
                    </a:lnTo>
                    <a:lnTo>
                      <a:pt x="74" y="772"/>
                    </a:lnTo>
                    <a:lnTo>
                      <a:pt x="49" y="797"/>
                    </a:lnTo>
                    <a:lnTo>
                      <a:pt x="99" y="797"/>
                    </a:lnTo>
                    <a:lnTo>
                      <a:pt x="124" y="797"/>
                    </a:lnTo>
                    <a:lnTo>
                      <a:pt x="173" y="797"/>
                    </a:lnTo>
                    <a:lnTo>
                      <a:pt x="247" y="822"/>
                    </a:lnTo>
                    <a:lnTo>
                      <a:pt x="272" y="722"/>
                    </a:lnTo>
                    <a:lnTo>
                      <a:pt x="322" y="797"/>
                    </a:lnTo>
                    <a:lnTo>
                      <a:pt x="495" y="1070"/>
                    </a:lnTo>
                    <a:lnTo>
                      <a:pt x="520" y="1170"/>
                    </a:lnTo>
                    <a:lnTo>
                      <a:pt x="545" y="1220"/>
                    </a:lnTo>
                    <a:lnTo>
                      <a:pt x="619" y="1269"/>
                    </a:lnTo>
                    <a:lnTo>
                      <a:pt x="718" y="1269"/>
                    </a:lnTo>
                    <a:lnTo>
                      <a:pt x="767" y="1394"/>
                    </a:lnTo>
                    <a:lnTo>
                      <a:pt x="842" y="146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20" name="Freeform 73">
                <a:extLst>
                  <a:ext uri="{FF2B5EF4-FFF2-40B4-BE49-F238E27FC236}">
                    <a16:creationId xmlns:a16="http://schemas.microsoft.com/office/drawing/2014/main" id="{C6C98CC5-10E3-4EEE-80ED-F0368FE5E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244" y="4249112"/>
                <a:ext cx="270820" cy="429883"/>
              </a:xfrm>
              <a:custGeom>
                <a:avLst/>
                <a:gdLst/>
                <a:ahLst/>
                <a:cxnLst>
                  <a:cxn ang="0">
                    <a:pos x="421" y="846"/>
                  </a:cxn>
                  <a:cxn ang="0">
                    <a:pos x="421" y="746"/>
                  </a:cxn>
                  <a:cxn ang="0">
                    <a:pos x="445" y="746"/>
                  </a:cxn>
                  <a:cxn ang="0">
                    <a:pos x="445" y="771"/>
                  </a:cxn>
                  <a:cxn ang="0">
                    <a:pos x="495" y="771"/>
                  </a:cxn>
                  <a:cxn ang="0">
                    <a:pos x="470" y="746"/>
                  </a:cxn>
                  <a:cxn ang="0">
                    <a:pos x="495" y="722"/>
                  </a:cxn>
                  <a:cxn ang="0">
                    <a:pos x="520" y="722"/>
                  </a:cxn>
                  <a:cxn ang="0">
                    <a:pos x="569" y="672"/>
                  </a:cxn>
                  <a:cxn ang="0">
                    <a:pos x="668" y="597"/>
                  </a:cxn>
                  <a:cxn ang="0">
                    <a:pos x="792" y="373"/>
                  </a:cxn>
                  <a:cxn ang="0">
                    <a:pos x="693" y="25"/>
                  </a:cxn>
                  <a:cxn ang="0">
                    <a:pos x="520" y="174"/>
                  </a:cxn>
                  <a:cxn ang="0">
                    <a:pos x="371" y="473"/>
                  </a:cxn>
                  <a:cxn ang="0">
                    <a:pos x="272" y="522"/>
                  </a:cxn>
                  <a:cxn ang="0">
                    <a:pos x="198" y="522"/>
                  </a:cxn>
                  <a:cxn ang="0">
                    <a:pos x="148" y="572"/>
                  </a:cxn>
                  <a:cxn ang="0">
                    <a:pos x="148" y="647"/>
                  </a:cxn>
                  <a:cxn ang="0">
                    <a:pos x="148" y="697"/>
                  </a:cxn>
                  <a:cxn ang="0">
                    <a:pos x="173" y="697"/>
                  </a:cxn>
                  <a:cxn ang="0">
                    <a:pos x="198" y="746"/>
                  </a:cxn>
                  <a:cxn ang="0">
                    <a:pos x="247" y="697"/>
                  </a:cxn>
                  <a:cxn ang="0">
                    <a:pos x="247" y="771"/>
                  </a:cxn>
                  <a:cxn ang="0">
                    <a:pos x="322" y="846"/>
                  </a:cxn>
                  <a:cxn ang="0">
                    <a:pos x="346" y="821"/>
                  </a:cxn>
                  <a:cxn ang="0">
                    <a:pos x="346" y="846"/>
                  </a:cxn>
                  <a:cxn ang="0">
                    <a:pos x="297" y="896"/>
                  </a:cxn>
                  <a:cxn ang="0">
                    <a:pos x="247" y="896"/>
                  </a:cxn>
                  <a:cxn ang="0">
                    <a:pos x="173" y="896"/>
                  </a:cxn>
                  <a:cxn ang="0">
                    <a:pos x="173" y="970"/>
                  </a:cxn>
                  <a:cxn ang="0">
                    <a:pos x="99" y="871"/>
                  </a:cxn>
                  <a:cxn ang="0">
                    <a:pos x="49" y="896"/>
                  </a:cxn>
                  <a:cxn ang="0">
                    <a:pos x="24" y="921"/>
                  </a:cxn>
                  <a:cxn ang="0">
                    <a:pos x="173" y="1219"/>
                  </a:cxn>
                  <a:cxn ang="0">
                    <a:pos x="223" y="1120"/>
                  </a:cxn>
                  <a:cxn ang="0">
                    <a:pos x="173" y="1145"/>
                  </a:cxn>
                  <a:cxn ang="0">
                    <a:pos x="198" y="1070"/>
                  </a:cxn>
                  <a:cxn ang="0">
                    <a:pos x="198" y="995"/>
                  </a:cxn>
                  <a:cxn ang="0">
                    <a:pos x="223" y="1070"/>
                  </a:cxn>
                  <a:cxn ang="0">
                    <a:pos x="247" y="1045"/>
                  </a:cxn>
                  <a:cxn ang="0">
                    <a:pos x="247" y="1145"/>
                  </a:cxn>
                  <a:cxn ang="0">
                    <a:pos x="272" y="1244"/>
                  </a:cxn>
                  <a:cxn ang="0">
                    <a:pos x="322" y="1294"/>
                  </a:cxn>
                  <a:cxn ang="0">
                    <a:pos x="346" y="1145"/>
                  </a:cxn>
                  <a:cxn ang="0">
                    <a:pos x="371" y="1120"/>
                  </a:cxn>
                  <a:cxn ang="0">
                    <a:pos x="396" y="1095"/>
                  </a:cxn>
                  <a:cxn ang="0">
                    <a:pos x="470" y="1045"/>
                  </a:cxn>
                  <a:cxn ang="0">
                    <a:pos x="470" y="1045"/>
                  </a:cxn>
                  <a:cxn ang="0">
                    <a:pos x="470" y="1095"/>
                  </a:cxn>
                  <a:cxn ang="0">
                    <a:pos x="495" y="1045"/>
                  </a:cxn>
                  <a:cxn ang="0">
                    <a:pos x="545" y="1020"/>
                  </a:cxn>
                  <a:cxn ang="0">
                    <a:pos x="545" y="970"/>
                  </a:cxn>
                  <a:cxn ang="0">
                    <a:pos x="495" y="896"/>
                  </a:cxn>
                  <a:cxn ang="0">
                    <a:pos x="520" y="896"/>
                  </a:cxn>
                  <a:cxn ang="0">
                    <a:pos x="470" y="871"/>
                  </a:cxn>
                  <a:cxn ang="0">
                    <a:pos x="396" y="846"/>
                  </a:cxn>
                </a:cxnLst>
                <a:rect l="0" t="0" r="r" b="b"/>
                <a:pathLst>
                  <a:path w="842" h="1344">
                    <a:moveTo>
                      <a:pt x="396" y="846"/>
                    </a:moveTo>
                    <a:lnTo>
                      <a:pt x="396" y="846"/>
                    </a:lnTo>
                    <a:lnTo>
                      <a:pt x="396" y="846"/>
                    </a:lnTo>
                    <a:lnTo>
                      <a:pt x="396" y="846"/>
                    </a:lnTo>
                    <a:lnTo>
                      <a:pt x="421" y="846"/>
                    </a:lnTo>
                    <a:lnTo>
                      <a:pt x="421" y="846"/>
                    </a:lnTo>
                    <a:lnTo>
                      <a:pt x="421" y="846"/>
                    </a:lnTo>
                    <a:lnTo>
                      <a:pt x="421" y="846"/>
                    </a:lnTo>
                    <a:lnTo>
                      <a:pt x="421" y="821"/>
                    </a:lnTo>
                    <a:lnTo>
                      <a:pt x="396" y="821"/>
                    </a:lnTo>
                    <a:lnTo>
                      <a:pt x="396" y="796"/>
                    </a:lnTo>
                    <a:lnTo>
                      <a:pt x="396" y="771"/>
                    </a:lnTo>
                    <a:lnTo>
                      <a:pt x="396" y="771"/>
                    </a:lnTo>
                    <a:lnTo>
                      <a:pt x="396" y="746"/>
                    </a:lnTo>
                    <a:lnTo>
                      <a:pt x="396" y="746"/>
                    </a:lnTo>
                    <a:lnTo>
                      <a:pt x="421" y="746"/>
                    </a:lnTo>
                    <a:lnTo>
                      <a:pt x="396" y="746"/>
                    </a:lnTo>
                    <a:lnTo>
                      <a:pt x="421" y="722"/>
                    </a:lnTo>
                    <a:lnTo>
                      <a:pt x="421" y="722"/>
                    </a:lnTo>
                    <a:lnTo>
                      <a:pt x="421" y="746"/>
                    </a:lnTo>
                    <a:lnTo>
                      <a:pt x="421" y="746"/>
                    </a:lnTo>
                    <a:lnTo>
                      <a:pt x="445" y="746"/>
                    </a:lnTo>
                    <a:lnTo>
                      <a:pt x="445" y="722"/>
                    </a:lnTo>
                    <a:lnTo>
                      <a:pt x="445" y="746"/>
                    </a:lnTo>
                    <a:lnTo>
                      <a:pt x="445" y="746"/>
                    </a:lnTo>
                    <a:lnTo>
                      <a:pt x="445" y="746"/>
                    </a:lnTo>
                    <a:lnTo>
                      <a:pt x="445" y="746"/>
                    </a:lnTo>
                    <a:lnTo>
                      <a:pt x="445" y="746"/>
                    </a:lnTo>
                    <a:lnTo>
                      <a:pt x="445" y="746"/>
                    </a:lnTo>
                    <a:lnTo>
                      <a:pt x="445" y="771"/>
                    </a:lnTo>
                    <a:lnTo>
                      <a:pt x="421" y="771"/>
                    </a:lnTo>
                    <a:lnTo>
                      <a:pt x="445" y="771"/>
                    </a:lnTo>
                    <a:lnTo>
                      <a:pt x="445" y="771"/>
                    </a:lnTo>
                    <a:lnTo>
                      <a:pt x="445" y="771"/>
                    </a:lnTo>
                    <a:lnTo>
                      <a:pt x="495" y="771"/>
                    </a:lnTo>
                    <a:lnTo>
                      <a:pt x="495" y="771"/>
                    </a:lnTo>
                    <a:lnTo>
                      <a:pt x="495" y="771"/>
                    </a:lnTo>
                    <a:lnTo>
                      <a:pt x="495" y="771"/>
                    </a:lnTo>
                    <a:lnTo>
                      <a:pt x="495" y="771"/>
                    </a:lnTo>
                    <a:lnTo>
                      <a:pt x="495" y="771"/>
                    </a:lnTo>
                    <a:lnTo>
                      <a:pt x="495" y="771"/>
                    </a:lnTo>
                    <a:lnTo>
                      <a:pt x="495" y="746"/>
                    </a:lnTo>
                    <a:lnTo>
                      <a:pt x="495" y="746"/>
                    </a:lnTo>
                    <a:lnTo>
                      <a:pt x="470" y="746"/>
                    </a:lnTo>
                    <a:lnTo>
                      <a:pt x="470" y="746"/>
                    </a:lnTo>
                    <a:lnTo>
                      <a:pt x="470" y="746"/>
                    </a:lnTo>
                    <a:lnTo>
                      <a:pt x="470" y="746"/>
                    </a:lnTo>
                    <a:lnTo>
                      <a:pt x="470" y="746"/>
                    </a:lnTo>
                    <a:lnTo>
                      <a:pt x="470" y="722"/>
                    </a:lnTo>
                    <a:lnTo>
                      <a:pt x="470" y="746"/>
                    </a:lnTo>
                    <a:lnTo>
                      <a:pt x="495" y="746"/>
                    </a:lnTo>
                    <a:lnTo>
                      <a:pt x="495" y="722"/>
                    </a:lnTo>
                    <a:lnTo>
                      <a:pt x="495" y="722"/>
                    </a:lnTo>
                    <a:lnTo>
                      <a:pt x="495" y="722"/>
                    </a:lnTo>
                    <a:lnTo>
                      <a:pt x="495" y="722"/>
                    </a:lnTo>
                    <a:lnTo>
                      <a:pt x="495" y="722"/>
                    </a:lnTo>
                    <a:lnTo>
                      <a:pt x="495" y="697"/>
                    </a:lnTo>
                    <a:lnTo>
                      <a:pt x="495" y="697"/>
                    </a:lnTo>
                    <a:lnTo>
                      <a:pt x="495" y="722"/>
                    </a:lnTo>
                    <a:lnTo>
                      <a:pt x="495" y="722"/>
                    </a:lnTo>
                    <a:lnTo>
                      <a:pt x="520" y="722"/>
                    </a:lnTo>
                    <a:lnTo>
                      <a:pt x="520" y="722"/>
                    </a:lnTo>
                    <a:lnTo>
                      <a:pt x="520" y="722"/>
                    </a:lnTo>
                    <a:lnTo>
                      <a:pt x="520" y="722"/>
                    </a:lnTo>
                    <a:lnTo>
                      <a:pt x="545" y="722"/>
                    </a:lnTo>
                    <a:lnTo>
                      <a:pt x="545" y="722"/>
                    </a:lnTo>
                    <a:lnTo>
                      <a:pt x="545" y="697"/>
                    </a:lnTo>
                    <a:lnTo>
                      <a:pt x="545" y="697"/>
                    </a:lnTo>
                    <a:lnTo>
                      <a:pt x="545" y="697"/>
                    </a:lnTo>
                    <a:lnTo>
                      <a:pt x="569" y="697"/>
                    </a:lnTo>
                    <a:lnTo>
                      <a:pt x="569" y="672"/>
                    </a:lnTo>
                    <a:lnTo>
                      <a:pt x="569" y="672"/>
                    </a:lnTo>
                    <a:lnTo>
                      <a:pt x="569" y="672"/>
                    </a:lnTo>
                    <a:lnTo>
                      <a:pt x="594" y="647"/>
                    </a:lnTo>
                    <a:lnTo>
                      <a:pt x="594" y="647"/>
                    </a:lnTo>
                    <a:lnTo>
                      <a:pt x="619" y="647"/>
                    </a:lnTo>
                    <a:lnTo>
                      <a:pt x="619" y="622"/>
                    </a:lnTo>
                    <a:lnTo>
                      <a:pt x="644" y="622"/>
                    </a:lnTo>
                    <a:lnTo>
                      <a:pt x="644" y="622"/>
                    </a:lnTo>
                    <a:lnTo>
                      <a:pt x="668" y="597"/>
                    </a:lnTo>
                    <a:lnTo>
                      <a:pt x="693" y="547"/>
                    </a:lnTo>
                    <a:lnTo>
                      <a:pt x="693" y="498"/>
                    </a:lnTo>
                    <a:lnTo>
                      <a:pt x="743" y="473"/>
                    </a:lnTo>
                    <a:lnTo>
                      <a:pt x="817" y="473"/>
                    </a:lnTo>
                    <a:lnTo>
                      <a:pt x="842" y="473"/>
                    </a:lnTo>
                    <a:lnTo>
                      <a:pt x="842" y="423"/>
                    </a:lnTo>
                    <a:lnTo>
                      <a:pt x="792" y="398"/>
                    </a:lnTo>
                    <a:lnTo>
                      <a:pt x="792" y="373"/>
                    </a:lnTo>
                    <a:lnTo>
                      <a:pt x="842" y="373"/>
                    </a:lnTo>
                    <a:lnTo>
                      <a:pt x="842" y="323"/>
                    </a:lnTo>
                    <a:lnTo>
                      <a:pt x="817" y="299"/>
                    </a:lnTo>
                    <a:lnTo>
                      <a:pt x="767" y="249"/>
                    </a:lnTo>
                    <a:lnTo>
                      <a:pt x="743" y="199"/>
                    </a:lnTo>
                    <a:lnTo>
                      <a:pt x="718" y="99"/>
                    </a:lnTo>
                    <a:lnTo>
                      <a:pt x="693" y="99"/>
                    </a:lnTo>
                    <a:lnTo>
                      <a:pt x="693" y="25"/>
                    </a:lnTo>
                    <a:lnTo>
                      <a:pt x="668" y="0"/>
                    </a:lnTo>
                    <a:lnTo>
                      <a:pt x="668" y="50"/>
                    </a:lnTo>
                    <a:lnTo>
                      <a:pt x="644" y="75"/>
                    </a:lnTo>
                    <a:lnTo>
                      <a:pt x="619" y="75"/>
                    </a:lnTo>
                    <a:lnTo>
                      <a:pt x="569" y="50"/>
                    </a:lnTo>
                    <a:lnTo>
                      <a:pt x="569" y="99"/>
                    </a:lnTo>
                    <a:lnTo>
                      <a:pt x="545" y="149"/>
                    </a:lnTo>
                    <a:lnTo>
                      <a:pt x="520" y="174"/>
                    </a:lnTo>
                    <a:lnTo>
                      <a:pt x="545" y="199"/>
                    </a:lnTo>
                    <a:lnTo>
                      <a:pt x="520" y="199"/>
                    </a:lnTo>
                    <a:lnTo>
                      <a:pt x="520" y="323"/>
                    </a:lnTo>
                    <a:lnTo>
                      <a:pt x="470" y="373"/>
                    </a:lnTo>
                    <a:lnTo>
                      <a:pt x="396" y="398"/>
                    </a:lnTo>
                    <a:lnTo>
                      <a:pt x="396" y="473"/>
                    </a:lnTo>
                    <a:lnTo>
                      <a:pt x="371" y="473"/>
                    </a:lnTo>
                    <a:lnTo>
                      <a:pt x="371" y="473"/>
                    </a:lnTo>
                    <a:lnTo>
                      <a:pt x="371" y="473"/>
                    </a:lnTo>
                    <a:lnTo>
                      <a:pt x="346" y="473"/>
                    </a:lnTo>
                    <a:lnTo>
                      <a:pt x="346" y="473"/>
                    </a:lnTo>
                    <a:lnTo>
                      <a:pt x="322" y="473"/>
                    </a:lnTo>
                    <a:lnTo>
                      <a:pt x="322" y="498"/>
                    </a:lnTo>
                    <a:lnTo>
                      <a:pt x="297" y="498"/>
                    </a:lnTo>
                    <a:lnTo>
                      <a:pt x="272" y="498"/>
                    </a:lnTo>
                    <a:lnTo>
                      <a:pt x="272" y="522"/>
                    </a:lnTo>
                    <a:lnTo>
                      <a:pt x="272" y="522"/>
                    </a:lnTo>
                    <a:lnTo>
                      <a:pt x="247" y="522"/>
                    </a:lnTo>
                    <a:lnTo>
                      <a:pt x="247" y="522"/>
                    </a:lnTo>
                    <a:lnTo>
                      <a:pt x="247" y="522"/>
                    </a:lnTo>
                    <a:lnTo>
                      <a:pt x="223" y="522"/>
                    </a:lnTo>
                    <a:lnTo>
                      <a:pt x="223" y="522"/>
                    </a:lnTo>
                    <a:lnTo>
                      <a:pt x="223" y="522"/>
                    </a:lnTo>
                    <a:lnTo>
                      <a:pt x="198" y="522"/>
                    </a:lnTo>
                    <a:lnTo>
                      <a:pt x="198" y="498"/>
                    </a:lnTo>
                    <a:lnTo>
                      <a:pt x="198" y="498"/>
                    </a:lnTo>
                    <a:lnTo>
                      <a:pt x="173" y="498"/>
                    </a:lnTo>
                    <a:lnTo>
                      <a:pt x="173" y="522"/>
                    </a:lnTo>
                    <a:lnTo>
                      <a:pt x="173" y="522"/>
                    </a:lnTo>
                    <a:lnTo>
                      <a:pt x="148" y="547"/>
                    </a:lnTo>
                    <a:lnTo>
                      <a:pt x="148" y="547"/>
                    </a:lnTo>
                    <a:lnTo>
                      <a:pt x="148" y="572"/>
                    </a:lnTo>
                    <a:lnTo>
                      <a:pt x="148" y="572"/>
                    </a:lnTo>
                    <a:lnTo>
                      <a:pt x="124" y="572"/>
                    </a:lnTo>
                    <a:lnTo>
                      <a:pt x="124" y="597"/>
                    </a:lnTo>
                    <a:lnTo>
                      <a:pt x="124" y="597"/>
                    </a:lnTo>
                    <a:lnTo>
                      <a:pt x="148" y="622"/>
                    </a:lnTo>
                    <a:lnTo>
                      <a:pt x="148" y="622"/>
                    </a:lnTo>
                    <a:lnTo>
                      <a:pt x="148" y="647"/>
                    </a:lnTo>
                    <a:lnTo>
                      <a:pt x="148" y="647"/>
                    </a:lnTo>
                    <a:lnTo>
                      <a:pt x="148" y="672"/>
                    </a:lnTo>
                    <a:lnTo>
                      <a:pt x="124" y="672"/>
                    </a:lnTo>
                    <a:lnTo>
                      <a:pt x="124" y="672"/>
                    </a:lnTo>
                    <a:lnTo>
                      <a:pt x="124" y="672"/>
                    </a:lnTo>
                    <a:lnTo>
                      <a:pt x="124" y="672"/>
                    </a:lnTo>
                    <a:lnTo>
                      <a:pt x="148" y="697"/>
                    </a:lnTo>
                    <a:lnTo>
                      <a:pt x="148" y="697"/>
                    </a:lnTo>
                    <a:lnTo>
                      <a:pt x="148" y="697"/>
                    </a:lnTo>
                    <a:lnTo>
                      <a:pt x="148" y="697"/>
                    </a:lnTo>
                    <a:lnTo>
                      <a:pt x="148" y="697"/>
                    </a:lnTo>
                    <a:lnTo>
                      <a:pt x="148" y="697"/>
                    </a:lnTo>
                    <a:lnTo>
                      <a:pt x="148" y="697"/>
                    </a:lnTo>
                    <a:lnTo>
                      <a:pt x="173" y="722"/>
                    </a:lnTo>
                    <a:lnTo>
                      <a:pt x="173" y="722"/>
                    </a:lnTo>
                    <a:lnTo>
                      <a:pt x="173" y="722"/>
                    </a:lnTo>
                    <a:lnTo>
                      <a:pt x="173" y="697"/>
                    </a:lnTo>
                    <a:lnTo>
                      <a:pt x="173" y="697"/>
                    </a:lnTo>
                    <a:lnTo>
                      <a:pt x="173" y="697"/>
                    </a:lnTo>
                    <a:lnTo>
                      <a:pt x="173" y="697"/>
                    </a:lnTo>
                    <a:lnTo>
                      <a:pt x="198" y="697"/>
                    </a:lnTo>
                    <a:lnTo>
                      <a:pt x="198" y="697"/>
                    </a:lnTo>
                    <a:lnTo>
                      <a:pt x="198" y="722"/>
                    </a:lnTo>
                    <a:lnTo>
                      <a:pt x="198" y="722"/>
                    </a:lnTo>
                    <a:lnTo>
                      <a:pt x="198" y="746"/>
                    </a:lnTo>
                    <a:lnTo>
                      <a:pt x="223" y="746"/>
                    </a:lnTo>
                    <a:lnTo>
                      <a:pt x="223" y="746"/>
                    </a:lnTo>
                    <a:lnTo>
                      <a:pt x="223" y="746"/>
                    </a:lnTo>
                    <a:lnTo>
                      <a:pt x="223" y="746"/>
                    </a:lnTo>
                    <a:lnTo>
                      <a:pt x="223" y="746"/>
                    </a:lnTo>
                    <a:lnTo>
                      <a:pt x="223" y="722"/>
                    </a:lnTo>
                    <a:lnTo>
                      <a:pt x="247" y="697"/>
                    </a:lnTo>
                    <a:lnTo>
                      <a:pt x="247" y="697"/>
                    </a:lnTo>
                    <a:lnTo>
                      <a:pt x="247" y="722"/>
                    </a:lnTo>
                    <a:lnTo>
                      <a:pt x="247" y="722"/>
                    </a:lnTo>
                    <a:lnTo>
                      <a:pt x="272" y="722"/>
                    </a:lnTo>
                    <a:lnTo>
                      <a:pt x="247" y="722"/>
                    </a:lnTo>
                    <a:lnTo>
                      <a:pt x="247" y="722"/>
                    </a:lnTo>
                    <a:lnTo>
                      <a:pt x="247" y="722"/>
                    </a:lnTo>
                    <a:lnTo>
                      <a:pt x="247" y="746"/>
                    </a:lnTo>
                    <a:lnTo>
                      <a:pt x="247" y="771"/>
                    </a:lnTo>
                    <a:lnTo>
                      <a:pt x="247" y="771"/>
                    </a:lnTo>
                    <a:lnTo>
                      <a:pt x="247" y="771"/>
                    </a:lnTo>
                    <a:lnTo>
                      <a:pt x="247" y="796"/>
                    </a:lnTo>
                    <a:lnTo>
                      <a:pt x="272" y="796"/>
                    </a:lnTo>
                    <a:lnTo>
                      <a:pt x="297" y="821"/>
                    </a:lnTo>
                    <a:lnTo>
                      <a:pt x="297" y="821"/>
                    </a:lnTo>
                    <a:lnTo>
                      <a:pt x="322" y="846"/>
                    </a:lnTo>
                    <a:lnTo>
                      <a:pt x="322" y="846"/>
                    </a:lnTo>
                    <a:lnTo>
                      <a:pt x="322" y="846"/>
                    </a:lnTo>
                    <a:lnTo>
                      <a:pt x="322" y="846"/>
                    </a:lnTo>
                    <a:lnTo>
                      <a:pt x="346" y="846"/>
                    </a:lnTo>
                    <a:lnTo>
                      <a:pt x="346" y="846"/>
                    </a:lnTo>
                    <a:lnTo>
                      <a:pt x="346" y="846"/>
                    </a:lnTo>
                    <a:lnTo>
                      <a:pt x="346" y="821"/>
                    </a:lnTo>
                    <a:lnTo>
                      <a:pt x="346" y="821"/>
                    </a:lnTo>
                    <a:lnTo>
                      <a:pt x="346" y="821"/>
                    </a:lnTo>
                    <a:lnTo>
                      <a:pt x="371" y="846"/>
                    </a:lnTo>
                    <a:lnTo>
                      <a:pt x="371" y="846"/>
                    </a:lnTo>
                    <a:lnTo>
                      <a:pt x="371" y="846"/>
                    </a:lnTo>
                    <a:lnTo>
                      <a:pt x="396" y="846"/>
                    </a:lnTo>
                    <a:lnTo>
                      <a:pt x="396" y="846"/>
                    </a:lnTo>
                    <a:lnTo>
                      <a:pt x="371" y="846"/>
                    </a:lnTo>
                    <a:lnTo>
                      <a:pt x="371" y="846"/>
                    </a:lnTo>
                    <a:lnTo>
                      <a:pt x="346" y="846"/>
                    </a:lnTo>
                    <a:lnTo>
                      <a:pt x="346" y="871"/>
                    </a:lnTo>
                    <a:lnTo>
                      <a:pt x="346" y="871"/>
                    </a:lnTo>
                    <a:lnTo>
                      <a:pt x="322" y="871"/>
                    </a:lnTo>
                    <a:lnTo>
                      <a:pt x="322" y="871"/>
                    </a:lnTo>
                    <a:lnTo>
                      <a:pt x="322" y="871"/>
                    </a:lnTo>
                    <a:lnTo>
                      <a:pt x="297" y="871"/>
                    </a:lnTo>
                    <a:lnTo>
                      <a:pt x="297" y="896"/>
                    </a:lnTo>
                    <a:lnTo>
                      <a:pt x="297" y="896"/>
                    </a:lnTo>
                    <a:lnTo>
                      <a:pt x="297" y="921"/>
                    </a:lnTo>
                    <a:lnTo>
                      <a:pt x="297" y="921"/>
                    </a:lnTo>
                    <a:lnTo>
                      <a:pt x="297" y="921"/>
                    </a:lnTo>
                    <a:lnTo>
                      <a:pt x="297" y="921"/>
                    </a:lnTo>
                    <a:lnTo>
                      <a:pt x="272" y="921"/>
                    </a:lnTo>
                    <a:lnTo>
                      <a:pt x="272" y="921"/>
                    </a:lnTo>
                    <a:lnTo>
                      <a:pt x="247" y="921"/>
                    </a:lnTo>
                    <a:lnTo>
                      <a:pt x="247" y="896"/>
                    </a:lnTo>
                    <a:lnTo>
                      <a:pt x="223" y="921"/>
                    </a:lnTo>
                    <a:lnTo>
                      <a:pt x="223" y="896"/>
                    </a:lnTo>
                    <a:lnTo>
                      <a:pt x="223" y="896"/>
                    </a:lnTo>
                    <a:lnTo>
                      <a:pt x="198" y="896"/>
                    </a:lnTo>
                    <a:lnTo>
                      <a:pt x="198" y="896"/>
                    </a:lnTo>
                    <a:lnTo>
                      <a:pt x="198" y="896"/>
                    </a:lnTo>
                    <a:lnTo>
                      <a:pt x="173" y="896"/>
                    </a:lnTo>
                    <a:lnTo>
                      <a:pt x="173" y="896"/>
                    </a:lnTo>
                    <a:lnTo>
                      <a:pt x="173" y="896"/>
                    </a:lnTo>
                    <a:lnTo>
                      <a:pt x="173" y="896"/>
                    </a:lnTo>
                    <a:lnTo>
                      <a:pt x="173" y="896"/>
                    </a:lnTo>
                    <a:lnTo>
                      <a:pt x="173" y="921"/>
                    </a:lnTo>
                    <a:lnTo>
                      <a:pt x="173" y="921"/>
                    </a:lnTo>
                    <a:lnTo>
                      <a:pt x="173" y="945"/>
                    </a:lnTo>
                    <a:lnTo>
                      <a:pt x="173" y="945"/>
                    </a:lnTo>
                    <a:lnTo>
                      <a:pt x="173" y="970"/>
                    </a:lnTo>
                    <a:lnTo>
                      <a:pt x="173" y="970"/>
                    </a:lnTo>
                    <a:lnTo>
                      <a:pt x="173" y="945"/>
                    </a:lnTo>
                    <a:lnTo>
                      <a:pt x="173" y="921"/>
                    </a:lnTo>
                    <a:lnTo>
                      <a:pt x="148" y="921"/>
                    </a:lnTo>
                    <a:lnTo>
                      <a:pt x="148" y="896"/>
                    </a:lnTo>
                    <a:lnTo>
                      <a:pt x="148" y="896"/>
                    </a:lnTo>
                    <a:lnTo>
                      <a:pt x="99" y="896"/>
                    </a:lnTo>
                    <a:lnTo>
                      <a:pt x="99" y="871"/>
                    </a:lnTo>
                    <a:lnTo>
                      <a:pt x="74" y="871"/>
                    </a:lnTo>
                    <a:lnTo>
                      <a:pt x="74" y="871"/>
                    </a:lnTo>
                    <a:lnTo>
                      <a:pt x="74" y="871"/>
                    </a:lnTo>
                    <a:lnTo>
                      <a:pt x="49" y="846"/>
                    </a:lnTo>
                    <a:lnTo>
                      <a:pt x="49" y="846"/>
                    </a:lnTo>
                    <a:lnTo>
                      <a:pt x="49" y="871"/>
                    </a:lnTo>
                    <a:lnTo>
                      <a:pt x="49" y="871"/>
                    </a:lnTo>
                    <a:lnTo>
                      <a:pt x="49" y="896"/>
                    </a:lnTo>
                    <a:lnTo>
                      <a:pt x="49" y="896"/>
                    </a:lnTo>
                    <a:lnTo>
                      <a:pt x="74" y="921"/>
                    </a:lnTo>
                    <a:lnTo>
                      <a:pt x="74" y="921"/>
                    </a:lnTo>
                    <a:lnTo>
                      <a:pt x="74" y="921"/>
                    </a:lnTo>
                    <a:lnTo>
                      <a:pt x="49" y="921"/>
                    </a:lnTo>
                    <a:lnTo>
                      <a:pt x="49" y="921"/>
                    </a:lnTo>
                    <a:lnTo>
                      <a:pt x="24" y="921"/>
                    </a:lnTo>
                    <a:lnTo>
                      <a:pt x="24" y="921"/>
                    </a:lnTo>
                    <a:lnTo>
                      <a:pt x="0" y="945"/>
                    </a:lnTo>
                    <a:lnTo>
                      <a:pt x="0" y="995"/>
                    </a:lnTo>
                    <a:lnTo>
                      <a:pt x="24" y="1020"/>
                    </a:lnTo>
                    <a:lnTo>
                      <a:pt x="24" y="1120"/>
                    </a:lnTo>
                    <a:lnTo>
                      <a:pt x="49" y="1169"/>
                    </a:lnTo>
                    <a:lnTo>
                      <a:pt x="124" y="1169"/>
                    </a:lnTo>
                    <a:lnTo>
                      <a:pt x="148" y="1194"/>
                    </a:lnTo>
                    <a:lnTo>
                      <a:pt x="173" y="1219"/>
                    </a:lnTo>
                    <a:lnTo>
                      <a:pt x="173" y="1244"/>
                    </a:lnTo>
                    <a:lnTo>
                      <a:pt x="198" y="1219"/>
                    </a:lnTo>
                    <a:lnTo>
                      <a:pt x="198" y="1219"/>
                    </a:lnTo>
                    <a:lnTo>
                      <a:pt x="223" y="1219"/>
                    </a:lnTo>
                    <a:lnTo>
                      <a:pt x="223" y="1219"/>
                    </a:lnTo>
                    <a:lnTo>
                      <a:pt x="223" y="1194"/>
                    </a:lnTo>
                    <a:lnTo>
                      <a:pt x="223" y="1169"/>
                    </a:lnTo>
                    <a:lnTo>
                      <a:pt x="223" y="1120"/>
                    </a:lnTo>
                    <a:lnTo>
                      <a:pt x="223" y="1120"/>
                    </a:lnTo>
                    <a:lnTo>
                      <a:pt x="198" y="1095"/>
                    </a:lnTo>
                    <a:lnTo>
                      <a:pt x="198" y="1120"/>
                    </a:lnTo>
                    <a:lnTo>
                      <a:pt x="198" y="1120"/>
                    </a:lnTo>
                    <a:lnTo>
                      <a:pt x="198" y="1145"/>
                    </a:lnTo>
                    <a:lnTo>
                      <a:pt x="198" y="1145"/>
                    </a:lnTo>
                    <a:lnTo>
                      <a:pt x="173" y="1169"/>
                    </a:lnTo>
                    <a:lnTo>
                      <a:pt x="173" y="1145"/>
                    </a:lnTo>
                    <a:lnTo>
                      <a:pt x="173" y="1120"/>
                    </a:lnTo>
                    <a:lnTo>
                      <a:pt x="198" y="1095"/>
                    </a:lnTo>
                    <a:lnTo>
                      <a:pt x="198" y="1095"/>
                    </a:lnTo>
                    <a:lnTo>
                      <a:pt x="173" y="1095"/>
                    </a:lnTo>
                    <a:lnTo>
                      <a:pt x="173" y="1070"/>
                    </a:lnTo>
                    <a:lnTo>
                      <a:pt x="173" y="1070"/>
                    </a:lnTo>
                    <a:lnTo>
                      <a:pt x="198" y="1070"/>
                    </a:lnTo>
                    <a:lnTo>
                      <a:pt x="198" y="1070"/>
                    </a:lnTo>
                    <a:lnTo>
                      <a:pt x="198" y="1045"/>
                    </a:lnTo>
                    <a:lnTo>
                      <a:pt x="198" y="1045"/>
                    </a:lnTo>
                    <a:lnTo>
                      <a:pt x="198" y="1045"/>
                    </a:lnTo>
                    <a:lnTo>
                      <a:pt x="198" y="1045"/>
                    </a:lnTo>
                    <a:lnTo>
                      <a:pt x="198" y="1045"/>
                    </a:lnTo>
                    <a:lnTo>
                      <a:pt x="198" y="1020"/>
                    </a:lnTo>
                    <a:lnTo>
                      <a:pt x="198" y="1020"/>
                    </a:lnTo>
                    <a:lnTo>
                      <a:pt x="198" y="995"/>
                    </a:lnTo>
                    <a:lnTo>
                      <a:pt x="198" y="995"/>
                    </a:lnTo>
                    <a:lnTo>
                      <a:pt x="198" y="995"/>
                    </a:lnTo>
                    <a:lnTo>
                      <a:pt x="198" y="995"/>
                    </a:lnTo>
                    <a:lnTo>
                      <a:pt x="223" y="1020"/>
                    </a:lnTo>
                    <a:lnTo>
                      <a:pt x="223" y="1020"/>
                    </a:lnTo>
                    <a:lnTo>
                      <a:pt x="223" y="1045"/>
                    </a:lnTo>
                    <a:lnTo>
                      <a:pt x="223" y="1070"/>
                    </a:lnTo>
                    <a:lnTo>
                      <a:pt x="223" y="1070"/>
                    </a:lnTo>
                    <a:lnTo>
                      <a:pt x="223" y="1095"/>
                    </a:lnTo>
                    <a:lnTo>
                      <a:pt x="223" y="1095"/>
                    </a:lnTo>
                    <a:lnTo>
                      <a:pt x="247" y="1095"/>
                    </a:lnTo>
                    <a:lnTo>
                      <a:pt x="247" y="1070"/>
                    </a:lnTo>
                    <a:lnTo>
                      <a:pt x="223" y="1070"/>
                    </a:lnTo>
                    <a:lnTo>
                      <a:pt x="247" y="1045"/>
                    </a:lnTo>
                    <a:lnTo>
                      <a:pt x="247" y="1045"/>
                    </a:lnTo>
                    <a:lnTo>
                      <a:pt x="247" y="1045"/>
                    </a:lnTo>
                    <a:lnTo>
                      <a:pt x="247" y="1070"/>
                    </a:lnTo>
                    <a:lnTo>
                      <a:pt x="247" y="1070"/>
                    </a:lnTo>
                    <a:lnTo>
                      <a:pt x="247" y="1070"/>
                    </a:lnTo>
                    <a:lnTo>
                      <a:pt x="247" y="1095"/>
                    </a:lnTo>
                    <a:lnTo>
                      <a:pt x="247" y="1095"/>
                    </a:lnTo>
                    <a:lnTo>
                      <a:pt x="247" y="1120"/>
                    </a:lnTo>
                    <a:lnTo>
                      <a:pt x="247" y="1120"/>
                    </a:lnTo>
                    <a:lnTo>
                      <a:pt x="247" y="1145"/>
                    </a:lnTo>
                    <a:lnTo>
                      <a:pt x="247" y="1169"/>
                    </a:lnTo>
                    <a:lnTo>
                      <a:pt x="247" y="1169"/>
                    </a:lnTo>
                    <a:lnTo>
                      <a:pt x="247" y="1169"/>
                    </a:lnTo>
                    <a:lnTo>
                      <a:pt x="247" y="1194"/>
                    </a:lnTo>
                    <a:lnTo>
                      <a:pt x="247" y="1219"/>
                    </a:lnTo>
                    <a:lnTo>
                      <a:pt x="247" y="1219"/>
                    </a:lnTo>
                    <a:lnTo>
                      <a:pt x="247" y="1244"/>
                    </a:lnTo>
                    <a:lnTo>
                      <a:pt x="272" y="1244"/>
                    </a:lnTo>
                    <a:lnTo>
                      <a:pt x="272" y="1269"/>
                    </a:lnTo>
                    <a:lnTo>
                      <a:pt x="297" y="1294"/>
                    </a:lnTo>
                    <a:lnTo>
                      <a:pt x="272" y="1319"/>
                    </a:lnTo>
                    <a:lnTo>
                      <a:pt x="272" y="1319"/>
                    </a:lnTo>
                    <a:lnTo>
                      <a:pt x="272" y="1344"/>
                    </a:lnTo>
                    <a:lnTo>
                      <a:pt x="272" y="1344"/>
                    </a:lnTo>
                    <a:lnTo>
                      <a:pt x="297" y="1344"/>
                    </a:lnTo>
                    <a:lnTo>
                      <a:pt x="322" y="1294"/>
                    </a:lnTo>
                    <a:lnTo>
                      <a:pt x="322" y="1269"/>
                    </a:lnTo>
                    <a:lnTo>
                      <a:pt x="322" y="1244"/>
                    </a:lnTo>
                    <a:lnTo>
                      <a:pt x="346" y="1244"/>
                    </a:lnTo>
                    <a:lnTo>
                      <a:pt x="346" y="1244"/>
                    </a:lnTo>
                    <a:lnTo>
                      <a:pt x="346" y="1219"/>
                    </a:lnTo>
                    <a:lnTo>
                      <a:pt x="346" y="1194"/>
                    </a:lnTo>
                    <a:lnTo>
                      <a:pt x="346" y="1169"/>
                    </a:lnTo>
                    <a:lnTo>
                      <a:pt x="346" y="1145"/>
                    </a:lnTo>
                    <a:lnTo>
                      <a:pt x="346" y="1145"/>
                    </a:lnTo>
                    <a:lnTo>
                      <a:pt x="371" y="1145"/>
                    </a:lnTo>
                    <a:lnTo>
                      <a:pt x="371" y="1145"/>
                    </a:lnTo>
                    <a:lnTo>
                      <a:pt x="371" y="1145"/>
                    </a:lnTo>
                    <a:lnTo>
                      <a:pt x="371" y="1145"/>
                    </a:lnTo>
                    <a:lnTo>
                      <a:pt x="371" y="1145"/>
                    </a:lnTo>
                    <a:lnTo>
                      <a:pt x="371" y="1120"/>
                    </a:lnTo>
                    <a:lnTo>
                      <a:pt x="371" y="1120"/>
                    </a:lnTo>
                    <a:lnTo>
                      <a:pt x="371" y="1120"/>
                    </a:lnTo>
                    <a:lnTo>
                      <a:pt x="371" y="1120"/>
                    </a:lnTo>
                    <a:lnTo>
                      <a:pt x="371" y="1120"/>
                    </a:lnTo>
                    <a:lnTo>
                      <a:pt x="371" y="1120"/>
                    </a:lnTo>
                    <a:lnTo>
                      <a:pt x="371" y="1120"/>
                    </a:lnTo>
                    <a:lnTo>
                      <a:pt x="396" y="1095"/>
                    </a:lnTo>
                    <a:lnTo>
                      <a:pt x="396" y="1095"/>
                    </a:lnTo>
                    <a:lnTo>
                      <a:pt x="396" y="1095"/>
                    </a:lnTo>
                    <a:lnTo>
                      <a:pt x="421" y="1095"/>
                    </a:lnTo>
                    <a:lnTo>
                      <a:pt x="421" y="1095"/>
                    </a:lnTo>
                    <a:lnTo>
                      <a:pt x="421" y="1070"/>
                    </a:lnTo>
                    <a:lnTo>
                      <a:pt x="421" y="1070"/>
                    </a:lnTo>
                    <a:lnTo>
                      <a:pt x="421" y="1070"/>
                    </a:lnTo>
                    <a:lnTo>
                      <a:pt x="445" y="1070"/>
                    </a:lnTo>
                    <a:lnTo>
                      <a:pt x="470" y="1045"/>
                    </a:lnTo>
                    <a:lnTo>
                      <a:pt x="470" y="1045"/>
                    </a:lnTo>
                    <a:lnTo>
                      <a:pt x="470" y="1045"/>
                    </a:lnTo>
                    <a:lnTo>
                      <a:pt x="470" y="1045"/>
                    </a:lnTo>
                    <a:lnTo>
                      <a:pt x="470" y="1045"/>
                    </a:lnTo>
                    <a:lnTo>
                      <a:pt x="470" y="1045"/>
                    </a:lnTo>
                    <a:lnTo>
                      <a:pt x="495" y="1045"/>
                    </a:lnTo>
                    <a:lnTo>
                      <a:pt x="495" y="1045"/>
                    </a:lnTo>
                    <a:lnTo>
                      <a:pt x="495" y="1045"/>
                    </a:lnTo>
                    <a:lnTo>
                      <a:pt x="470" y="1045"/>
                    </a:lnTo>
                    <a:lnTo>
                      <a:pt x="470" y="1045"/>
                    </a:lnTo>
                    <a:lnTo>
                      <a:pt x="470" y="1045"/>
                    </a:lnTo>
                    <a:lnTo>
                      <a:pt x="470" y="1070"/>
                    </a:lnTo>
                    <a:lnTo>
                      <a:pt x="470" y="1070"/>
                    </a:lnTo>
                    <a:lnTo>
                      <a:pt x="470" y="1070"/>
                    </a:lnTo>
                    <a:lnTo>
                      <a:pt x="470" y="1070"/>
                    </a:lnTo>
                    <a:lnTo>
                      <a:pt x="470" y="1070"/>
                    </a:lnTo>
                    <a:lnTo>
                      <a:pt x="470" y="1095"/>
                    </a:lnTo>
                    <a:lnTo>
                      <a:pt x="470" y="1095"/>
                    </a:lnTo>
                    <a:lnTo>
                      <a:pt x="470" y="1070"/>
                    </a:lnTo>
                    <a:lnTo>
                      <a:pt x="495" y="1070"/>
                    </a:lnTo>
                    <a:lnTo>
                      <a:pt x="520" y="1070"/>
                    </a:lnTo>
                    <a:lnTo>
                      <a:pt x="520" y="1045"/>
                    </a:lnTo>
                    <a:lnTo>
                      <a:pt x="520" y="1045"/>
                    </a:lnTo>
                    <a:lnTo>
                      <a:pt x="495" y="1045"/>
                    </a:lnTo>
                    <a:lnTo>
                      <a:pt x="495" y="1045"/>
                    </a:lnTo>
                    <a:lnTo>
                      <a:pt x="520" y="1020"/>
                    </a:lnTo>
                    <a:lnTo>
                      <a:pt x="520" y="1020"/>
                    </a:lnTo>
                    <a:lnTo>
                      <a:pt x="520" y="1020"/>
                    </a:lnTo>
                    <a:lnTo>
                      <a:pt x="545" y="1020"/>
                    </a:lnTo>
                    <a:lnTo>
                      <a:pt x="545" y="1020"/>
                    </a:lnTo>
                    <a:lnTo>
                      <a:pt x="545" y="1020"/>
                    </a:lnTo>
                    <a:lnTo>
                      <a:pt x="545" y="1020"/>
                    </a:lnTo>
                    <a:lnTo>
                      <a:pt x="545" y="1020"/>
                    </a:lnTo>
                    <a:lnTo>
                      <a:pt x="569" y="1020"/>
                    </a:lnTo>
                    <a:lnTo>
                      <a:pt x="569" y="1020"/>
                    </a:lnTo>
                    <a:lnTo>
                      <a:pt x="569" y="995"/>
                    </a:lnTo>
                    <a:lnTo>
                      <a:pt x="569" y="995"/>
                    </a:lnTo>
                    <a:lnTo>
                      <a:pt x="569" y="995"/>
                    </a:lnTo>
                    <a:lnTo>
                      <a:pt x="569" y="995"/>
                    </a:lnTo>
                    <a:lnTo>
                      <a:pt x="545" y="995"/>
                    </a:lnTo>
                    <a:lnTo>
                      <a:pt x="545" y="970"/>
                    </a:lnTo>
                    <a:lnTo>
                      <a:pt x="545" y="970"/>
                    </a:lnTo>
                    <a:lnTo>
                      <a:pt x="545" y="970"/>
                    </a:lnTo>
                    <a:lnTo>
                      <a:pt x="545" y="945"/>
                    </a:lnTo>
                    <a:lnTo>
                      <a:pt x="545" y="945"/>
                    </a:lnTo>
                    <a:lnTo>
                      <a:pt x="545" y="945"/>
                    </a:lnTo>
                    <a:lnTo>
                      <a:pt x="520" y="921"/>
                    </a:lnTo>
                    <a:lnTo>
                      <a:pt x="520" y="921"/>
                    </a:lnTo>
                    <a:lnTo>
                      <a:pt x="495" y="896"/>
                    </a:lnTo>
                    <a:lnTo>
                      <a:pt x="495" y="896"/>
                    </a:lnTo>
                    <a:lnTo>
                      <a:pt x="470" y="896"/>
                    </a:lnTo>
                    <a:lnTo>
                      <a:pt x="470" y="896"/>
                    </a:lnTo>
                    <a:lnTo>
                      <a:pt x="470" y="896"/>
                    </a:lnTo>
                    <a:lnTo>
                      <a:pt x="495" y="896"/>
                    </a:lnTo>
                    <a:lnTo>
                      <a:pt x="520" y="896"/>
                    </a:lnTo>
                    <a:lnTo>
                      <a:pt x="520" y="896"/>
                    </a:lnTo>
                    <a:lnTo>
                      <a:pt x="520" y="896"/>
                    </a:lnTo>
                    <a:lnTo>
                      <a:pt x="520" y="896"/>
                    </a:lnTo>
                    <a:lnTo>
                      <a:pt x="520" y="896"/>
                    </a:lnTo>
                    <a:lnTo>
                      <a:pt x="495" y="896"/>
                    </a:lnTo>
                    <a:lnTo>
                      <a:pt x="495" y="871"/>
                    </a:lnTo>
                    <a:lnTo>
                      <a:pt x="495" y="871"/>
                    </a:lnTo>
                    <a:lnTo>
                      <a:pt x="495" y="871"/>
                    </a:lnTo>
                    <a:lnTo>
                      <a:pt x="470" y="871"/>
                    </a:lnTo>
                    <a:lnTo>
                      <a:pt x="470" y="871"/>
                    </a:lnTo>
                    <a:lnTo>
                      <a:pt x="445" y="871"/>
                    </a:lnTo>
                    <a:lnTo>
                      <a:pt x="445" y="846"/>
                    </a:lnTo>
                    <a:lnTo>
                      <a:pt x="445" y="846"/>
                    </a:lnTo>
                    <a:lnTo>
                      <a:pt x="445" y="846"/>
                    </a:lnTo>
                    <a:lnTo>
                      <a:pt x="445" y="846"/>
                    </a:lnTo>
                    <a:lnTo>
                      <a:pt x="421" y="846"/>
                    </a:lnTo>
                    <a:lnTo>
                      <a:pt x="421" y="846"/>
                    </a:lnTo>
                    <a:lnTo>
                      <a:pt x="396" y="846"/>
                    </a:lnTo>
                    <a:lnTo>
                      <a:pt x="396" y="846"/>
                    </a:lnTo>
                    <a:lnTo>
                      <a:pt x="396" y="846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21" name="Freeform 74">
                <a:extLst>
                  <a:ext uri="{FF2B5EF4-FFF2-40B4-BE49-F238E27FC236}">
                    <a16:creationId xmlns:a16="http://schemas.microsoft.com/office/drawing/2014/main" id="{B5163354-4041-4A7E-B551-AD7FD9FEC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1698" y="4504236"/>
                <a:ext cx="70593" cy="47198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99" y="25"/>
                  </a:cxn>
                  <a:cxn ang="0">
                    <a:pos x="99" y="50"/>
                  </a:cxn>
                  <a:cxn ang="0">
                    <a:pos x="99" y="50"/>
                  </a:cxn>
                  <a:cxn ang="0">
                    <a:pos x="75" y="75"/>
                  </a:cxn>
                  <a:cxn ang="0">
                    <a:pos x="99" y="75"/>
                  </a:cxn>
                  <a:cxn ang="0">
                    <a:pos x="124" y="75"/>
                  </a:cxn>
                  <a:cxn ang="0">
                    <a:pos x="149" y="100"/>
                  </a:cxn>
                  <a:cxn ang="0">
                    <a:pos x="149" y="100"/>
                  </a:cxn>
                  <a:cxn ang="0">
                    <a:pos x="149" y="75"/>
                  </a:cxn>
                  <a:cxn ang="0">
                    <a:pos x="223" y="75"/>
                  </a:cxn>
                  <a:cxn ang="0">
                    <a:pos x="198" y="100"/>
                  </a:cxn>
                  <a:cxn ang="0">
                    <a:pos x="198" y="100"/>
                  </a:cxn>
                  <a:cxn ang="0">
                    <a:pos x="174" y="125"/>
                  </a:cxn>
                  <a:cxn ang="0">
                    <a:pos x="149" y="125"/>
                  </a:cxn>
                  <a:cxn ang="0">
                    <a:pos x="149" y="149"/>
                  </a:cxn>
                  <a:cxn ang="0">
                    <a:pos x="124" y="149"/>
                  </a:cxn>
                  <a:cxn ang="0">
                    <a:pos x="99" y="125"/>
                  </a:cxn>
                  <a:cxn ang="0">
                    <a:pos x="99" y="100"/>
                  </a:cxn>
                  <a:cxn ang="0">
                    <a:pos x="75" y="75"/>
                  </a:cxn>
                  <a:cxn ang="0">
                    <a:pos x="50" y="75"/>
                  </a:cxn>
                  <a:cxn ang="0">
                    <a:pos x="50" y="75"/>
                  </a:cxn>
                  <a:cxn ang="0">
                    <a:pos x="50" y="50"/>
                  </a:cxn>
                  <a:cxn ang="0">
                    <a:pos x="75" y="50"/>
                  </a:cxn>
                  <a:cxn ang="0">
                    <a:pos x="50" y="50"/>
                  </a:cxn>
                  <a:cxn ang="0">
                    <a:pos x="25" y="25"/>
                  </a:cxn>
                  <a:cxn ang="0">
                    <a:pos x="25" y="50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50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50" y="0"/>
                  </a:cxn>
                  <a:cxn ang="0">
                    <a:pos x="50" y="25"/>
                  </a:cxn>
                </a:cxnLst>
                <a:rect l="0" t="0" r="r" b="b"/>
                <a:pathLst>
                  <a:path w="223" h="149">
                    <a:moveTo>
                      <a:pt x="50" y="25"/>
                    </a:moveTo>
                    <a:lnTo>
                      <a:pt x="75" y="0"/>
                    </a:lnTo>
                    <a:lnTo>
                      <a:pt x="75" y="25"/>
                    </a:lnTo>
                    <a:lnTo>
                      <a:pt x="99" y="25"/>
                    </a:lnTo>
                    <a:lnTo>
                      <a:pt x="99" y="25"/>
                    </a:lnTo>
                    <a:lnTo>
                      <a:pt x="99" y="50"/>
                    </a:lnTo>
                    <a:lnTo>
                      <a:pt x="99" y="50"/>
                    </a:lnTo>
                    <a:lnTo>
                      <a:pt x="99" y="50"/>
                    </a:lnTo>
                    <a:lnTo>
                      <a:pt x="99" y="50"/>
                    </a:lnTo>
                    <a:lnTo>
                      <a:pt x="75" y="75"/>
                    </a:lnTo>
                    <a:lnTo>
                      <a:pt x="99" y="75"/>
                    </a:lnTo>
                    <a:lnTo>
                      <a:pt x="99" y="75"/>
                    </a:lnTo>
                    <a:lnTo>
                      <a:pt x="124" y="75"/>
                    </a:lnTo>
                    <a:lnTo>
                      <a:pt x="124" y="75"/>
                    </a:lnTo>
                    <a:lnTo>
                      <a:pt x="124" y="100"/>
                    </a:lnTo>
                    <a:lnTo>
                      <a:pt x="149" y="100"/>
                    </a:lnTo>
                    <a:lnTo>
                      <a:pt x="149" y="100"/>
                    </a:lnTo>
                    <a:lnTo>
                      <a:pt x="149" y="100"/>
                    </a:lnTo>
                    <a:lnTo>
                      <a:pt x="149" y="75"/>
                    </a:lnTo>
                    <a:lnTo>
                      <a:pt x="149" y="75"/>
                    </a:lnTo>
                    <a:lnTo>
                      <a:pt x="174" y="75"/>
                    </a:lnTo>
                    <a:lnTo>
                      <a:pt x="223" y="75"/>
                    </a:lnTo>
                    <a:lnTo>
                      <a:pt x="223" y="75"/>
                    </a:lnTo>
                    <a:lnTo>
                      <a:pt x="198" y="100"/>
                    </a:lnTo>
                    <a:lnTo>
                      <a:pt x="198" y="100"/>
                    </a:lnTo>
                    <a:lnTo>
                      <a:pt x="198" y="100"/>
                    </a:lnTo>
                    <a:lnTo>
                      <a:pt x="174" y="100"/>
                    </a:lnTo>
                    <a:lnTo>
                      <a:pt x="174" y="125"/>
                    </a:lnTo>
                    <a:lnTo>
                      <a:pt x="174" y="125"/>
                    </a:lnTo>
                    <a:lnTo>
                      <a:pt x="149" y="125"/>
                    </a:lnTo>
                    <a:lnTo>
                      <a:pt x="149" y="125"/>
                    </a:lnTo>
                    <a:lnTo>
                      <a:pt x="149" y="149"/>
                    </a:lnTo>
                    <a:lnTo>
                      <a:pt x="149" y="149"/>
                    </a:lnTo>
                    <a:lnTo>
                      <a:pt x="124" y="149"/>
                    </a:lnTo>
                    <a:lnTo>
                      <a:pt x="124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00"/>
                    </a:lnTo>
                    <a:lnTo>
                      <a:pt x="75" y="100"/>
                    </a:lnTo>
                    <a:lnTo>
                      <a:pt x="75" y="75"/>
                    </a:lnTo>
                    <a:lnTo>
                      <a:pt x="50" y="75"/>
                    </a:lnTo>
                    <a:lnTo>
                      <a:pt x="50" y="75"/>
                    </a:lnTo>
                    <a:lnTo>
                      <a:pt x="50" y="75"/>
                    </a:lnTo>
                    <a:lnTo>
                      <a:pt x="50" y="75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75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25"/>
                    </a:lnTo>
                    <a:lnTo>
                      <a:pt x="25" y="25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5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22" name="Freeform 75">
                <a:extLst>
                  <a:ext uri="{FF2B5EF4-FFF2-40B4-BE49-F238E27FC236}">
                    <a16:creationId xmlns:a16="http://schemas.microsoft.com/office/drawing/2014/main" id="{A97E54A1-6879-43FA-92F0-CCF3EA67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501" y="4487654"/>
                <a:ext cx="32089" cy="3954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25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5" y="125"/>
                  </a:cxn>
                  <a:cxn ang="0">
                    <a:pos x="25" y="125"/>
                  </a:cxn>
                  <a:cxn ang="0">
                    <a:pos x="25" y="125"/>
                  </a:cxn>
                  <a:cxn ang="0">
                    <a:pos x="50" y="125"/>
                  </a:cxn>
                  <a:cxn ang="0">
                    <a:pos x="75" y="125"/>
                  </a:cxn>
                  <a:cxn ang="0">
                    <a:pos x="75" y="125"/>
                  </a:cxn>
                  <a:cxn ang="0">
                    <a:pos x="99" y="100"/>
                  </a:cxn>
                  <a:cxn ang="0">
                    <a:pos x="99" y="100"/>
                  </a:cxn>
                  <a:cxn ang="0">
                    <a:pos x="99" y="100"/>
                  </a:cxn>
                  <a:cxn ang="0">
                    <a:pos x="99" y="75"/>
                  </a:cxn>
                  <a:cxn ang="0">
                    <a:pos x="75" y="75"/>
                  </a:cxn>
                  <a:cxn ang="0">
                    <a:pos x="75" y="75"/>
                  </a:cxn>
                  <a:cxn ang="0">
                    <a:pos x="50" y="75"/>
                  </a:cxn>
                  <a:cxn ang="0">
                    <a:pos x="50" y="75"/>
                  </a:cxn>
                  <a:cxn ang="0">
                    <a:pos x="50" y="50"/>
                  </a:cxn>
                  <a:cxn ang="0">
                    <a:pos x="75" y="50"/>
                  </a:cxn>
                  <a:cxn ang="0">
                    <a:pos x="75" y="50"/>
                  </a:cxn>
                  <a:cxn ang="0">
                    <a:pos x="75" y="50"/>
                  </a:cxn>
                  <a:cxn ang="0">
                    <a:pos x="75" y="50"/>
                  </a:cxn>
                  <a:cxn ang="0">
                    <a:pos x="75" y="50"/>
                  </a:cxn>
                  <a:cxn ang="0">
                    <a:pos x="75" y="50"/>
                  </a:cxn>
                  <a:cxn ang="0">
                    <a:pos x="75" y="50"/>
                  </a:cxn>
                  <a:cxn ang="0">
                    <a:pos x="75" y="50"/>
                  </a:cxn>
                  <a:cxn ang="0">
                    <a:pos x="25" y="25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</a:cxnLst>
                <a:rect l="0" t="0" r="r" b="b"/>
                <a:pathLst>
                  <a:path w="99" h="125">
                    <a:moveTo>
                      <a:pt x="0" y="25"/>
                    </a:moveTo>
                    <a:lnTo>
                      <a:pt x="0" y="25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5" y="125"/>
                    </a:lnTo>
                    <a:lnTo>
                      <a:pt x="25" y="125"/>
                    </a:lnTo>
                    <a:lnTo>
                      <a:pt x="25" y="125"/>
                    </a:lnTo>
                    <a:lnTo>
                      <a:pt x="50" y="125"/>
                    </a:lnTo>
                    <a:lnTo>
                      <a:pt x="75" y="125"/>
                    </a:lnTo>
                    <a:lnTo>
                      <a:pt x="75" y="125"/>
                    </a:lnTo>
                    <a:lnTo>
                      <a:pt x="99" y="100"/>
                    </a:lnTo>
                    <a:lnTo>
                      <a:pt x="99" y="100"/>
                    </a:lnTo>
                    <a:lnTo>
                      <a:pt x="99" y="100"/>
                    </a:lnTo>
                    <a:lnTo>
                      <a:pt x="99" y="75"/>
                    </a:lnTo>
                    <a:lnTo>
                      <a:pt x="75" y="75"/>
                    </a:lnTo>
                    <a:lnTo>
                      <a:pt x="75" y="75"/>
                    </a:lnTo>
                    <a:lnTo>
                      <a:pt x="50" y="75"/>
                    </a:lnTo>
                    <a:lnTo>
                      <a:pt x="50" y="75"/>
                    </a:lnTo>
                    <a:lnTo>
                      <a:pt x="50" y="50"/>
                    </a:lnTo>
                    <a:lnTo>
                      <a:pt x="75" y="50"/>
                    </a:lnTo>
                    <a:lnTo>
                      <a:pt x="75" y="50"/>
                    </a:lnTo>
                    <a:lnTo>
                      <a:pt x="75" y="50"/>
                    </a:lnTo>
                    <a:lnTo>
                      <a:pt x="75" y="50"/>
                    </a:lnTo>
                    <a:lnTo>
                      <a:pt x="75" y="50"/>
                    </a:lnTo>
                    <a:lnTo>
                      <a:pt x="75" y="50"/>
                    </a:lnTo>
                    <a:lnTo>
                      <a:pt x="75" y="50"/>
                    </a:lnTo>
                    <a:lnTo>
                      <a:pt x="75" y="50"/>
                    </a:lnTo>
                    <a:lnTo>
                      <a:pt x="25" y="25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23" name="Freeform 76">
                <a:extLst>
                  <a:ext uri="{FF2B5EF4-FFF2-40B4-BE49-F238E27FC236}">
                    <a16:creationId xmlns:a16="http://schemas.microsoft.com/office/drawing/2014/main" id="{205F9356-939E-4A62-99BD-A87A6508A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5435" y="4480000"/>
                <a:ext cx="24386" cy="47198"/>
              </a:xfrm>
              <a:custGeom>
                <a:avLst/>
                <a:gdLst/>
                <a:ahLst/>
                <a:cxnLst>
                  <a:cxn ang="0">
                    <a:pos x="74" y="124"/>
                  </a:cxn>
                  <a:cxn ang="0">
                    <a:pos x="74" y="124"/>
                  </a:cxn>
                  <a:cxn ang="0">
                    <a:pos x="74" y="149"/>
                  </a:cxn>
                  <a:cxn ang="0">
                    <a:pos x="74" y="149"/>
                  </a:cxn>
                  <a:cxn ang="0">
                    <a:pos x="50" y="149"/>
                  </a:cxn>
                  <a:cxn ang="0">
                    <a:pos x="50" y="124"/>
                  </a:cxn>
                  <a:cxn ang="0">
                    <a:pos x="50" y="124"/>
                  </a:cxn>
                  <a:cxn ang="0">
                    <a:pos x="50" y="124"/>
                  </a:cxn>
                  <a:cxn ang="0">
                    <a:pos x="25" y="124"/>
                  </a:cxn>
                  <a:cxn ang="0">
                    <a:pos x="25" y="99"/>
                  </a:cxn>
                  <a:cxn ang="0">
                    <a:pos x="0" y="74"/>
                  </a:cxn>
                  <a:cxn ang="0">
                    <a:pos x="0" y="49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5" y="24"/>
                  </a:cxn>
                  <a:cxn ang="0">
                    <a:pos x="25" y="49"/>
                  </a:cxn>
                  <a:cxn ang="0">
                    <a:pos x="25" y="24"/>
                  </a:cxn>
                  <a:cxn ang="0">
                    <a:pos x="50" y="49"/>
                  </a:cxn>
                  <a:cxn ang="0">
                    <a:pos x="50" y="49"/>
                  </a:cxn>
                  <a:cxn ang="0">
                    <a:pos x="50" y="49"/>
                  </a:cxn>
                  <a:cxn ang="0">
                    <a:pos x="50" y="49"/>
                  </a:cxn>
                  <a:cxn ang="0">
                    <a:pos x="50" y="49"/>
                  </a:cxn>
                  <a:cxn ang="0">
                    <a:pos x="50" y="49"/>
                  </a:cxn>
                  <a:cxn ang="0">
                    <a:pos x="50" y="74"/>
                  </a:cxn>
                  <a:cxn ang="0">
                    <a:pos x="50" y="74"/>
                  </a:cxn>
                  <a:cxn ang="0">
                    <a:pos x="50" y="74"/>
                  </a:cxn>
                  <a:cxn ang="0">
                    <a:pos x="50" y="74"/>
                  </a:cxn>
                  <a:cxn ang="0">
                    <a:pos x="50" y="74"/>
                  </a:cxn>
                  <a:cxn ang="0">
                    <a:pos x="74" y="74"/>
                  </a:cxn>
                  <a:cxn ang="0">
                    <a:pos x="74" y="74"/>
                  </a:cxn>
                  <a:cxn ang="0">
                    <a:pos x="74" y="99"/>
                  </a:cxn>
                  <a:cxn ang="0">
                    <a:pos x="74" y="99"/>
                  </a:cxn>
                  <a:cxn ang="0">
                    <a:pos x="74" y="124"/>
                  </a:cxn>
                  <a:cxn ang="0">
                    <a:pos x="74" y="124"/>
                  </a:cxn>
                  <a:cxn ang="0">
                    <a:pos x="74" y="124"/>
                  </a:cxn>
                </a:cxnLst>
                <a:rect l="0" t="0" r="r" b="b"/>
                <a:pathLst>
                  <a:path w="74" h="149">
                    <a:moveTo>
                      <a:pt x="74" y="124"/>
                    </a:moveTo>
                    <a:lnTo>
                      <a:pt x="74" y="124"/>
                    </a:lnTo>
                    <a:lnTo>
                      <a:pt x="74" y="149"/>
                    </a:lnTo>
                    <a:lnTo>
                      <a:pt x="74" y="149"/>
                    </a:lnTo>
                    <a:lnTo>
                      <a:pt x="50" y="149"/>
                    </a:lnTo>
                    <a:lnTo>
                      <a:pt x="50" y="124"/>
                    </a:lnTo>
                    <a:lnTo>
                      <a:pt x="50" y="124"/>
                    </a:lnTo>
                    <a:lnTo>
                      <a:pt x="50" y="124"/>
                    </a:lnTo>
                    <a:lnTo>
                      <a:pt x="25" y="124"/>
                    </a:lnTo>
                    <a:lnTo>
                      <a:pt x="25" y="99"/>
                    </a:lnTo>
                    <a:lnTo>
                      <a:pt x="0" y="74"/>
                    </a:lnTo>
                    <a:lnTo>
                      <a:pt x="0" y="49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5" y="24"/>
                    </a:lnTo>
                    <a:lnTo>
                      <a:pt x="25" y="49"/>
                    </a:lnTo>
                    <a:lnTo>
                      <a:pt x="25" y="24"/>
                    </a:lnTo>
                    <a:lnTo>
                      <a:pt x="50" y="49"/>
                    </a:lnTo>
                    <a:lnTo>
                      <a:pt x="50" y="49"/>
                    </a:lnTo>
                    <a:lnTo>
                      <a:pt x="50" y="49"/>
                    </a:lnTo>
                    <a:lnTo>
                      <a:pt x="50" y="49"/>
                    </a:lnTo>
                    <a:lnTo>
                      <a:pt x="50" y="49"/>
                    </a:lnTo>
                    <a:lnTo>
                      <a:pt x="50" y="49"/>
                    </a:lnTo>
                    <a:lnTo>
                      <a:pt x="50" y="74"/>
                    </a:lnTo>
                    <a:lnTo>
                      <a:pt x="50" y="74"/>
                    </a:lnTo>
                    <a:lnTo>
                      <a:pt x="50" y="74"/>
                    </a:lnTo>
                    <a:lnTo>
                      <a:pt x="50" y="74"/>
                    </a:lnTo>
                    <a:lnTo>
                      <a:pt x="50" y="74"/>
                    </a:lnTo>
                    <a:lnTo>
                      <a:pt x="74" y="74"/>
                    </a:lnTo>
                    <a:lnTo>
                      <a:pt x="74" y="74"/>
                    </a:lnTo>
                    <a:lnTo>
                      <a:pt x="74" y="99"/>
                    </a:lnTo>
                    <a:lnTo>
                      <a:pt x="74" y="99"/>
                    </a:lnTo>
                    <a:lnTo>
                      <a:pt x="74" y="124"/>
                    </a:lnTo>
                    <a:lnTo>
                      <a:pt x="74" y="124"/>
                    </a:lnTo>
                    <a:lnTo>
                      <a:pt x="74" y="12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24" name="Freeform 77">
                <a:extLst>
                  <a:ext uri="{FF2B5EF4-FFF2-40B4-BE49-F238E27FC236}">
                    <a16:creationId xmlns:a16="http://schemas.microsoft.com/office/drawing/2014/main" id="{D1284D2F-6155-4387-A08A-85E674CD1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0032" y="4487654"/>
                <a:ext cx="47489" cy="48473"/>
              </a:xfrm>
              <a:custGeom>
                <a:avLst/>
                <a:gdLst/>
                <a:ahLst/>
                <a:cxnLst>
                  <a:cxn ang="0">
                    <a:pos x="49" y="75"/>
                  </a:cxn>
                  <a:cxn ang="0">
                    <a:pos x="49" y="75"/>
                  </a:cxn>
                  <a:cxn ang="0">
                    <a:pos x="49" y="75"/>
                  </a:cxn>
                  <a:cxn ang="0">
                    <a:pos x="49" y="75"/>
                  </a:cxn>
                  <a:cxn ang="0">
                    <a:pos x="49" y="100"/>
                  </a:cxn>
                  <a:cxn ang="0">
                    <a:pos x="49" y="100"/>
                  </a:cxn>
                  <a:cxn ang="0">
                    <a:pos x="49" y="125"/>
                  </a:cxn>
                  <a:cxn ang="0">
                    <a:pos x="49" y="125"/>
                  </a:cxn>
                  <a:cxn ang="0">
                    <a:pos x="74" y="125"/>
                  </a:cxn>
                  <a:cxn ang="0">
                    <a:pos x="74" y="125"/>
                  </a:cxn>
                  <a:cxn ang="0">
                    <a:pos x="99" y="150"/>
                  </a:cxn>
                  <a:cxn ang="0">
                    <a:pos x="123" y="150"/>
                  </a:cxn>
                  <a:cxn ang="0">
                    <a:pos x="123" y="150"/>
                  </a:cxn>
                  <a:cxn ang="0">
                    <a:pos x="123" y="150"/>
                  </a:cxn>
                  <a:cxn ang="0">
                    <a:pos x="148" y="150"/>
                  </a:cxn>
                  <a:cxn ang="0">
                    <a:pos x="148" y="150"/>
                  </a:cxn>
                  <a:cxn ang="0">
                    <a:pos x="148" y="150"/>
                  </a:cxn>
                  <a:cxn ang="0">
                    <a:pos x="148" y="150"/>
                  </a:cxn>
                  <a:cxn ang="0">
                    <a:pos x="148" y="125"/>
                  </a:cxn>
                  <a:cxn ang="0">
                    <a:pos x="148" y="125"/>
                  </a:cxn>
                  <a:cxn ang="0">
                    <a:pos x="148" y="125"/>
                  </a:cxn>
                  <a:cxn ang="0">
                    <a:pos x="123" y="125"/>
                  </a:cxn>
                  <a:cxn ang="0">
                    <a:pos x="123" y="125"/>
                  </a:cxn>
                  <a:cxn ang="0">
                    <a:pos x="99" y="125"/>
                  </a:cxn>
                  <a:cxn ang="0">
                    <a:pos x="99" y="125"/>
                  </a:cxn>
                  <a:cxn ang="0">
                    <a:pos x="74" y="100"/>
                  </a:cxn>
                  <a:cxn ang="0">
                    <a:pos x="74" y="100"/>
                  </a:cxn>
                  <a:cxn ang="0">
                    <a:pos x="49" y="75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50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24" y="75"/>
                  </a:cxn>
                  <a:cxn ang="0">
                    <a:pos x="49" y="75"/>
                  </a:cxn>
                  <a:cxn ang="0">
                    <a:pos x="49" y="75"/>
                  </a:cxn>
                </a:cxnLst>
                <a:rect l="0" t="0" r="r" b="b"/>
                <a:pathLst>
                  <a:path w="148" h="150">
                    <a:moveTo>
                      <a:pt x="49" y="75"/>
                    </a:moveTo>
                    <a:lnTo>
                      <a:pt x="49" y="75"/>
                    </a:lnTo>
                    <a:lnTo>
                      <a:pt x="49" y="75"/>
                    </a:lnTo>
                    <a:lnTo>
                      <a:pt x="49" y="75"/>
                    </a:lnTo>
                    <a:lnTo>
                      <a:pt x="49" y="100"/>
                    </a:lnTo>
                    <a:lnTo>
                      <a:pt x="49" y="100"/>
                    </a:lnTo>
                    <a:lnTo>
                      <a:pt x="49" y="125"/>
                    </a:lnTo>
                    <a:lnTo>
                      <a:pt x="49" y="125"/>
                    </a:lnTo>
                    <a:lnTo>
                      <a:pt x="74" y="125"/>
                    </a:lnTo>
                    <a:lnTo>
                      <a:pt x="74" y="125"/>
                    </a:lnTo>
                    <a:lnTo>
                      <a:pt x="99" y="150"/>
                    </a:lnTo>
                    <a:lnTo>
                      <a:pt x="123" y="150"/>
                    </a:lnTo>
                    <a:lnTo>
                      <a:pt x="123" y="150"/>
                    </a:lnTo>
                    <a:lnTo>
                      <a:pt x="123" y="150"/>
                    </a:lnTo>
                    <a:lnTo>
                      <a:pt x="148" y="150"/>
                    </a:lnTo>
                    <a:lnTo>
                      <a:pt x="148" y="150"/>
                    </a:lnTo>
                    <a:lnTo>
                      <a:pt x="148" y="150"/>
                    </a:lnTo>
                    <a:lnTo>
                      <a:pt x="148" y="150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23" y="125"/>
                    </a:lnTo>
                    <a:lnTo>
                      <a:pt x="123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74" y="100"/>
                    </a:lnTo>
                    <a:lnTo>
                      <a:pt x="74" y="100"/>
                    </a:lnTo>
                    <a:lnTo>
                      <a:pt x="49" y="75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50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4" y="75"/>
                    </a:lnTo>
                    <a:lnTo>
                      <a:pt x="49" y="75"/>
                    </a:lnTo>
                    <a:lnTo>
                      <a:pt x="49" y="7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25" name="Freeform 78">
                <a:extLst>
                  <a:ext uri="{FF2B5EF4-FFF2-40B4-BE49-F238E27FC236}">
                    <a16:creationId xmlns:a16="http://schemas.microsoft.com/office/drawing/2014/main" id="{A25EED8D-9348-4375-9AA0-9418B9F43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1486" y="4448109"/>
                <a:ext cx="23103" cy="39545"/>
              </a:xfrm>
              <a:custGeom>
                <a:avLst/>
                <a:gdLst/>
                <a:ahLst/>
                <a:cxnLst>
                  <a:cxn ang="0">
                    <a:pos x="25" y="100"/>
                  </a:cxn>
                  <a:cxn ang="0">
                    <a:pos x="50" y="100"/>
                  </a:cxn>
                  <a:cxn ang="0">
                    <a:pos x="50" y="75"/>
                  </a:cxn>
                  <a:cxn ang="0">
                    <a:pos x="50" y="75"/>
                  </a:cxn>
                  <a:cxn ang="0">
                    <a:pos x="50" y="75"/>
                  </a:cxn>
                  <a:cxn ang="0">
                    <a:pos x="50" y="50"/>
                  </a:cxn>
                  <a:cxn ang="0">
                    <a:pos x="50" y="50"/>
                  </a:cxn>
                  <a:cxn ang="0">
                    <a:pos x="50" y="50"/>
                  </a:cxn>
                  <a:cxn ang="0">
                    <a:pos x="50" y="50"/>
                  </a:cxn>
                  <a:cxn ang="0">
                    <a:pos x="74" y="50"/>
                  </a:cxn>
                  <a:cxn ang="0">
                    <a:pos x="74" y="25"/>
                  </a:cxn>
                  <a:cxn ang="0">
                    <a:pos x="74" y="25"/>
                  </a:cxn>
                  <a:cxn ang="0">
                    <a:pos x="74" y="25"/>
                  </a:cxn>
                  <a:cxn ang="0">
                    <a:pos x="74" y="25"/>
                  </a:cxn>
                  <a:cxn ang="0">
                    <a:pos x="74" y="25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50" y="0"/>
                  </a:cxn>
                  <a:cxn ang="0">
                    <a:pos x="50" y="25"/>
                  </a:cxn>
                  <a:cxn ang="0">
                    <a:pos x="25" y="25"/>
                  </a:cxn>
                  <a:cxn ang="0">
                    <a:pos x="25" y="25"/>
                  </a:cxn>
                  <a:cxn ang="0">
                    <a:pos x="25" y="25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75"/>
                  </a:cxn>
                  <a:cxn ang="0">
                    <a:pos x="25" y="75"/>
                  </a:cxn>
                  <a:cxn ang="0">
                    <a:pos x="25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100"/>
                  </a:cxn>
                  <a:cxn ang="0">
                    <a:pos x="25" y="100"/>
                  </a:cxn>
                  <a:cxn ang="0">
                    <a:pos x="25" y="100"/>
                  </a:cxn>
                  <a:cxn ang="0">
                    <a:pos x="25" y="100"/>
                  </a:cxn>
                  <a:cxn ang="0">
                    <a:pos x="25" y="124"/>
                  </a:cxn>
                  <a:cxn ang="0">
                    <a:pos x="25" y="124"/>
                  </a:cxn>
                  <a:cxn ang="0">
                    <a:pos x="25" y="100"/>
                  </a:cxn>
                  <a:cxn ang="0">
                    <a:pos x="25" y="100"/>
                  </a:cxn>
                  <a:cxn ang="0">
                    <a:pos x="25" y="100"/>
                  </a:cxn>
                </a:cxnLst>
                <a:rect l="0" t="0" r="r" b="b"/>
                <a:pathLst>
                  <a:path w="74" h="124">
                    <a:moveTo>
                      <a:pt x="25" y="100"/>
                    </a:moveTo>
                    <a:lnTo>
                      <a:pt x="50" y="100"/>
                    </a:lnTo>
                    <a:lnTo>
                      <a:pt x="50" y="75"/>
                    </a:lnTo>
                    <a:lnTo>
                      <a:pt x="50" y="75"/>
                    </a:lnTo>
                    <a:lnTo>
                      <a:pt x="50" y="75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74" y="50"/>
                    </a:lnTo>
                    <a:lnTo>
                      <a:pt x="74" y="25"/>
                    </a:lnTo>
                    <a:lnTo>
                      <a:pt x="74" y="25"/>
                    </a:lnTo>
                    <a:lnTo>
                      <a:pt x="74" y="25"/>
                    </a:lnTo>
                    <a:lnTo>
                      <a:pt x="74" y="25"/>
                    </a:lnTo>
                    <a:lnTo>
                      <a:pt x="74" y="25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50" y="0"/>
                    </a:lnTo>
                    <a:lnTo>
                      <a:pt x="50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75"/>
                    </a:lnTo>
                    <a:lnTo>
                      <a:pt x="25" y="75"/>
                    </a:lnTo>
                    <a:lnTo>
                      <a:pt x="25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100"/>
                    </a:lnTo>
                    <a:lnTo>
                      <a:pt x="25" y="100"/>
                    </a:lnTo>
                    <a:lnTo>
                      <a:pt x="25" y="100"/>
                    </a:lnTo>
                    <a:lnTo>
                      <a:pt x="25" y="100"/>
                    </a:lnTo>
                    <a:lnTo>
                      <a:pt x="25" y="124"/>
                    </a:lnTo>
                    <a:lnTo>
                      <a:pt x="25" y="124"/>
                    </a:lnTo>
                    <a:lnTo>
                      <a:pt x="25" y="100"/>
                    </a:lnTo>
                    <a:lnTo>
                      <a:pt x="25" y="100"/>
                    </a:lnTo>
                    <a:lnTo>
                      <a:pt x="25" y="10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26" name="Freeform 79">
                <a:extLst>
                  <a:ext uri="{FF2B5EF4-FFF2-40B4-BE49-F238E27FC236}">
                    <a16:creationId xmlns:a16="http://schemas.microsoft.com/office/drawing/2014/main" id="{F9E58273-DF5A-4A84-B832-7AE6F3126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7099" y="4575671"/>
                <a:ext cx="24386" cy="39545"/>
              </a:xfrm>
              <a:custGeom>
                <a:avLst/>
                <a:gdLst/>
                <a:ahLst/>
                <a:cxnLst>
                  <a:cxn ang="0">
                    <a:pos x="49" y="125"/>
                  </a:cxn>
                  <a:cxn ang="0">
                    <a:pos x="49" y="100"/>
                  </a:cxn>
                  <a:cxn ang="0">
                    <a:pos x="49" y="75"/>
                  </a:cxn>
                  <a:cxn ang="0">
                    <a:pos x="74" y="50"/>
                  </a:cxn>
                  <a:cxn ang="0">
                    <a:pos x="74" y="50"/>
                  </a:cxn>
                  <a:cxn ang="0">
                    <a:pos x="74" y="50"/>
                  </a:cxn>
                  <a:cxn ang="0">
                    <a:pos x="74" y="25"/>
                  </a:cxn>
                  <a:cxn ang="0">
                    <a:pos x="74" y="0"/>
                  </a:cxn>
                  <a:cxn ang="0">
                    <a:pos x="49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0" y="75"/>
                  </a:cxn>
                  <a:cxn ang="0">
                    <a:pos x="25" y="75"/>
                  </a:cxn>
                  <a:cxn ang="0">
                    <a:pos x="25" y="75"/>
                  </a:cxn>
                  <a:cxn ang="0">
                    <a:pos x="25" y="75"/>
                  </a:cxn>
                  <a:cxn ang="0">
                    <a:pos x="25" y="75"/>
                  </a:cxn>
                  <a:cxn ang="0">
                    <a:pos x="25" y="100"/>
                  </a:cxn>
                  <a:cxn ang="0">
                    <a:pos x="0" y="100"/>
                  </a:cxn>
                  <a:cxn ang="0">
                    <a:pos x="25" y="100"/>
                  </a:cxn>
                  <a:cxn ang="0">
                    <a:pos x="25" y="125"/>
                  </a:cxn>
                  <a:cxn ang="0">
                    <a:pos x="25" y="100"/>
                  </a:cxn>
                  <a:cxn ang="0">
                    <a:pos x="49" y="125"/>
                  </a:cxn>
                  <a:cxn ang="0">
                    <a:pos x="49" y="125"/>
                  </a:cxn>
                </a:cxnLst>
                <a:rect l="0" t="0" r="r" b="b"/>
                <a:pathLst>
                  <a:path w="74" h="125">
                    <a:moveTo>
                      <a:pt x="49" y="125"/>
                    </a:moveTo>
                    <a:lnTo>
                      <a:pt x="49" y="100"/>
                    </a:lnTo>
                    <a:lnTo>
                      <a:pt x="49" y="75"/>
                    </a:lnTo>
                    <a:lnTo>
                      <a:pt x="74" y="50"/>
                    </a:lnTo>
                    <a:lnTo>
                      <a:pt x="74" y="50"/>
                    </a:lnTo>
                    <a:lnTo>
                      <a:pt x="74" y="50"/>
                    </a:lnTo>
                    <a:lnTo>
                      <a:pt x="74" y="25"/>
                    </a:lnTo>
                    <a:lnTo>
                      <a:pt x="74" y="0"/>
                    </a:lnTo>
                    <a:lnTo>
                      <a:pt x="49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0" y="75"/>
                    </a:lnTo>
                    <a:lnTo>
                      <a:pt x="25" y="75"/>
                    </a:lnTo>
                    <a:lnTo>
                      <a:pt x="25" y="75"/>
                    </a:lnTo>
                    <a:lnTo>
                      <a:pt x="25" y="75"/>
                    </a:lnTo>
                    <a:lnTo>
                      <a:pt x="25" y="75"/>
                    </a:lnTo>
                    <a:lnTo>
                      <a:pt x="25" y="100"/>
                    </a:lnTo>
                    <a:lnTo>
                      <a:pt x="0" y="100"/>
                    </a:lnTo>
                    <a:lnTo>
                      <a:pt x="25" y="100"/>
                    </a:lnTo>
                    <a:lnTo>
                      <a:pt x="25" y="125"/>
                    </a:lnTo>
                    <a:lnTo>
                      <a:pt x="25" y="100"/>
                    </a:lnTo>
                    <a:lnTo>
                      <a:pt x="49" y="125"/>
                    </a:lnTo>
                    <a:lnTo>
                      <a:pt x="49" y="12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27" name="Freeform 80">
                <a:extLst>
                  <a:ext uri="{FF2B5EF4-FFF2-40B4-BE49-F238E27FC236}">
                    <a16:creationId xmlns:a16="http://schemas.microsoft.com/office/drawing/2014/main" id="{CDA962FE-8A66-4E74-B86B-DC90AE26D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1274" y="4416218"/>
                <a:ext cx="30804" cy="24237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74" y="0"/>
                  </a:cxn>
                  <a:cxn ang="0">
                    <a:pos x="25" y="25"/>
                  </a:cxn>
                  <a:cxn ang="0">
                    <a:pos x="25" y="50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49" y="50"/>
                  </a:cxn>
                  <a:cxn ang="0">
                    <a:pos x="49" y="50"/>
                  </a:cxn>
                  <a:cxn ang="0">
                    <a:pos x="74" y="25"/>
                  </a:cxn>
                  <a:cxn ang="0">
                    <a:pos x="99" y="25"/>
                  </a:cxn>
                  <a:cxn ang="0">
                    <a:pos x="99" y="0"/>
                  </a:cxn>
                </a:cxnLst>
                <a:rect l="0" t="0" r="r" b="b"/>
                <a:pathLst>
                  <a:path w="99" h="75">
                    <a:moveTo>
                      <a:pt x="99" y="0"/>
                    </a:moveTo>
                    <a:lnTo>
                      <a:pt x="74" y="0"/>
                    </a:lnTo>
                    <a:lnTo>
                      <a:pt x="25" y="25"/>
                    </a:lnTo>
                    <a:lnTo>
                      <a:pt x="25" y="50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49" y="50"/>
                    </a:lnTo>
                    <a:lnTo>
                      <a:pt x="49" y="50"/>
                    </a:lnTo>
                    <a:lnTo>
                      <a:pt x="74" y="25"/>
                    </a:lnTo>
                    <a:lnTo>
                      <a:pt x="99" y="25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28" name="Freeform 81">
                <a:extLst>
                  <a:ext uri="{FF2B5EF4-FFF2-40B4-BE49-F238E27FC236}">
                    <a16:creationId xmlns:a16="http://schemas.microsoft.com/office/drawing/2014/main" id="{C730A8F4-3CE1-448F-BCDD-FCAD3C588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712" y="4622869"/>
                <a:ext cx="32089" cy="15308"/>
              </a:xfrm>
              <a:custGeom>
                <a:avLst/>
                <a:gdLst/>
                <a:ahLst/>
                <a:cxnLst>
                  <a:cxn ang="0">
                    <a:pos x="25" y="50"/>
                  </a:cxn>
                  <a:cxn ang="0">
                    <a:pos x="25" y="50"/>
                  </a:cxn>
                  <a:cxn ang="0">
                    <a:pos x="50" y="50"/>
                  </a:cxn>
                  <a:cxn ang="0">
                    <a:pos x="50" y="50"/>
                  </a:cxn>
                  <a:cxn ang="0">
                    <a:pos x="50" y="50"/>
                  </a:cxn>
                  <a:cxn ang="0">
                    <a:pos x="75" y="50"/>
                  </a:cxn>
                  <a:cxn ang="0">
                    <a:pos x="75" y="25"/>
                  </a:cxn>
                  <a:cxn ang="0">
                    <a:pos x="50" y="25"/>
                  </a:cxn>
                  <a:cxn ang="0">
                    <a:pos x="75" y="25"/>
                  </a:cxn>
                  <a:cxn ang="0">
                    <a:pos x="100" y="0"/>
                  </a:cxn>
                  <a:cxn ang="0">
                    <a:pos x="100" y="0"/>
                  </a:cxn>
                  <a:cxn ang="0">
                    <a:pos x="100" y="0"/>
                  </a:cxn>
                  <a:cxn ang="0">
                    <a:pos x="100" y="0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75" y="0"/>
                  </a:cxn>
                  <a:cxn ang="0">
                    <a:pos x="50" y="0"/>
                  </a:cxn>
                  <a:cxn ang="0">
                    <a:pos x="25" y="25"/>
                  </a:cxn>
                  <a:cxn ang="0">
                    <a:pos x="25" y="25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</a:cxnLst>
                <a:rect l="0" t="0" r="r" b="b"/>
                <a:pathLst>
                  <a:path w="100" h="50">
                    <a:moveTo>
                      <a:pt x="25" y="50"/>
                    </a:moveTo>
                    <a:lnTo>
                      <a:pt x="25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75" y="50"/>
                    </a:lnTo>
                    <a:lnTo>
                      <a:pt x="75" y="25"/>
                    </a:lnTo>
                    <a:lnTo>
                      <a:pt x="50" y="25"/>
                    </a:lnTo>
                    <a:lnTo>
                      <a:pt x="75" y="25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50" y="0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29" name="Freeform 82">
                <a:extLst>
                  <a:ext uri="{FF2B5EF4-FFF2-40B4-BE49-F238E27FC236}">
                    <a16:creationId xmlns:a16="http://schemas.microsoft.com/office/drawing/2014/main" id="{1896B54E-8140-4AB7-9AE6-F954B80B3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7311" y="4607562"/>
                <a:ext cx="24386" cy="22961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0" y="49"/>
                  </a:cxn>
                  <a:cxn ang="0">
                    <a:pos x="25" y="49"/>
                  </a:cxn>
                  <a:cxn ang="0">
                    <a:pos x="25" y="49"/>
                  </a:cxn>
                  <a:cxn ang="0">
                    <a:pos x="25" y="49"/>
                  </a:cxn>
                  <a:cxn ang="0">
                    <a:pos x="25" y="49"/>
                  </a:cxn>
                  <a:cxn ang="0">
                    <a:pos x="25" y="49"/>
                  </a:cxn>
                  <a:cxn ang="0">
                    <a:pos x="49" y="49"/>
                  </a:cxn>
                  <a:cxn ang="0">
                    <a:pos x="49" y="49"/>
                  </a:cxn>
                  <a:cxn ang="0">
                    <a:pos x="49" y="49"/>
                  </a:cxn>
                  <a:cxn ang="0">
                    <a:pos x="25" y="25"/>
                  </a:cxn>
                  <a:cxn ang="0">
                    <a:pos x="49" y="25"/>
                  </a:cxn>
                  <a:cxn ang="0">
                    <a:pos x="49" y="25"/>
                  </a:cxn>
                  <a:cxn ang="0">
                    <a:pos x="49" y="25"/>
                  </a:cxn>
                  <a:cxn ang="0">
                    <a:pos x="49" y="25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49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0" y="49"/>
                  </a:cxn>
                </a:cxnLst>
                <a:rect l="0" t="0" r="r" b="b"/>
                <a:pathLst>
                  <a:path w="74" h="74">
                    <a:moveTo>
                      <a:pt x="0" y="49"/>
                    </a:moveTo>
                    <a:lnTo>
                      <a:pt x="0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25" y="49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49" y="49"/>
                    </a:lnTo>
                    <a:lnTo>
                      <a:pt x="25" y="25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4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74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30" name="Freeform 83">
                <a:extLst>
                  <a:ext uri="{FF2B5EF4-FFF2-40B4-BE49-F238E27FC236}">
                    <a16:creationId xmlns:a16="http://schemas.microsoft.com/office/drawing/2014/main" id="{801BB129-1364-468E-B979-D47445DDB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589" y="4504236"/>
                <a:ext cx="16685" cy="1530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50" y="25"/>
                  </a:cxn>
                  <a:cxn ang="0">
                    <a:pos x="50" y="25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25" y="0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31" name="Freeform 84">
                <a:extLst>
                  <a:ext uri="{FF2B5EF4-FFF2-40B4-BE49-F238E27FC236}">
                    <a16:creationId xmlns:a16="http://schemas.microsoft.com/office/drawing/2014/main" id="{4BB761D6-6BB2-460F-B70A-AE4797D38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2331" y="4495306"/>
                <a:ext cx="15402" cy="24237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75"/>
                  </a:cxn>
                  <a:cxn ang="0">
                    <a:pos x="25" y="75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49" y="50"/>
                  </a:cxn>
                  <a:cxn ang="0">
                    <a:pos x="49" y="25"/>
                  </a:cxn>
                  <a:cxn ang="0">
                    <a:pos x="25" y="25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</a:cxnLst>
                <a:rect l="0" t="0" r="r" b="b"/>
                <a:pathLst>
                  <a:path w="49" h="75">
                    <a:moveTo>
                      <a:pt x="0" y="25"/>
                    </a:move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75"/>
                    </a:lnTo>
                    <a:lnTo>
                      <a:pt x="25" y="75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49" y="50"/>
                    </a:lnTo>
                    <a:lnTo>
                      <a:pt x="49" y="25"/>
                    </a:lnTo>
                    <a:lnTo>
                      <a:pt x="25" y="25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32" name="Freeform 85">
                <a:extLst>
                  <a:ext uri="{FF2B5EF4-FFF2-40B4-BE49-F238E27FC236}">
                    <a16:creationId xmlns:a16="http://schemas.microsoft.com/office/drawing/2014/main" id="{212232C3-0EA2-4061-B4F8-ABC5A2112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7311" y="4495306"/>
                <a:ext cx="24386" cy="16583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5"/>
                  </a:cxn>
                  <a:cxn ang="0">
                    <a:pos x="49" y="25"/>
                  </a:cxn>
                  <a:cxn ang="0">
                    <a:pos x="49" y="25"/>
                  </a:cxn>
                  <a:cxn ang="0">
                    <a:pos x="49" y="25"/>
                  </a:cxn>
                  <a:cxn ang="0">
                    <a:pos x="74" y="25"/>
                  </a:cxn>
                  <a:cxn ang="0">
                    <a:pos x="74" y="25"/>
                  </a:cxn>
                  <a:cxn ang="0">
                    <a:pos x="74" y="25"/>
                  </a:cxn>
                  <a:cxn ang="0">
                    <a:pos x="74" y="25"/>
                  </a:cxn>
                  <a:cxn ang="0">
                    <a:pos x="74" y="25"/>
                  </a:cxn>
                  <a:cxn ang="0">
                    <a:pos x="74" y="25"/>
                  </a:cxn>
                  <a:cxn ang="0">
                    <a:pos x="74" y="50"/>
                  </a:cxn>
                  <a:cxn ang="0">
                    <a:pos x="74" y="50"/>
                  </a:cxn>
                  <a:cxn ang="0">
                    <a:pos x="74" y="50"/>
                  </a:cxn>
                  <a:cxn ang="0">
                    <a:pos x="49" y="50"/>
                  </a:cxn>
                  <a:cxn ang="0">
                    <a:pos x="49" y="50"/>
                  </a:cxn>
                  <a:cxn ang="0">
                    <a:pos x="49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25"/>
                  </a:cxn>
                  <a:cxn ang="0">
                    <a:pos x="25" y="25"/>
                  </a:cxn>
                  <a:cxn ang="0">
                    <a:pos x="25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</a:cxnLst>
                <a:rect l="0" t="0" r="r" b="b"/>
                <a:pathLst>
                  <a:path w="74" h="50">
                    <a:moveTo>
                      <a:pt x="0" y="25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25" y="25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74" y="25"/>
                    </a:lnTo>
                    <a:lnTo>
                      <a:pt x="74" y="25"/>
                    </a:lnTo>
                    <a:lnTo>
                      <a:pt x="74" y="25"/>
                    </a:lnTo>
                    <a:lnTo>
                      <a:pt x="74" y="25"/>
                    </a:lnTo>
                    <a:lnTo>
                      <a:pt x="74" y="25"/>
                    </a:lnTo>
                    <a:lnTo>
                      <a:pt x="74" y="25"/>
                    </a:lnTo>
                    <a:lnTo>
                      <a:pt x="74" y="50"/>
                    </a:lnTo>
                    <a:lnTo>
                      <a:pt x="74" y="50"/>
                    </a:lnTo>
                    <a:lnTo>
                      <a:pt x="74" y="50"/>
                    </a:lnTo>
                    <a:lnTo>
                      <a:pt x="49" y="50"/>
                    </a:lnTo>
                    <a:lnTo>
                      <a:pt x="49" y="50"/>
                    </a:lnTo>
                    <a:lnTo>
                      <a:pt x="49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33" name="Freeform 86">
                <a:extLst>
                  <a:ext uri="{FF2B5EF4-FFF2-40B4-BE49-F238E27FC236}">
                    <a16:creationId xmlns:a16="http://schemas.microsoft.com/office/drawing/2014/main" id="{6DFD6800-4ABA-443B-A1C3-92CBB5F3B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7522" y="4511890"/>
                <a:ext cx="7701" cy="15308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25" y="25"/>
                  </a:cxn>
                  <a:cxn ang="0">
                    <a:pos x="25" y="25"/>
                  </a:cxn>
                  <a:cxn ang="0">
                    <a:pos x="25" y="25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0" y="50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25"/>
                  </a:cxn>
                  <a:cxn ang="0">
                    <a:pos x="25" y="25"/>
                  </a:cxn>
                  <a:cxn ang="0">
                    <a:pos x="25" y="25"/>
                  </a:cxn>
                </a:cxnLst>
                <a:rect l="0" t="0" r="r" b="b"/>
                <a:pathLst>
                  <a:path w="25" h="50">
                    <a:moveTo>
                      <a:pt x="25" y="25"/>
                    </a:moveTo>
                    <a:lnTo>
                      <a:pt x="25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0" y="5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34" name="Freeform 87">
                <a:extLst>
                  <a:ext uri="{FF2B5EF4-FFF2-40B4-BE49-F238E27FC236}">
                    <a16:creationId xmlns:a16="http://schemas.microsoft.com/office/drawing/2014/main" id="{07F0EC62-1535-4E43-AD4E-B9FB6D068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8976" y="4480000"/>
                <a:ext cx="15402" cy="15308"/>
              </a:xfrm>
              <a:custGeom>
                <a:avLst/>
                <a:gdLst/>
                <a:ahLst/>
                <a:cxnLst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49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49"/>
                  </a:cxn>
                  <a:cxn ang="0">
                    <a:pos x="24" y="49"/>
                  </a:cxn>
                  <a:cxn ang="0">
                    <a:pos x="24" y="49"/>
                  </a:cxn>
                  <a:cxn ang="0">
                    <a:pos x="0" y="49"/>
                  </a:cxn>
                  <a:cxn ang="0">
                    <a:pos x="24" y="49"/>
                  </a:cxn>
                  <a:cxn ang="0">
                    <a:pos x="24" y="24"/>
                  </a:cxn>
                </a:cxnLst>
                <a:rect l="0" t="0" r="r" b="b"/>
                <a:pathLst>
                  <a:path w="49" h="49">
                    <a:moveTo>
                      <a:pt x="24" y="24"/>
                    </a:moveTo>
                    <a:lnTo>
                      <a:pt x="24" y="24"/>
                    </a:lnTo>
                    <a:lnTo>
                      <a:pt x="24" y="2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0" y="49"/>
                    </a:lnTo>
                    <a:lnTo>
                      <a:pt x="24" y="49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35" name="Freeform 88">
                <a:extLst>
                  <a:ext uri="{FF2B5EF4-FFF2-40B4-BE49-F238E27FC236}">
                    <a16:creationId xmlns:a16="http://schemas.microsoft.com/office/drawing/2014/main" id="{0EFE53DB-F45E-4B81-9874-FE96A0862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2290" y="4519544"/>
                <a:ext cx="16685" cy="16583"/>
              </a:xfrm>
              <a:custGeom>
                <a:avLst/>
                <a:gdLst/>
                <a:ahLst/>
                <a:cxnLst>
                  <a:cxn ang="0">
                    <a:pos x="25" y="25"/>
                  </a:cxn>
                  <a:cxn ang="0">
                    <a:pos x="25" y="0"/>
                  </a:cxn>
                  <a:cxn ang="0">
                    <a:pos x="50" y="0"/>
                  </a:cxn>
                  <a:cxn ang="0">
                    <a:pos x="50" y="25"/>
                  </a:cxn>
                  <a:cxn ang="0">
                    <a:pos x="50" y="25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25"/>
                  </a:cxn>
                  <a:cxn ang="0">
                    <a:pos x="25" y="25"/>
                  </a:cxn>
                </a:cxnLst>
                <a:rect l="0" t="0" r="r" b="b"/>
                <a:pathLst>
                  <a:path w="50" h="50">
                    <a:moveTo>
                      <a:pt x="25" y="25"/>
                    </a:moveTo>
                    <a:lnTo>
                      <a:pt x="25" y="0"/>
                    </a:lnTo>
                    <a:lnTo>
                      <a:pt x="50" y="0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25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36" name="Freeform 89">
                <a:extLst>
                  <a:ext uri="{FF2B5EF4-FFF2-40B4-BE49-F238E27FC236}">
                    <a16:creationId xmlns:a16="http://schemas.microsoft.com/office/drawing/2014/main" id="{6967D1B4-8E7F-4D17-9604-2CE1E78C9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378" y="4487654"/>
                <a:ext cx="7701" cy="16583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25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0" y="25"/>
                  </a:cxn>
                </a:cxnLst>
                <a:rect l="0" t="0" r="r" b="b"/>
                <a:pathLst>
                  <a:path w="25" h="50">
                    <a:moveTo>
                      <a:pt x="0" y="25"/>
                    </a:moveTo>
                    <a:lnTo>
                      <a:pt x="0" y="25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37" name="Freeform 90">
                <a:extLst>
                  <a:ext uri="{FF2B5EF4-FFF2-40B4-BE49-F238E27FC236}">
                    <a16:creationId xmlns:a16="http://schemas.microsoft.com/office/drawing/2014/main" id="{AD7206B2-8F0F-43E2-9456-693C3A8FD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589" y="4551434"/>
                <a:ext cx="16685" cy="765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25" y="0"/>
                  </a:cxn>
                  <a:cxn ang="0">
                    <a:pos x="25" y="25"/>
                  </a:cxn>
                  <a:cxn ang="0">
                    <a:pos x="25" y="25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5" y="0"/>
                  </a:cxn>
                </a:cxnLst>
                <a:rect l="0" t="0" r="r" b="b"/>
                <a:pathLst>
                  <a:path w="50" h="25">
                    <a:moveTo>
                      <a:pt x="25" y="0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25" y="0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38" name="Freeform 91">
                <a:extLst>
                  <a:ext uri="{FF2B5EF4-FFF2-40B4-BE49-F238E27FC236}">
                    <a16:creationId xmlns:a16="http://schemas.microsoft.com/office/drawing/2014/main" id="{9C4FB282-F91C-4CD4-943B-B8280091A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676" y="4504236"/>
                <a:ext cx="7701" cy="1530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5"/>
                  </a:cxn>
                  <a:cxn ang="0">
                    <a:pos x="25" y="25"/>
                  </a:cxn>
                  <a:cxn ang="0">
                    <a:pos x="0" y="25"/>
                  </a:cxn>
                  <a:cxn ang="0">
                    <a:pos x="25" y="25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0" t="0" r="r" b="b"/>
                <a:pathLst>
                  <a:path w="25" h="50">
                    <a:moveTo>
                      <a:pt x="25" y="0"/>
                    </a:moveTo>
                    <a:lnTo>
                      <a:pt x="25" y="0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0" y="25"/>
                    </a:lnTo>
                    <a:lnTo>
                      <a:pt x="25" y="25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  <p:sp>
            <p:nvSpPr>
              <p:cNvPr id="339" name="Freeform 92">
                <a:extLst>
                  <a:ext uri="{FF2B5EF4-FFF2-40B4-BE49-F238E27FC236}">
                    <a16:creationId xmlns:a16="http://schemas.microsoft.com/office/drawing/2014/main" id="{F9C492A3-8CBB-471D-9382-9C1B565C4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9398" y="4495306"/>
                <a:ext cx="7701" cy="765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5" y="24"/>
                  </a:cxn>
                  <a:cxn ang="0">
                    <a:pos x="25" y="24"/>
                  </a:cxn>
                  <a:cxn ang="0">
                    <a:pos x="25" y="24"/>
                  </a:cxn>
                  <a:cxn ang="0">
                    <a:pos x="25" y="24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0" y="0"/>
                  </a:cxn>
                  <a:cxn ang="0">
                    <a:pos x="0" y="24"/>
                  </a:cxn>
                </a:cxnLst>
                <a:rect l="0" t="0" r="r" b="b"/>
                <a:pathLst>
                  <a:path w="25"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/>
                  <a:ea typeface="+mn-ea"/>
                  <a:cs typeface="+mn-cs"/>
                </a:endParaRPr>
              </a:p>
            </p:txBody>
          </p:sp>
        </p:grpSp>
        <p:sp>
          <p:nvSpPr>
            <p:cNvPr id="254" name="Freeform: Shape 17">
              <a:extLst>
                <a:ext uri="{FF2B5EF4-FFF2-40B4-BE49-F238E27FC236}">
                  <a16:creationId xmlns:a16="http://schemas.microsoft.com/office/drawing/2014/main" id="{306D1F72-D7E2-4644-86FA-909E6314A8DA}"/>
                </a:ext>
              </a:extLst>
            </p:cNvPr>
            <p:cNvSpPr/>
            <p:nvPr/>
          </p:nvSpPr>
          <p:spPr>
            <a:xfrm flipH="1" flipV="1">
              <a:off x="3187916" y="3589877"/>
              <a:ext cx="456058" cy="431977"/>
            </a:xfrm>
            <a:custGeom>
              <a:avLst/>
              <a:gdLst>
                <a:gd name="connsiteX0" fmla="*/ 276330 w 381204"/>
                <a:gd name="connsiteY0" fmla="*/ 378137 h 378137"/>
                <a:gd name="connsiteX1" fmla="*/ 82287 w 381204"/>
                <a:gd name="connsiteY1" fmla="*/ 304578 h 378137"/>
                <a:gd name="connsiteX2" fmla="*/ 31101 w 381204"/>
                <a:gd name="connsiteY2" fmla="*/ 164727 h 378137"/>
                <a:gd name="connsiteX3" fmla="*/ 0 w 381204"/>
                <a:gd name="connsiteY3" fmla="*/ 100164 h 378137"/>
                <a:gd name="connsiteX4" fmla="*/ 204216 w 381204"/>
                <a:gd name="connsiteY4" fmla="*/ 177580 h 378137"/>
                <a:gd name="connsiteX5" fmla="*/ 305444 w 381204"/>
                <a:gd name="connsiteY5" fmla="*/ 0 h 378137"/>
                <a:gd name="connsiteX6" fmla="*/ 324990 w 381204"/>
                <a:gd name="connsiteY6" fmla="*/ 40575 h 378137"/>
                <a:gd name="connsiteX7" fmla="*/ 381204 w 381204"/>
                <a:gd name="connsiteY7" fmla="*/ 194161 h 378137"/>
                <a:gd name="connsiteX8" fmla="*/ 276330 w 381204"/>
                <a:gd name="connsiteY8" fmla="*/ 378137 h 37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204" h="378137">
                  <a:moveTo>
                    <a:pt x="276330" y="378137"/>
                  </a:moveTo>
                  <a:lnTo>
                    <a:pt x="82287" y="304578"/>
                  </a:lnTo>
                  <a:lnTo>
                    <a:pt x="31101" y="164727"/>
                  </a:lnTo>
                  <a:lnTo>
                    <a:pt x="0" y="100164"/>
                  </a:lnTo>
                  <a:lnTo>
                    <a:pt x="204216" y="177580"/>
                  </a:lnTo>
                  <a:lnTo>
                    <a:pt x="305444" y="0"/>
                  </a:lnTo>
                  <a:lnTo>
                    <a:pt x="324990" y="40575"/>
                  </a:lnTo>
                  <a:lnTo>
                    <a:pt x="381204" y="194161"/>
                  </a:lnTo>
                  <a:lnTo>
                    <a:pt x="276330" y="37813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</p:grpSp>
      <p:sp>
        <p:nvSpPr>
          <p:cNvPr id="340" name="Ellips 339">
            <a:extLst>
              <a:ext uri="{FF2B5EF4-FFF2-40B4-BE49-F238E27FC236}">
                <a16:creationId xmlns:a16="http://schemas.microsoft.com/office/drawing/2014/main" id="{D90CB3A8-6221-4EA9-A904-7EB307CEA3F2}"/>
              </a:ext>
            </a:extLst>
          </p:cNvPr>
          <p:cNvSpPr/>
          <p:nvPr/>
        </p:nvSpPr>
        <p:spPr>
          <a:xfrm>
            <a:off x="8431865" y="1055763"/>
            <a:ext cx="972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Förebygga sjukdom</a:t>
            </a:r>
          </a:p>
        </p:txBody>
      </p:sp>
      <p:sp>
        <p:nvSpPr>
          <p:cNvPr id="341" name="Ellips 340">
            <a:extLst>
              <a:ext uri="{FF2B5EF4-FFF2-40B4-BE49-F238E27FC236}">
                <a16:creationId xmlns:a16="http://schemas.microsoft.com/office/drawing/2014/main" id="{20B78904-8475-4E7C-85BD-10D425C24F30}"/>
              </a:ext>
            </a:extLst>
          </p:cNvPr>
          <p:cNvSpPr/>
          <p:nvPr/>
        </p:nvSpPr>
        <p:spPr>
          <a:xfrm>
            <a:off x="7455108" y="1493697"/>
            <a:ext cx="972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Egen vård åter till vardagen</a:t>
            </a:r>
          </a:p>
        </p:txBody>
      </p:sp>
      <p:sp>
        <p:nvSpPr>
          <p:cNvPr id="342" name="Ellips 341">
            <a:extLst>
              <a:ext uri="{FF2B5EF4-FFF2-40B4-BE49-F238E27FC236}">
                <a16:creationId xmlns:a16="http://schemas.microsoft.com/office/drawing/2014/main" id="{58AB6F87-6279-48CB-942A-93CE8E0C32F5}"/>
              </a:ext>
            </a:extLst>
          </p:cNvPr>
          <p:cNvSpPr/>
          <p:nvPr/>
        </p:nvSpPr>
        <p:spPr>
          <a:xfrm>
            <a:off x="7096772" y="2764530"/>
            <a:ext cx="972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Kontinuitet för mitt tillstånd</a:t>
            </a:r>
          </a:p>
        </p:txBody>
      </p:sp>
      <p:sp>
        <p:nvSpPr>
          <p:cNvPr id="343" name="textruta 342">
            <a:extLst>
              <a:ext uri="{FF2B5EF4-FFF2-40B4-BE49-F238E27FC236}">
                <a16:creationId xmlns:a16="http://schemas.microsoft.com/office/drawing/2014/main" id="{E27D00E4-6BA3-45DD-B600-27BF952BD56C}"/>
              </a:ext>
            </a:extLst>
          </p:cNvPr>
          <p:cNvSpPr txBox="1"/>
          <p:nvPr/>
        </p:nvSpPr>
        <p:spPr>
          <a:xfrm rot="15848368">
            <a:off x="6615028" y="2816537"/>
            <a:ext cx="533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Säker</a:t>
            </a:r>
          </a:p>
        </p:txBody>
      </p:sp>
      <p:sp>
        <p:nvSpPr>
          <p:cNvPr id="344" name="textruta 343">
            <a:extLst>
              <a:ext uri="{FF2B5EF4-FFF2-40B4-BE49-F238E27FC236}">
                <a16:creationId xmlns:a16="http://schemas.microsoft.com/office/drawing/2014/main" id="{96983E41-984B-4777-A6B6-8DB7FF79CF62}"/>
              </a:ext>
            </a:extLst>
          </p:cNvPr>
          <p:cNvSpPr txBox="1"/>
          <p:nvPr/>
        </p:nvSpPr>
        <p:spPr>
          <a:xfrm rot="17333096">
            <a:off x="6458459" y="1857985"/>
            <a:ext cx="122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Individanpassad</a:t>
            </a:r>
          </a:p>
        </p:txBody>
      </p:sp>
      <p:sp>
        <p:nvSpPr>
          <p:cNvPr id="345" name="textruta 344">
            <a:extLst>
              <a:ext uri="{FF2B5EF4-FFF2-40B4-BE49-F238E27FC236}">
                <a16:creationId xmlns:a16="http://schemas.microsoft.com/office/drawing/2014/main" id="{D518EFFE-28D3-452E-A63F-665A7D94D159}"/>
              </a:ext>
            </a:extLst>
          </p:cNvPr>
          <p:cNvSpPr txBox="1"/>
          <p:nvPr/>
        </p:nvSpPr>
        <p:spPr>
          <a:xfrm rot="20808158">
            <a:off x="7757411" y="777521"/>
            <a:ext cx="129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Kunskapsbaserad</a:t>
            </a:r>
          </a:p>
        </p:txBody>
      </p:sp>
      <p:sp>
        <p:nvSpPr>
          <p:cNvPr id="346" name="textruta 345">
            <a:extLst>
              <a:ext uri="{FF2B5EF4-FFF2-40B4-BE49-F238E27FC236}">
                <a16:creationId xmlns:a16="http://schemas.microsoft.com/office/drawing/2014/main" id="{24EF20BF-19B9-42D4-844C-6765B586F956}"/>
              </a:ext>
            </a:extLst>
          </p:cNvPr>
          <p:cNvSpPr txBox="1"/>
          <p:nvPr/>
        </p:nvSpPr>
        <p:spPr>
          <a:xfrm rot="3674348">
            <a:off x="10414764" y="1807533"/>
            <a:ext cx="831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Tillgänglig</a:t>
            </a:r>
          </a:p>
        </p:txBody>
      </p:sp>
      <p:sp>
        <p:nvSpPr>
          <p:cNvPr id="347" name="textruta 346">
            <a:extLst>
              <a:ext uri="{FF2B5EF4-FFF2-40B4-BE49-F238E27FC236}">
                <a16:creationId xmlns:a16="http://schemas.microsoft.com/office/drawing/2014/main" id="{5A5B7CA6-716C-4ADE-8D00-7E0C442E54F6}"/>
              </a:ext>
            </a:extLst>
          </p:cNvPr>
          <p:cNvSpPr txBox="1"/>
          <p:nvPr/>
        </p:nvSpPr>
        <p:spPr>
          <a:xfrm rot="1478238">
            <a:off x="9363280" y="810322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Jämlik</a:t>
            </a:r>
          </a:p>
        </p:txBody>
      </p:sp>
      <p:sp>
        <p:nvSpPr>
          <p:cNvPr id="348" name="textruta 347">
            <a:extLst>
              <a:ext uri="{FF2B5EF4-FFF2-40B4-BE49-F238E27FC236}">
                <a16:creationId xmlns:a16="http://schemas.microsoft.com/office/drawing/2014/main" id="{2984BF42-1A72-4F48-95E8-9687008B76C0}"/>
              </a:ext>
            </a:extLst>
          </p:cNvPr>
          <p:cNvSpPr txBox="1"/>
          <p:nvPr/>
        </p:nvSpPr>
        <p:spPr>
          <a:xfrm rot="5696123">
            <a:off x="10698676" y="2686959"/>
            <a:ext cx="662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Effektiv</a:t>
            </a:r>
          </a:p>
        </p:txBody>
      </p:sp>
      <p:sp>
        <p:nvSpPr>
          <p:cNvPr id="349" name="Ellips 348">
            <a:extLst>
              <a:ext uri="{FF2B5EF4-FFF2-40B4-BE49-F238E27FC236}">
                <a16:creationId xmlns:a16="http://schemas.microsoft.com/office/drawing/2014/main" id="{0A44548F-7974-4ECF-9121-31853DAF96DA}"/>
              </a:ext>
            </a:extLst>
          </p:cNvPr>
          <p:cNvSpPr/>
          <p:nvPr/>
        </p:nvSpPr>
        <p:spPr>
          <a:xfrm>
            <a:off x="9378392" y="1497684"/>
            <a:ext cx="972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Få tillgång till vård</a:t>
            </a:r>
          </a:p>
        </p:txBody>
      </p:sp>
      <p:sp>
        <p:nvSpPr>
          <p:cNvPr id="350" name="Ellips 349">
            <a:extLst>
              <a:ext uri="{FF2B5EF4-FFF2-40B4-BE49-F238E27FC236}">
                <a16:creationId xmlns:a16="http://schemas.microsoft.com/office/drawing/2014/main" id="{775E01B6-EACE-4D6B-B6EA-7E4EF388A246}"/>
              </a:ext>
            </a:extLst>
          </p:cNvPr>
          <p:cNvSpPr/>
          <p:nvPr/>
        </p:nvSpPr>
        <p:spPr>
          <a:xfrm>
            <a:off x="9568347" y="3347059"/>
            <a:ext cx="972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Öka min kunskap och förmåga</a:t>
            </a:r>
          </a:p>
        </p:txBody>
      </p:sp>
      <p:sp>
        <p:nvSpPr>
          <p:cNvPr id="351" name="Ellips 350">
            <a:extLst>
              <a:ext uri="{FF2B5EF4-FFF2-40B4-BE49-F238E27FC236}">
                <a16:creationId xmlns:a16="http://schemas.microsoft.com/office/drawing/2014/main" id="{7CABD21B-2569-4560-9C6C-D295331733C3}"/>
              </a:ext>
            </a:extLst>
          </p:cNvPr>
          <p:cNvSpPr/>
          <p:nvPr/>
        </p:nvSpPr>
        <p:spPr>
          <a:xfrm>
            <a:off x="9783858" y="2769724"/>
            <a:ext cx="972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Diagnos</a:t>
            </a:r>
          </a:p>
        </p:txBody>
      </p:sp>
      <p:sp>
        <p:nvSpPr>
          <p:cNvPr id="352" name="Ellips 351">
            <a:extLst>
              <a:ext uri="{FF2B5EF4-FFF2-40B4-BE49-F238E27FC236}">
                <a16:creationId xmlns:a16="http://schemas.microsoft.com/office/drawing/2014/main" id="{B67DE815-AF9B-4CCD-8DEC-9FB9EC8C9F58}"/>
              </a:ext>
            </a:extLst>
          </p:cNvPr>
          <p:cNvSpPr/>
          <p:nvPr/>
        </p:nvSpPr>
        <p:spPr>
          <a:xfrm>
            <a:off x="7263786" y="3393602"/>
            <a:ext cx="972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Behandling</a:t>
            </a:r>
          </a:p>
        </p:txBody>
      </p:sp>
      <p:sp>
        <p:nvSpPr>
          <p:cNvPr id="353" name="Ellips 352">
            <a:extLst>
              <a:ext uri="{FF2B5EF4-FFF2-40B4-BE49-F238E27FC236}">
                <a16:creationId xmlns:a16="http://schemas.microsoft.com/office/drawing/2014/main" id="{38C6B745-7279-45DC-9F81-16E8168807C3}"/>
              </a:ext>
            </a:extLst>
          </p:cNvPr>
          <p:cNvSpPr/>
          <p:nvPr/>
        </p:nvSpPr>
        <p:spPr>
          <a:xfrm>
            <a:off x="9688458" y="2118727"/>
            <a:ext cx="972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Tidig upptäckt</a:t>
            </a:r>
          </a:p>
        </p:txBody>
      </p:sp>
      <p:sp>
        <p:nvSpPr>
          <p:cNvPr id="354" name="Ellips 353">
            <a:extLst>
              <a:ext uri="{FF2B5EF4-FFF2-40B4-BE49-F238E27FC236}">
                <a16:creationId xmlns:a16="http://schemas.microsoft.com/office/drawing/2014/main" id="{6BEB6B38-1671-47A5-8A5B-05A1D7E4079C}"/>
              </a:ext>
            </a:extLst>
          </p:cNvPr>
          <p:cNvSpPr/>
          <p:nvPr/>
        </p:nvSpPr>
        <p:spPr>
          <a:xfrm>
            <a:off x="7102683" y="2128293"/>
            <a:ext cx="972000" cy="54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1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Stöd till anhöriga och närstående</a:t>
            </a:r>
          </a:p>
        </p:txBody>
      </p:sp>
      <p:sp>
        <p:nvSpPr>
          <p:cNvPr id="355" name="Rektangel: rundade hörn 354">
            <a:extLst>
              <a:ext uri="{FF2B5EF4-FFF2-40B4-BE49-F238E27FC236}">
                <a16:creationId xmlns:a16="http://schemas.microsoft.com/office/drawing/2014/main" id="{162A0EB9-7886-4AFA-9498-44859B93E988}"/>
              </a:ext>
            </a:extLst>
          </p:cNvPr>
          <p:cNvSpPr/>
          <p:nvPr/>
        </p:nvSpPr>
        <p:spPr>
          <a:xfrm>
            <a:off x="8094387" y="3986153"/>
            <a:ext cx="1715086" cy="43485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Standardiserade vårdförlopp</a:t>
            </a:r>
          </a:p>
        </p:txBody>
      </p:sp>
      <p:sp>
        <p:nvSpPr>
          <p:cNvPr id="128" name="textruta 127">
            <a:extLst>
              <a:ext uri="{FF2B5EF4-FFF2-40B4-BE49-F238E27FC236}">
                <a16:creationId xmlns:a16="http://schemas.microsoft.com/office/drawing/2014/main" id="{9669889B-17BE-49FE-9B62-475A2D410528}"/>
              </a:ext>
            </a:extLst>
          </p:cNvPr>
          <p:cNvSpPr txBox="1"/>
          <p:nvPr/>
        </p:nvSpPr>
        <p:spPr>
          <a:xfrm rot="19912175">
            <a:off x="9364374" y="4428004"/>
            <a:ext cx="1180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Patientkontrakt</a:t>
            </a:r>
            <a:endParaRPr kumimoji="0" lang="sv-SE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textruta 128">
            <a:extLst>
              <a:ext uri="{FF2B5EF4-FFF2-40B4-BE49-F238E27FC236}">
                <a16:creationId xmlns:a16="http://schemas.microsoft.com/office/drawing/2014/main" id="{AB815E17-8E18-4456-A9B7-B3F557765890}"/>
              </a:ext>
            </a:extLst>
          </p:cNvPr>
          <p:cNvSpPr txBox="1"/>
          <p:nvPr/>
        </p:nvSpPr>
        <p:spPr>
          <a:xfrm rot="1823094">
            <a:off x="7144758" y="4382851"/>
            <a:ext cx="1414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Patientdelaktighet</a:t>
            </a:r>
          </a:p>
        </p:txBody>
      </p:sp>
    </p:spTree>
    <p:extLst>
      <p:ext uri="{BB962C8B-B14F-4D97-AF65-F5344CB8AC3E}">
        <p14:creationId xmlns:p14="http://schemas.microsoft.com/office/powerpoint/2010/main" val="251331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96C1F43-AA88-4FDB-A6E8-47959574ABD1}"/>
              </a:ext>
            </a:extLst>
          </p:cNvPr>
          <p:cNvSpPr/>
          <p:nvPr/>
        </p:nvSpPr>
        <p:spPr>
          <a:xfrm>
            <a:off x="3533333" y="990598"/>
            <a:ext cx="3795934" cy="378655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8553B40-1958-4FB7-B239-8F65228CA63E}"/>
              </a:ext>
            </a:extLst>
          </p:cNvPr>
          <p:cNvSpPr txBox="1"/>
          <p:nvPr/>
        </p:nvSpPr>
        <p:spPr>
          <a:xfrm>
            <a:off x="2395358" y="2686932"/>
            <a:ext cx="12868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Anmälda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enligt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SVF Sepsis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2363FC2-F3FB-48F7-8232-0DCF92B23E24}"/>
              </a:ext>
            </a:extLst>
          </p:cNvPr>
          <p:cNvSpPr txBox="1">
            <a:spLocks/>
          </p:cNvSpPr>
          <p:nvPr/>
        </p:nvSpPr>
        <p:spPr>
          <a:xfrm>
            <a:off x="455645" y="190279"/>
            <a:ext cx="4974771" cy="8514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SVF Sepsis</a:t>
            </a:r>
            <a:b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sv-S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69915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6D12581D-CACD-4ECB-BC06-6DD5B277C9B5}"/>
              </a:ext>
            </a:extLst>
          </p:cNvPr>
          <p:cNvSpPr/>
          <p:nvPr/>
        </p:nvSpPr>
        <p:spPr>
          <a:xfrm>
            <a:off x="4365672" y="309489"/>
            <a:ext cx="5148776" cy="5148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A96C1F43-AA88-4FDB-A6E8-47959574ABD1}"/>
              </a:ext>
            </a:extLst>
          </p:cNvPr>
          <p:cNvSpPr/>
          <p:nvPr/>
        </p:nvSpPr>
        <p:spPr>
          <a:xfrm>
            <a:off x="3533333" y="990598"/>
            <a:ext cx="3795934" cy="378655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8553B40-1958-4FB7-B239-8F65228CA63E}"/>
              </a:ext>
            </a:extLst>
          </p:cNvPr>
          <p:cNvSpPr txBox="1"/>
          <p:nvPr/>
        </p:nvSpPr>
        <p:spPr>
          <a:xfrm>
            <a:off x="2395358" y="2686932"/>
            <a:ext cx="12868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Anmälda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enligt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SVF Sepsis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3F0389B-51A4-43EE-9BAA-AF32B879C83A}"/>
              </a:ext>
            </a:extLst>
          </p:cNvPr>
          <p:cNvSpPr txBox="1"/>
          <p:nvPr/>
        </p:nvSpPr>
        <p:spPr>
          <a:xfrm>
            <a:off x="9553469" y="2684586"/>
            <a:ext cx="16714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Alla med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Sepsiskriterier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uppfyllda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2363FC2-F3FB-48F7-8232-0DCF92B23E24}"/>
              </a:ext>
            </a:extLst>
          </p:cNvPr>
          <p:cNvSpPr txBox="1">
            <a:spLocks/>
          </p:cNvSpPr>
          <p:nvPr/>
        </p:nvSpPr>
        <p:spPr>
          <a:xfrm>
            <a:off x="455645" y="190279"/>
            <a:ext cx="4974771" cy="8514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SVF Sepsis</a:t>
            </a:r>
            <a:b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sv-S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87563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138063-4F7C-4EB0-8497-227FC792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12" y="65528"/>
            <a:ext cx="4697171" cy="1325563"/>
          </a:xfrm>
        </p:spPr>
        <p:txBody>
          <a:bodyPr/>
          <a:lstStyle/>
          <a:p>
            <a:r>
              <a:rPr lang="sv-SE" dirty="0"/>
              <a:t>Förankringsarbete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DC745AD3-255C-4C00-8461-0740C9AE0EC8}"/>
              </a:ext>
            </a:extLst>
          </p:cNvPr>
          <p:cNvSpPr/>
          <p:nvPr/>
        </p:nvSpPr>
        <p:spPr>
          <a:xfrm>
            <a:off x="2923459" y="3088679"/>
            <a:ext cx="1247991" cy="12031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NPO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ED8C7C1-DFF6-4754-8C96-0277907581A0}"/>
              </a:ext>
            </a:extLst>
          </p:cNvPr>
          <p:cNvSpPr/>
          <p:nvPr/>
        </p:nvSpPr>
        <p:spPr>
          <a:xfrm>
            <a:off x="0" y="5612235"/>
            <a:ext cx="12192000" cy="12457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2" descr="https://pbs.twimg.com/media/DUNsTwjXUAAEbLn.jpg">
            <a:extLst>
              <a:ext uri="{FF2B5EF4-FFF2-40B4-BE49-F238E27FC236}">
                <a16:creationId xmlns:a16="http://schemas.microsoft.com/office/drawing/2014/main" id="{F29B14A1-8F33-4BFB-BA70-194352AB4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4" b="100000" l="22612" r="73489">
                        <a14:foregroundMark x1="58674" y1="79407" x2="54971" y2="83595"/>
                        <a14:foregroundMark x1="51267" y1="84293" x2="50682" y2="86387"/>
                        <a14:backgroundMark x1="53996" y1="1222" x2="22807" y2="56021"/>
                        <a14:backgroundMark x1="32943" y1="47993" x2="25536" y2="77661"/>
                        <a14:backgroundMark x1="27096" y1="75567" x2="33918" y2="99476"/>
                        <a14:backgroundMark x1="60039" y1="1396" x2="72904" y2="12740"/>
                        <a14:backgroundMark x1="72515" y1="24607" x2="66277" y2="29843"/>
                        <a14:backgroundMark x1="57895" y1="71902" x2="74464" y2="72426"/>
                        <a14:backgroundMark x1="59064" y1="70506" x2="67057" y2="29668"/>
                        <a14:backgroundMark x1="46589" y1="92670" x2="73489" y2="917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4" t="1930" r="26087" b="1548"/>
          <a:stretch/>
        </p:blipFill>
        <p:spPr bwMode="auto">
          <a:xfrm>
            <a:off x="4841003" y="33415"/>
            <a:ext cx="3014770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Ellips 31">
            <a:extLst>
              <a:ext uri="{FF2B5EF4-FFF2-40B4-BE49-F238E27FC236}">
                <a16:creationId xmlns:a16="http://schemas.microsoft.com/office/drawing/2014/main" id="{32037344-BE82-45F6-A932-744CAE40882A}"/>
              </a:ext>
            </a:extLst>
          </p:cNvPr>
          <p:cNvSpPr/>
          <p:nvPr/>
        </p:nvSpPr>
        <p:spPr>
          <a:xfrm>
            <a:off x="5446630" y="6112359"/>
            <a:ext cx="540000" cy="540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RPO</a:t>
            </a:r>
          </a:p>
        </p:txBody>
      </p:sp>
      <p:sp>
        <p:nvSpPr>
          <p:cNvPr id="34" name="Ellips 33">
            <a:extLst>
              <a:ext uri="{FF2B5EF4-FFF2-40B4-BE49-F238E27FC236}">
                <a16:creationId xmlns:a16="http://schemas.microsoft.com/office/drawing/2014/main" id="{7EB6ECCC-D9F2-442E-A668-8B6A86D7247E}"/>
              </a:ext>
            </a:extLst>
          </p:cNvPr>
          <p:cNvSpPr/>
          <p:nvPr/>
        </p:nvSpPr>
        <p:spPr>
          <a:xfrm>
            <a:off x="5833539" y="5304372"/>
            <a:ext cx="540000" cy="540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RPO</a:t>
            </a:r>
          </a:p>
        </p:txBody>
      </p:sp>
      <p:sp>
        <p:nvSpPr>
          <p:cNvPr id="36" name="Ellips 35">
            <a:extLst>
              <a:ext uri="{FF2B5EF4-FFF2-40B4-BE49-F238E27FC236}">
                <a16:creationId xmlns:a16="http://schemas.microsoft.com/office/drawing/2014/main" id="{F0E11577-2AAD-4820-9927-E5F49E55DBB1}"/>
              </a:ext>
            </a:extLst>
          </p:cNvPr>
          <p:cNvSpPr/>
          <p:nvPr/>
        </p:nvSpPr>
        <p:spPr>
          <a:xfrm>
            <a:off x="6209293" y="1670201"/>
            <a:ext cx="540000" cy="540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RPO</a:t>
            </a:r>
          </a:p>
        </p:txBody>
      </p:sp>
      <p:sp>
        <p:nvSpPr>
          <p:cNvPr id="37" name="Ellips 36">
            <a:extLst>
              <a:ext uri="{FF2B5EF4-FFF2-40B4-BE49-F238E27FC236}">
                <a16:creationId xmlns:a16="http://schemas.microsoft.com/office/drawing/2014/main" id="{D33F1D3D-2E92-477E-8DD6-9F805EA6AD79}"/>
              </a:ext>
            </a:extLst>
          </p:cNvPr>
          <p:cNvSpPr/>
          <p:nvPr/>
        </p:nvSpPr>
        <p:spPr>
          <a:xfrm>
            <a:off x="6678551" y="4775527"/>
            <a:ext cx="540000" cy="540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RPO</a:t>
            </a:r>
          </a:p>
        </p:txBody>
      </p:sp>
      <p:sp>
        <p:nvSpPr>
          <p:cNvPr id="38" name="Ellips 37">
            <a:extLst>
              <a:ext uri="{FF2B5EF4-FFF2-40B4-BE49-F238E27FC236}">
                <a16:creationId xmlns:a16="http://schemas.microsoft.com/office/drawing/2014/main" id="{81EAF321-F0D9-4294-8F48-13F2E8C5FECF}"/>
              </a:ext>
            </a:extLst>
          </p:cNvPr>
          <p:cNvSpPr/>
          <p:nvPr/>
        </p:nvSpPr>
        <p:spPr>
          <a:xfrm>
            <a:off x="846745" y="3088679"/>
            <a:ext cx="1247991" cy="12031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NAG SVF</a:t>
            </a:r>
          </a:p>
        </p:txBody>
      </p:sp>
      <p:cxnSp>
        <p:nvCxnSpPr>
          <p:cNvPr id="40" name="Rak pilkoppling 39">
            <a:extLst>
              <a:ext uri="{FF2B5EF4-FFF2-40B4-BE49-F238E27FC236}">
                <a16:creationId xmlns:a16="http://schemas.microsoft.com/office/drawing/2014/main" id="{52B69E67-DC4D-4A59-9E6D-1F0B993B17B3}"/>
              </a:ext>
            </a:extLst>
          </p:cNvPr>
          <p:cNvCxnSpPr>
            <a:stCxn id="38" idx="6"/>
            <a:endCxn id="5" idx="2"/>
          </p:cNvCxnSpPr>
          <p:nvPr/>
        </p:nvCxnSpPr>
        <p:spPr>
          <a:xfrm>
            <a:off x="2094736" y="3690258"/>
            <a:ext cx="82872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koppling 42">
            <a:extLst>
              <a:ext uri="{FF2B5EF4-FFF2-40B4-BE49-F238E27FC236}">
                <a16:creationId xmlns:a16="http://schemas.microsoft.com/office/drawing/2014/main" id="{80E45097-1B72-437C-B157-CC134450CE7C}"/>
              </a:ext>
            </a:extLst>
          </p:cNvPr>
          <p:cNvCxnSpPr>
            <a:stCxn id="5" idx="6"/>
            <a:endCxn id="36" idx="3"/>
          </p:cNvCxnSpPr>
          <p:nvPr/>
        </p:nvCxnSpPr>
        <p:spPr>
          <a:xfrm flipV="1">
            <a:off x="4171450" y="2131120"/>
            <a:ext cx="2116924" cy="1559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koppling 44">
            <a:extLst>
              <a:ext uri="{FF2B5EF4-FFF2-40B4-BE49-F238E27FC236}">
                <a16:creationId xmlns:a16="http://schemas.microsoft.com/office/drawing/2014/main" id="{8310CF9C-B8F7-4BA7-9ECA-700F3D0AF06C}"/>
              </a:ext>
            </a:extLst>
          </p:cNvPr>
          <p:cNvCxnSpPr>
            <a:stCxn id="5" idx="6"/>
          </p:cNvCxnSpPr>
          <p:nvPr/>
        </p:nvCxnSpPr>
        <p:spPr>
          <a:xfrm>
            <a:off x="4171450" y="3690258"/>
            <a:ext cx="1529080" cy="527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koppling 46">
            <a:extLst>
              <a:ext uri="{FF2B5EF4-FFF2-40B4-BE49-F238E27FC236}">
                <a16:creationId xmlns:a16="http://schemas.microsoft.com/office/drawing/2014/main" id="{B243C736-A4D2-4F2C-AF85-441AD959E925}"/>
              </a:ext>
            </a:extLst>
          </p:cNvPr>
          <p:cNvCxnSpPr>
            <a:cxnSpLocks/>
            <a:stCxn id="5" idx="6"/>
            <a:endCxn id="37" idx="1"/>
          </p:cNvCxnSpPr>
          <p:nvPr/>
        </p:nvCxnSpPr>
        <p:spPr>
          <a:xfrm>
            <a:off x="4171450" y="3690258"/>
            <a:ext cx="2586182" cy="116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lips 47">
            <a:extLst>
              <a:ext uri="{FF2B5EF4-FFF2-40B4-BE49-F238E27FC236}">
                <a16:creationId xmlns:a16="http://schemas.microsoft.com/office/drawing/2014/main" id="{BABAE2A9-0568-4CEF-A154-9461E332F40B}"/>
              </a:ext>
            </a:extLst>
          </p:cNvPr>
          <p:cNvSpPr/>
          <p:nvPr/>
        </p:nvSpPr>
        <p:spPr>
          <a:xfrm>
            <a:off x="5621449" y="4138817"/>
            <a:ext cx="540000" cy="540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RPO</a:t>
            </a:r>
          </a:p>
        </p:txBody>
      </p:sp>
      <p:cxnSp>
        <p:nvCxnSpPr>
          <p:cNvPr id="50" name="Rak koppling 49">
            <a:extLst>
              <a:ext uri="{FF2B5EF4-FFF2-40B4-BE49-F238E27FC236}">
                <a16:creationId xmlns:a16="http://schemas.microsoft.com/office/drawing/2014/main" id="{EF7C578E-C3BC-46A8-A247-EAD2016CF588}"/>
              </a:ext>
            </a:extLst>
          </p:cNvPr>
          <p:cNvCxnSpPr>
            <a:stCxn id="5" idx="6"/>
          </p:cNvCxnSpPr>
          <p:nvPr/>
        </p:nvCxnSpPr>
        <p:spPr>
          <a:xfrm>
            <a:off x="4171450" y="3690258"/>
            <a:ext cx="901976" cy="1579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koppling 51">
            <a:extLst>
              <a:ext uri="{FF2B5EF4-FFF2-40B4-BE49-F238E27FC236}">
                <a16:creationId xmlns:a16="http://schemas.microsoft.com/office/drawing/2014/main" id="{0E035D45-5055-4985-9630-1C74A7BEFA1D}"/>
              </a:ext>
            </a:extLst>
          </p:cNvPr>
          <p:cNvCxnSpPr>
            <a:stCxn id="5" idx="6"/>
            <a:endCxn id="34" idx="1"/>
          </p:cNvCxnSpPr>
          <p:nvPr/>
        </p:nvCxnSpPr>
        <p:spPr>
          <a:xfrm>
            <a:off x="4171450" y="3690258"/>
            <a:ext cx="1741170" cy="1693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koppling 53">
            <a:extLst>
              <a:ext uri="{FF2B5EF4-FFF2-40B4-BE49-F238E27FC236}">
                <a16:creationId xmlns:a16="http://schemas.microsoft.com/office/drawing/2014/main" id="{92AFDBDA-0CA0-449E-8DD8-7E4834203999}"/>
              </a:ext>
            </a:extLst>
          </p:cNvPr>
          <p:cNvCxnSpPr>
            <a:stCxn id="5" idx="6"/>
            <a:endCxn id="32" idx="0"/>
          </p:cNvCxnSpPr>
          <p:nvPr/>
        </p:nvCxnSpPr>
        <p:spPr>
          <a:xfrm>
            <a:off x="4171450" y="3690258"/>
            <a:ext cx="1545180" cy="2422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lips 54">
            <a:extLst>
              <a:ext uri="{FF2B5EF4-FFF2-40B4-BE49-F238E27FC236}">
                <a16:creationId xmlns:a16="http://schemas.microsoft.com/office/drawing/2014/main" id="{1003D21B-0BED-492B-A523-B9DC7279A3F3}"/>
              </a:ext>
            </a:extLst>
          </p:cNvPr>
          <p:cNvSpPr/>
          <p:nvPr/>
        </p:nvSpPr>
        <p:spPr>
          <a:xfrm>
            <a:off x="4994345" y="5190652"/>
            <a:ext cx="540000" cy="540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RPO</a:t>
            </a:r>
          </a:p>
        </p:txBody>
      </p:sp>
    </p:spTree>
    <p:extLst>
      <p:ext uri="{BB962C8B-B14F-4D97-AF65-F5344CB8AC3E}">
        <p14:creationId xmlns:p14="http://schemas.microsoft.com/office/powerpoint/2010/main" val="2947648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138063-4F7C-4EB0-8497-227FC792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12" y="65528"/>
            <a:ext cx="4697171" cy="1325563"/>
          </a:xfrm>
        </p:spPr>
        <p:txBody>
          <a:bodyPr/>
          <a:lstStyle/>
          <a:p>
            <a:r>
              <a:rPr lang="sv-SE" dirty="0"/>
              <a:t>Förankringsarbete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DC745AD3-255C-4C00-8461-0740C9AE0EC8}"/>
              </a:ext>
            </a:extLst>
          </p:cNvPr>
          <p:cNvSpPr/>
          <p:nvPr/>
        </p:nvSpPr>
        <p:spPr>
          <a:xfrm>
            <a:off x="2923459" y="3088679"/>
            <a:ext cx="1247991" cy="12031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NPO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3ED8C7C1-DFF6-4754-8C96-0277907581A0}"/>
              </a:ext>
            </a:extLst>
          </p:cNvPr>
          <p:cNvSpPr/>
          <p:nvPr/>
        </p:nvSpPr>
        <p:spPr>
          <a:xfrm>
            <a:off x="0" y="5612235"/>
            <a:ext cx="12192000" cy="12457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2" descr="https://pbs.twimg.com/media/DUNsTwjXUAAEbLn.jpg">
            <a:extLst>
              <a:ext uri="{FF2B5EF4-FFF2-40B4-BE49-F238E27FC236}">
                <a16:creationId xmlns:a16="http://schemas.microsoft.com/office/drawing/2014/main" id="{F29B14A1-8F33-4BFB-BA70-194352AB4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4" b="100000" l="22612" r="73489">
                        <a14:foregroundMark x1="58674" y1="79407" x2="54971" y2="83595"/>
                        <a14:foregroundMark x1="51267" y1="84293" x2="50682" y2="86387"/>
                        <a14:backgroundMark x1="53996" y1="1222" x2="22807" y2="56021"/>
                        <a14:backgroundMark x1="32943" y1="47993" x2="25536" y2="77661"/>
                        <a14:backgroundMark x1="27096" y1="75567" x2="33918" y2="99476"/>
                        <a14:backgroundMark x1="60039" y1="1396" x2="72904" y2="12740"/>
                        <a14:backgroundMark x1="72515" y1="24607" x2="66277" y2="29843"/>
                        <a14:backgroundMark x1="57895" y1="71902" x2="74464" y2="72426"/>
                        <a14:backgroundMark x1="59064" y1="70506" x2="67057" y2="29668"/>
                        <a14:backgroundMark x1="46589" y1="92670" x2="73489" y2="917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4" t="1930" r="26087" b="1548"/>
          <a:stretch/>
        </p:blipFill>
        <p:spPr bwMode="auto">
          <a:xfrm>
            <a:off x="4841003" y="33415"/>
            <a:ext cx="3014770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Ellips 31">
            <a:extLst>
              <a:ext uri="{FF2B5EF4-FFF2-40B4-BE49-F238E27FC236}">
                <a16:creationId xmlns:a16="http://schemas.microsoft.com/office/drawing/2014/main" id="{32037344-BE82-45F6-A932-744CAE40882A}"/>
              </a:ext>
            </a:extLst>
          </p:cNvPr>
          <p:cNvSpPr/>
          <p:nvPr/>
        </p:nvSpPr>
        <p:spPr>
          <a:xfrm>
            <a:off x="5446630" y="6112359"/>
            <a:ext cx="540000" cy="540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RPO</a:t>
            </a:r>
          </a:p>
        </p:txBody>
      </p:sp>
      <p:sp>
        <p:nvSpPr>
          <p:cNvPr id="34" name="Ellips 33">
            <a:extLst>
              <a:ext uri="{FF2B5EF4-FFF2-40B4-BE49-F238E27FC236}">
                <a16:creationId xmlns:a16="http://schemas.microsoft.com/office/drawing/2014/main" id="{7EB6ECCC-D9F2-442E-A668-8B6A86D7247E}"/>
              </a:ext>
            </a:extLst>
          </p:cNvPr>
          <p:cNvSpPr/>
          <p:nvPr/>
        </p:nvSpPr>
        <p:spPr>
          <a:xfrm>
            <a:off x="5833539" y="5304372"/>
            <a:ext cx="540000" cy="540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RPO</a:t>
            </a:r>
          </a:p>
        </p:txBody>
      </p:sp>
      <p:sp>
        <p:nvSpPr>
          <p:cNvPr id="36" name="Ellips 35">
            <a:extLst>
              <a:ext uri="{FF2B5EF4-FFF2-40B4-BE49-F238E27FC236}">
                <a16:creationId xmlns:a16="http://schemas.microsoft.com/office/drawing/2014/main" id="{F0E11577-2AAD-4820-9927-E5F49E55DBB1}"/>
              </a:ext>
            </a:extLst>
          </p:cNvPr>
          <p:cNvSpPr/>
          <p:nvPr/>
        </p:nvSpPr>
        <p:spPr>
          <a:xfrm>
            <a:off x="6209293" y="1670201"/>
            <a:ext cx="540000" cy="540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RPO</a:t>
            </a:r>
          </a:p>
        </p:txBody>
      </p:sp>
      <p:sp>
        <p:nvSpPr>
          <p:cNvPr id="37" name="Ellips 36">
            <a:extLst>
              <a:ext uri="{FF2B5EF4-FFF2-40B4-BE49-F238E27FC236}">
                <a16:creationId xmlns:a16="http://schemas.microsoft.com/office/drawing/2014/main" id="{D33F1D3D-2E92-477E-8DD6-9F805EA6AD79}"/>
              </a:ext>
            </a:extLst>
          </p:cNvPr>
          <p:cNvSpPr/>
          <p:nvPr/>
        </p:nvSpPr>
        <p:spPr>
          <a:xfrm>
            <a:off x="6678551" y="4775527"/>
            <a:ext cx="540000" cy="540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RPO</a:t>
            </a:r>
          </a:p>
        </p:txBody>
      </p:sp>
      <p:sp>
        <p:nvSpPr>
          <p:cNvPr id="38" name="Ellips 37">
            <a:extLst>
              <a:ext uri="{FF2B5EF4-FFF2-40B4-BE49-F238E27FC236}">
                <a16:creationId xmlns:a16="http://schemas.microsoft.com/office/drawing/2014/main" id="{81EAF321-F0D9-4294-8F48-13F2E8C5FECF}"/>
              </a:ext>
            </a:extLst>
          </p:cNvPr>
          <p:cNvSpPr/>
          <p:nvPr/>
        </p:nvSpPr>
        <p:spPr>
          <a:xfrm>
            <a:off x="846745" y="3088679"/>
            <a:ext cx="1247991" cy="12031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NAG SVF</a:t>
            </a:r>
          </a:p>
        </p:txBody>
      </p:sp>
      <p:cxnSp>
        <p:nvCxnSpPr>
          <p:cNvPr id="40" name="Rak pilkoppling 39">
            <a:extLst>
              <a:ext uri="{FF2B5EF4-FFF2-40B4-BE49-F238E27FC236}">
                <a16:creationId xmlns:a16="http://schemas.microsoft.com/office/drawing/2014/main" id="{52B69E67-DC4D-4A59-9E6D-1F0B993B17B3}"/>
              </a:ext>
            </a:extLst>
          </p:cNvPr>
          <p:cNvCxnSpPr>
            <a:stCxn id="38" idx="6"/>
            <a:endCxn id="5" idx="2"/>
          </p:cNvCxnSpPr>
          <p:nvPr/>
        </p:nvCxnSpPr>
        <p:spPr>
          <a:xfrm>
            <a:off x="2094736" y="3690258"/>
            <a:ext cx="82872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koppling 42">
            <a:extLst>
              <a:ext uri="{FF2B5EF4-FFF2-40B4-BE49-F238E27FC236}">
                <a16:creationId xmlns:a16="http://schemas.microsoft.com/office/drawing/2014/main" id="{80E45097-1B72-437C-B157-CC134450CE7C}"/>
              </a:ext>
            </a:extLst>
          </p:cNvPr>
          <p:cNvCxnSpPr>
            <a:stCxn id="5" idx="6"/>
            <a:endCxn id="36" idx="3"/>
          </p:cNvCxnSpPr>
          <p:nvPr/>
        </p:nvCxnSpPr>
        <p:spPr>
          <a:xfrm flipV="1">
            <a:off x="4171450" y="2131120"/>
            <a:ext cx="2116924" cy="1559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k koppling 44">
            <a:extLst>
              <a:ext uri="{FF2B5EF4-FFF2-40B4-BE49-F238E27FC236}">
                <a16:creationId xmlns:a16="http://schemas.microsoft.com/office/drawing/2014/main" id="{8310CF9C-B8F7-4BA7-9ECA-700F3D0AF06C}"/>
              </a:ext>
            </a:extLst>
          </p:cNvPr>
          <p:cNvCxnSpPr>
            <a:stCxn id="5" idx="6"/>
          </p:cNvCxnSpPr>
          <p:nvPr/>
        </p:nvCxnSpPr>
        <p:spPr>
          <a:xfrm>
            <a:off x="4171450" y="3690258"/>
            <a:ext cx="1529080" cy="527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koppling 46">
            <a:extLst>
              <a:ext uri="{FF2B5EF4-FFF2-40B4-BE49-F238E27FC236}">
                <a16:creationId xmlns:a16="http://schemas.microsoft.com/office/drawing/2014/main" id="{B243C736-A4D2-4F2C-AF85-441AD959E925}"/>
              </a:ext>
            </a:extLst>
          </p:cNvPr>
          <p:cNvCxnSpPr>
            <a:cxnSpLocks/>
            <a:stCxn id="5" idx="6"/>
            <a:endCxn id="37" idx="1"/>
          </p:cNvCxnSpPr>
          <p:nvPr/>
        </p:nvCxnSpPr>
        <p:spPr>
          <a:xfrm>
            <a:off x="4171450" y="3690258"/>
            <a:ext cx="2586182" cy="116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lips 47">
            <a:extLst>
              <a:ext uri="{FF2B5EF4-FFF2-40B4-BE49-F238E27FC236}">
                <a16:creationId xmlns:a16="http://schemas.microsoft.com/office/drawing/2014/main" id="{BABAE2A9-0568-4CEF-A154-9461E332F40B}"/>
              </a:ext>
            </a:extLst>
          </p:cNvPr>
          <p:cNvSpPr/>
          <p:nvPr/>
        </p:nvSpPr>
        <p:spPr>
          <a:xfrm>
            <a:off x="5621449" y="4138817"/>
            <a:ext cx="540000" cy="540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RPO</a:t>
            </a:r>
          </a:p>
        </p:txBody>
      </p:sp>
      <p:cxnSp>
        <p:nvCxnSpPr>
          <p:cNvPr id="50" name="Rak koppling 49">
            <a:extLst>
              <a:ext uri="{FF2B5EF4-FFF2-40B4-BE49-F238E27FC236}">
                <a16:creationId xmlns:a16="http://schemas.microsoft.com/office/drawing/2014/main" id="{EF7C578E-C3BC-46A8-A247-EAD2016CF588}"/>
              </a:ext>
            </a:extLst>
          </p:cNvPr>
          <p:cNvCxnSpPr>
            <a:stCxn id="5" idx="6"/>
          </p:cNvCxnSpPr>
          <p:nvPr/>
        </p:nvCxnSpPr>
        <p:spPr>
          <a:xfrm>
            <a:off x="4171450" y="3690258"/>
            <a:ext cx="901976" cy="1579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koppling 51">
            <a:extLst>
              <a:ext uri="{FF2B5EF4-FFF2-40B4-BE49-F238E27FC236}">
                <a16:creationId xmlns:a16="http://schemas.microsoft.com/office/drawing/2014/main" id="{0E035D45-5055-4985-9630-1C74A7BEFA1D}"/>
              </a:ext>
            </a:extLst>
          </p:cNvPr>
          <p:cNvCxnSpPr>
            <a:stCxn id="5" idx="6"/>
            <a:endCxn id="34" idx="1"/>
          </p:cNvCxnSpPr>
          <p:nvPr/>
        </p:nvCxnSpPr>
        <p:spPr>
          <a:xfrm>
            <a:off x="4171450" y="3690258"/>
            <a:ext cx="1741170" cy="1693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k koppling 53">
            <a:extLst>
              <a:ext uri="{FF2B5EF4-FFF2-40B4-BE49-F238E27FC236}">
                <a16:creationId xmlns:a16="http://schemas.microsoft.com/office/drawing/2014/main" id="{92AFDBDA-0CA0-449E-8DD8-7E4834203999}"/>
              </a:ext>
            </a:extLst>
          </p:cNvPr>
          <p:cNvCxnSpPr>
            <a:stCxn id="5" idx="6"/>
            <a:endCxn id="32" idx="0"/>
          </p:cNvCxnSpPr>
          <p:nvPr/>
        </p:nvCxnSpPr>
        <p:spPr>
          <a:xfrm>
            <a:off x="4171450" y="3690258"/>
            <a:ext cx="1545180" cy="2422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lips 54">
            <a:extLst>
              <a:ext uri="{FF2B5EF4-FFF2-40B4-BE49-F238E27FC236}">
                <a16:creationId xmlns:a16="http://schemas.microsoft.com/office/drawing/2014/main" id="{1003D21B-0BED-492B-A523-B9DC7279A3F3}"/>
              </a:ext>
            </a:extLst>
          </p:cNvPr>
          <p:cNvSpPr/>
          <p:nvPr/>
        </p:nvSpPr>
        <p:spPr>
          <a:xfrm>
            <a:off x="4994345" y="5190652"/>
            <a:ext cx="540000" cy="540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RPO</a:t>
            </a:r>
          </a:p>
        </p:txBody>
      </p:sp>
      <p:sp>
        <p:nvSpPr>
          <p:cNvPr id="57" name="Ellips 56">
            <a:extLst>
              <a:ext uri="{FF2B5EF4-FFF2-40B4-BE49-F238E27FC236}">
                <a16:creationId xmlns:a16="http://schemas.microsoft.com/office/drawing/2014/main" id="{A3577F6C-4928-4CC2-B44F-280C06FB78D9}"/>
              </a:ext>
            </a:extLst>
          </p:cNvPr>
          <p:cNvSpPr/>
          <p:nvPr/>
        </p:nvSpPr>
        <p:spPr>
          <a:xfrm>
            <a:off x="7853128" y="3091787"/>
            <a:ext cx="1247991" cy="12031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RPO</a:t>
            </a:r>
          </a:p>
        </p:txBody>
      </p:sp>
      <p:sp>
        <p:nvSpPr>
          <p:cNvPr id="58" name="Ellips 57">
            <a:extLst>
              <a:ext uri="{FF2B5EF4-FFF2-40B4-BE49-F238E27FC236}">
                <a16:creationId xmlns:a16="http://schemas.microsoft.com/office/drawing/2014/main" id="{CBE0DE0F-CCC7-4A27-B02B-A012BD8CF083}"/>
              </a:ext>
            </a:extLst>
          </p:cNvPr>
          <p:cNvSpPr/>
          <p:nvPr/>
        </p:nvSpPr>
        <p:spPr>
          <a:xfrm>
            <a:off x="9927635" y="3085565"/>
            <a:ext cx="1247991" cy="120315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RAG</a:t>
            </a:r>
          </a:p>
        </p:txBody>
      </p:sp>
      <p:cxnSp>
        <p:nvCxnSpPr>
          <p:cNvPr id="59" name="Rak pilkoppling 58">
            <a:extLst>
              <a:ext uri="{FF2B5EF4-FFF2-40B4-BE49-F238E27FC236}">
                <a16:creationId xmlns:a16="http://schemas.microsoft.com/office/drawing/2014/main" id="{B59ABF46-7155-4A2A-A33E-99BBF42C8E2D}"/>
              </a:ext>
            </a:extLst>
          </p:cNvPr>
          <p:cNvCxnSpPr/>
          <p:nvPr/>
        </p:nvCxnSpPr>
        <p:spPr>
          <a:xfrm>
            <a:off x="9101119" y="3690258"/>
            <a:ext cx="82872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510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64B529-22D1-4010-9CFE-82615AB9B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Utmaningar med SVF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F07B378-8ACF-413F-9123-6190D6AF9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Tidspress</a:t>
            </a:r>
          </a:p>
          <a:p>
            <a:r>
              <a:rPr lang="sv-SE" dirty="0"/>
              <a:t>Att komma överens mellan specialiteter och över landet</a:t>
            </a:r>
          </a:p>
          <a:p>
            <a:r>
              <a:rPr lang="sv-SE" dirty="0"/>
              <a:t>Ekonomisk ersättning av SVF-medlemmar, olika tolkning i olika regioner</a:t>
            </a:r>
          </a:p>
        </p:txBody>
      </p:sp>
    </p:spTree>
    <p:extLst>
      <p:ext uri="{BB962C8B-B14F-4D97-AF65-F5344CB8AC3E}">
        <p14:creationId xmlns:p14="http://schemas.microsoft.com/office/powerpoint/2010/main" val="166816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31585C-6033-4424-B728-34FE98FD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Råd till kommande SVF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FED64B-6A3B-4A58-BBE2-056A9C2AE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Med SVF följer ekonomiska medel som underlättar arbetet i arbetsgruppen och i implementeringen i respektive region</a:t>
            </a:r>
          </a:p>
          <a:p>
            <a:r>
              <a:rPr lang="sv-SE" dirty="0"/>
              <a:t>Tänk på att SVF ska kunna implementeras. Fokus i första hand på evidensbaserad optimering av befintliga sjukvårdsstrukturer  </a:t>
            </a:r>
          </a:p>
        </p:txBody>
      </p:sp>
    </p:spTree>
    <p:extLst>
      <p:ext uri="{BB962C8B-B14F-4D97-AF65-F5344CB8AC3E}">
        <p14:creationId xmlns:p14="http://schemas.microsoft.com/office/powerpoint/2010/main" val="8990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99EF9E2-7FCD-4B52-BC31-A77BFACC596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99EF9E2-7FCD-4B52-BC31-A77BFACC5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A09066AD-F747-4E4D-91E8-2D0C0D412EA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CB118C5-50E6-48B4-B177-9527D61661EF}"/>
              </a:ext>
            </a:extLst>
          </p:cNvPr>
          <p:cNvSpPr/>
          <p:nvPr/>
        </p:nvSpPr>
        <p:spPr>
          <a:xfrm>
            <a:off x="-423513" y="3086769"/>
            <a:ext cx="10334767" cy="616017"/>
          </a:xfrm>
          <a:prstGeom prst="roundRect">
            <a:avLst/>
          </a:prstGeom>
          <a:solidFill>
            <a:srgbClr val="3F7C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58CB71-4EC7-43E4-BC01-9B8165EE1B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98DB7-F40B-4F54-B72F-A408F6426B6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B9293E-C041-4574-94AE-B648BFE44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800" dirty="0"/>
              <a:t>Agenda</a:t>
            </a:r>
          </a:p>
        </p:txBody>
      </p:sp>
      <p:sp>
        <p:nvSpPr>
          <p:cNvPr id="2" name="format_text_box_2">
            <a:extLst>
              <a:ext uri="{FF2B5EF4-FFF2-40B4-BE49-F238E27FC236}">
                <a16:creationId xmlns:a16="http://schemas.microsoft.com/office/drawing/2014/main" id="{C75178C0-6A66-4617-B22F-F9BA7CED03D8}"/>
              </a:ext>
            </a:extLst>
          </p:cNvPr>
          <p:cNvSpPr txBox="1"/>
          <p:nvPr/>
        </p:nvSpPr>
        <p:spPr>
          <a:xfrm>
            <a:off x="308007" y="1718110"/>
            <a:ext cx="9414061" cy="258532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Standardiserat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vårdförlopp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vad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är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patienter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cancer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r>
              <a:rPr lang="en-US" sz="2400" dirty="0" err="1"/>
              <a:t>Hur</a:t>
            </a:r>
            <a:r>
              <a:rPr lang="en-US" sz="2400" dirty="0"/>
              <a:t> </a:t>
            </a:r>
            <a:r>
              <a:rPr lang="en-US" sz="2400" dirty="0" err="1"/>
              <a:t>gör</a:t>
            </a:r>
            <a:r>
              <a:rPr lang="en-US" sz="2400" dirty="0"/>
              <a:t> vi, </a:t>
            </a:r>
            <a:r>
              <a:rPr lang="en-US" sz="2400" dirty="0" err="1"/>
              <a:t>var</a:t>
            </a:r>
            <a:r>
              <a:rPr lang="en-US" sz="2400" dirty="0"/>
              <a:t> </a:t>
            </a:r>
            <a:r>
              <a:rPr lang="en-US" sz="2400" dirty="0" err="1"/>
              <a:t>är</a:t>
            </a:r>
            <a:r>
              <a:rPr lang="en-US" sz="2400" dirty="0"/>
              <a:t> vi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vad</a:t>
            </a:r>
            <a:r>
              <a:rPr lang="en-US" sz="2400" dirty="0"/>
              <a:t> </a:t>
            </a:r>
            <a:r>
              <a:rPr lang="en-US" sz="2400" dirty="0" err="1"/>
              <a:t>händer</a:t>
            </a:r>
            <a:r>
              <a:rPr lang="en-US" sz="2400" dirty="0"/>
              <a:t> </a:t>
            </a:r>
            <a:r>
              <a:rPr lang="en-US" sz="2400" dirty="0" err="1"/>
              <a:t>framöver</a:t>
            </a:r>
            <a:r>
              <a:rPr lang="en-US" sz="2400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Varför ett standardiserat vårdförlopp för sepsis?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Hur går arbetet till en NAG- SVF?</a:t>
            </a:r>
            <a:endParaRPr kumimoji="0" lang="sv-SE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9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29"/>
          <a:stretch/>
        </p:blipFill>
        <p:spPr>
          <a:xfrm>
            <a:off x="7263245" y="-8546"/>
            <a:ext cx="4928755" cy="573493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9797" y="603456"/>
            <a:ext cx="6418696" cy="2852737"/>
          </a:xfrm>
        </p:spPr>
        <p:txBody>
          <a:bodyPr>
            <a:normAutofit/>
          </a:bodyPr>
          <a:lstStyle/>
          <a:p>
            <a:pPr algn="ctr"/>
            <a:r>
              <a:rPr lang="sv-SE" sz="5400" dirty="0">
                <a:solidFill>
                  <a:srgbClr val="2A605D"/>
                </a:solidFill>
                <a:latin typeface="+mn-lt"/>
                <a:ea typeface="+mn-ea"/>
                <a:cs typeface="+mn-cs"/>
              </a:rPr>
              <a:t>Vår framgång räknas i </a:t>
            </a:r>
            <a:br>
              <a:rPr lang="sv-SE" sz="5400" dirty="0">
                <a:solidFill>
                  <a:srgbClr val="2A605D"/>
                </a:solidFill>
                <a:latin typeface="+mn-lt"/>
                <a:ea typeface="+mn-ea"/>
                <a:cs typeface="+mn-cs"/>
              </a:rPr>
            </a:br>
            <a:r>
              <a:rPr lang="sv-SE" sz="5400" dirty="0">
                <a:solidFill>
                  <a:srgbClr val="2A605D"/>
                </a:solidFill>
                <a:latin typeface="+mn-lt"/>
                <a:ea typeface="+mn-ea"/>
                <a:cs typeface="+mn-cs"/>
              </a:rPr>
              <a:t>liv och jämlik hälsa </a:t>
            </a:r>
            <a:r>
              <a:rPr lang="sv-SE" sz="4400" dirty="0"/>
              <a:t/>
            </a:r>
            <a:br>
              <a:rPr lang="sv-SE" sz="4400" dirty="0"/>
            </a:br>
            <a:endParaRPr lang="sv-SE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body" idx="1"/>
          </p:nvPr>
        </p:nvSpPr>
        <p:spPr>
          <a:xfrm>
            <a:off x="1306945" y="3168573"/>
            <a:ext cx="4724400" cy="1500187"/>
          </a:xfrm>
        </p:spPr>
        <p:txBody>
          <a:bodyPr>
            <a:noAutofit/>
          </a:bodyPr>
          <a:lstStyle/>
          <a:p>
            <a:pPr algn="ctr"/>
            <a:r>
              <a:rPr lang="sv-SE" sz="4000" dirty="0"/>
              <a:t>Tillsammans gör </a:t>
            </a:r>
          </a:p>
          <a:p>
            <a:pPr algn="ctr"/>
            <a:r>
              <a:rPr lang="sv-SE" sz="4000" dirty="0"/>
              <a:t>vi varandra </a:t>
            </a:r>
          </a:p>
          <a:p>
            <a:pPr algn="ctr"/>
            <a:r>
              <a:rPr lang="sv-SE" sz="4000" dirty="0"/>
              <a:t>framgångsrika!</a:t>
            </a:r>
            <a:r>
              <a:rPr lang="sv-SE" sz="5400" dirty="0">
                <a:solidFill>
                  <a:srgbClr val="2A605D"/>
                </a:solidFill>
              </a:rPr>
              <a:t/>
            </a:r>
            <a:br>
              <a:rPr lang="sv-SE" sz="5400" dirty="0">
                <a:solidFill>
                  <a:srgbClr val="2A605D"/>
                </a:solidFill>
              </a:rPr>
            </a:br>
            <a:endParaRPr lang="sv-SE" sz="5400" dirty="0">
              <a:solidFill>
                <a:srgbClr val="2A605D"/>
              </a:solidFill>
            </a:endParaRPr>
          </a:p>
          <a:p>
            <a:pPr algn="ctr"/>
            <a:endParaRPr lang="sv-SE" sz="5400" dirty="0">
              <a:solidFill>
                <a:srgbClr val="2A605D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7075918" y="-8546"/>
            <a:ext cx="5116082" cy="575297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7263245" y="2912889"/>
            <a:ext cx="3150878" cy="283154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 frågor – kontakta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Christina Holmström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Processledare SVF, SKL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christina.holmstrom@skl.se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 funktionsbrevlådan: 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kunskapsstyrning-vard@skl.se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Information om SVF på skl.se: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https://skl.se/halsasjukvard/kunskapsstodvardochbehandling/systemforkunskapsstyrning/overenskommelsestandardiseradevardforlopp.28121.html</a:t>
            </a:r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74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D642689-0C09-412B-B53A-4FF3579E4DF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think-cell Slide" r:id="rId5" imgW="393" imgH="394" progId="TCLayout.ActiveDocument.1">
                  <p:embed/>
                </p:oleObj>
              </mc:Choice>
              <mc:Fallback>
                <p:oleObj name="think-cell Slide" r:id="rId5" imgW="393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D642689-0C09-412B-B53A-4FF3579E4D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EFDFDE7D-4305-435D-BF7C-CFEDAA50F3A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sv-SE" sz="2800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800"/>
              <a:t>Vad utmärker ett SVF?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AFD23C69-1381-4CCD-9E1E-0A2910DD7227}"/>
              </a:ext>
            </a:extLst>
          </p:cNvPr>
          <p:cNvSpPr txBox="1">
            <a:spLocks/>
          </p:cNvSpPr>
          <p:nvPr/>
        </p:nvSpPr>
        <p:spPr>
          <a:xfrm>
            <a:off x="401064" y="1130584"/>
            <a:ext cx="8817443" cy="4930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1551" marR="0" lvl="0" indent="-291551" algn="ctr" defTabSz="914400" rtl="0" eaLnBrk="1" fontAlgn="auto" latinLnBrk="0" hangingPunct="1">
              <a:lnSpc>
                <a:spcPct val="100000"/>
              </a:lnSpc>
              <a:spcBef>
                <a:spcPts val="122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3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733" y="467538"/>
            <a:ext cx="2593893" cy="4608440"/>
          </a:xfrm>
          <a:prstGeom prst="rect">
            <a:avLst/>
          </a:prstGeom>
        </p:spPr>
      </p:pic>
      <p:sp>
        <p:nvSpPr>
          <p:cNvPr id="7" name="Oval 33">
            <a:extLst>
              <a:ext uri="{FF2B5EF4-FFF2-40B4-BE49-F238E27FC236}">
                <a16:creationId xmlns:a16="http://schemas.microsoft.com/office/drawing/2014/main" id="{CE75A0E8-AF35-43DA-A89A-3402BD3A6CC3}"/>
              </a:ext>
            </a:extLst>
          </p:cNvPr>
          <p:cNvSpPr/>
          <p:nvPr/>
        </p:nvSpPr>
        <p:spPr>
          <a:xfrm>
            <a:off x="565200" y="1163983"/>
            <a:ext cx="274320" cy="2743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itchFamily="34" charset="0"/>
              </a:rPr>
              <a:t>1</a:t>
            </a:r>
          </a:p>
        </p:txBody>
      </p:sp>
      <p:sp>
        <p:nvSpPr>
          <p:cNvPr id="10" name="textruta 3">
            <a:extLst>
              <a:ext uri="{FF2B5EF4-FFF2-40B4-BE49-F238E27FC236}">
                <a16:creationId xmlns:a16="http://schemas.microsoft.com/office/drawing/2014/main" id="{370706D0-AD7E-4A30-91F6-1229BA592ED9}"/>
              </a:ext>
            </a:extLst>
          </p:cNvPr>
          <p:cNvSpPr txBox="1"/>
          <p:nvPr/>
        </p:nvSpPr>
        <p:spPr>
          <a:xfrm>
            <a:off x="971999" y="1163983"/>
            <a:ext cx="712115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24"/>
              </a:spcBef>
              <a:spcAft>
                <a:spcPts val="0"/>
              </a:spcAft>
              <a:buClr>
                <a:srgbClr val="C00000"/>
              </a:buClr>
              <a:buSzPct val="14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Omfattar en </a:t>
            </a:r>
            <a:r>
              <a:rPr kumimoji="0" lang="sv-S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större del av vårdkedjan</a:t>
            </a: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inklusive uppföljning och rehabilitering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24"/>
              </a:spcBef>
              <a:spcAft>
                <a:spcPts val="0"/>
              </a:spcAft>
              <a:buClr>
                <a:srgbClr val="C00000"/>
              </a:buClr>
              <a:buSzPct val="14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 startas </a:t>
            </a:r>
            <a:r>
              <a:rPr kumimoji="0" lang="sv-S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oavsett var i vårdkedjan</a:t>
            </a: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patienten befinner sig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24"/>
              </a:spcBef>
              <a:spcAft>
                <a:spcPts val="0"/>
              </a:spcAft>
              <a:buClr>
                <a:srgbClr val="C00000"/>
              </a:buClr>
              <a:buSzPct val="14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Patientkontrakt</a:t>
            </a:r>
            <a:r>
              <a:rPr kumimoji="0" lang="sv-SE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skall vara en central del i arbetet med SVF på nya områden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40000"/>
              <a:buFontTx/>
              <a:buNone/>
              <a:tabLst/>
              <a:defRPr/>
            </a:pPr>
            <a:endParaRPr kumimoji="0" lang="sv-SE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9807718" y="44716"/>
            <a:ext cx="228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Ur överenskommelsen</a:t>
            </a:r>
          </a:p>
        </p:txBody>
      </p:sp>
    </p:spTree>
    <p:extLst>
      <p:ext uri="{BB962C8B-B14F-4D97-AF65-F5344CB8AC3E}">
        <p14:creationId xmlns:p14="http://schemas.microsoft.com/office/powerpoint/2010/main" val="74904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F25935C-36D9-4D2E-A40F-ABA321FFE12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think-cell Slide" r:id="rId5" imgW="393" imgH="394" progId="TCLayout.ActiveDocument.1">
                  <p:embed/>
                </p:oleObj>
              </mc:Choice>
              <mc:Fallback>
                <p:oleObj name="think-cell Slide" r:id="rId5" imgW="393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F25935C-36D9-4D2E-A40F-ABA321FFE1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E965F2C-2679-43B5-9E3B-5F9805762C5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defRPr/>
            </a:pPr>
            <a:endParaRPr kumimoji="0" lang="sv-SE" sz="2800" u="none" strike="noStrike" kern="1200" cap="none" spc="0" normalizeH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800"/>
              <a:t>Vad utmärker ett SVF?</a:t>
            </a:r>
          </a:p>
        </p:txBody>
      </p:sp>
      <p:sp>
        <p:nvSpPr>
          <p:cNvPr id="7" name="Oval 53">
            <a:extLst>
              <a:ext uri="{FF2B5EF4-FFF2-40B4-BE49-F238E27FC236}">
                <a16:creationId xmlns:a16="http://schemas.microsoft.com/office/drawing/2014/main" id="{314DAF31-E87F-4E2D-B9D9-B4560BF9C015}"/>
              </a:ext>
            </a:extLst>
          </p:cNvPr>
          <p:cNvSpPr/>
          <p:nvPr/>
        </p:nvSpPr>
        <p:spPr>
          <a:xfrm>
            <a:off x="563880" y="1162691"/>
            <a:ext cx="274320" cy="2743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itchFamily="34" charset="0"/>
              </a:rPr>
              <a:t>2</a:t>
            </a:r>
          </a:p>
        </p:txBody>
      </p:sp>
      <p:sp>
        <p:nvSpPr>
          <p:cNvPr id="10" name="textruta 3">
            <a:extLst>
              <a:ext uri="{FF2B5EF4-FFF2-40B4-BE49-F238E27FC236}">
                <a16:creationId xmlns:a16="http://schemas.microsoft.com/office/drawing/2014/main" id="{E493285D-7C51-4050-9BB7-E52AD4670381}"/>
              </a:ext>
            </a:extLst>
          </p:cNvPr>
          <p:cNvSpPr txBox="1"/>
          <p:nvPr/>
        </p:nvSpPr>
        <p:spPr>
          <a:xfrm>
            <a:off x="971999" y="1648447"/>
            <a:ext cx="7121157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354013" indent="-354013">
              <a:spcBef>
                <a:spcPts val="1224"/>
              </a:spcBef>
              <a:buClr>
                <a:srgbClr val="C00000"/>
              </a:buClr>
              <a:buSzPct val="140000"/>
              <a:buFont typeface="Wingdings" panose="05000000000000000000" pitchFamily="2" charset="2"/>
              <a:buChar char="ü"/>
              <a:defRPr sz="2200"/>
            </a:lvl1pPr>
          </a:lstStyle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4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Kunna inbegripa </a:t>
            </a:r>
            <a:r>
              <a:rPr kumimoji="0" lang="sv-SE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flera specialiteter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4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Kunna starta i </a:t>
            </a:r>
            <a:r>
              <a:rPr kumimoji="0" lang="sv-SE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primärvården</a:t>
            </a:r>
            <a:r>
              <a:rPr kumimoji="0" lang="sv-SE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och vid behov innefatta den </a:t>
            </a:r>
            <a:r>
              <a:rPr kumimoji="0" lang="sv-SE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kommunala hälso- och sjukvården och socialtjänstinsatser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4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Kunna innefatta patienter med </a:t>
            </a:r>
            <a:r>
              <a:rPr kumimoji="0" lang="sv-SE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komplexa och långvariga sjukdomar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4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Utgå från </a:t>
            </a:r>
            <a:r>
              <a:rPr kumimoji="0" lang="sv-SE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nationella vårdprogram </a:t>
            </a:r>
            <a:r>
              <a:rPr kumimoji="0" lang="sv-SE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 finns eller utarbetas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4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sv-SE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Utformas så de kan </a:t>
            </a:r>
            <a:r>
              <a:rPr kumimoji="0" lang="sv-SE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följas i de nya digitala vårdstöden </a:t>
            </a:r>
            <a:r>
              <a:rPr kumimoji="0" lang="sv-SE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 landstingen upphandlar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3A03310-443C-40E5-BC6F-2576B59D72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9" y="882164"/>
            <a:ext cx="2717991" cy="4508516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4C07453F-54CB-4DF1-87E8-5D7A0CFBECB8}"/>
              </a:ext>
            </a:extLst>
          </p:cNvPr>
          <p:cNvSpPr txBox="1"/>
          <p:nvPr/>
        </p:nvSpPr>
        <p:spPr>
          <a:xfrm>
            <a:off x="971999" y="1043731"/>
            <a:ext cx="121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/>
              <a:t>Kriterier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9807718" y="44716"/>
            <a:ext cx="228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Ur överenskommelsen</a:t>
            </a:r>
          </a:p>
        </p:txBody>
      </p:sp>
    </p:spTree>
    <p:extLst>
      <p:ext uri="{BB962C8B-B14F-4D97-AF65-F5344CB8AC3E}">
        <p14:creationId xmlns:p14="http://schemas.microsoft.com/office/powerpoint/2010/main" val="31551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Object 42" hidden="1">
            <a:extLst>
              <a:ext uri="{FF2B5EF4-FFF2-40B4-BE49-F238E27FC236}">
                <a16:creationId xmlns:a16="http://schemas.microsoft.com/office/drawing/2014/main" id="{C013D0FE-EDFC-4E4B-84E8-DF6DEBC0B70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711" y="1621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think-cell Slide" r:id="rId5" imgW="353" imgH="353" progId="TCLayout.ActiveDocument.1">
                  <p:embed/>
                </p:oleObj>
              </mc:Choice>
              <mc:Fallback>
                <p:oleObj name="think-cell Slide" r:id="rId5" imgW="353" imgH="353" progId="TCLayout.ActiveDocument.1">
                  <p:embed/>
                  <p:pic>
                    <p:nvPicPr>
                      <p:cNvPr id="43" name="Object 42" hidden="1">
                        <a:extLst>
                          <a:ext uri="{FF2B5EF4-FFF2-40B4-BE49-F238E27FC236}">
                            <a16:creationId xmlns:a16="http://schemas.microsoft.com/office/drawing/2014/main" id="{C013D0FE-EDFC-4E4B-84E8-DF6DEBC0B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11" y="1621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666AE5CF-E2FF-482E-9186-FBB943CECBF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0" y="1"/>
            <a:ext cx="161974" cy="16197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8407F-0F85-4C49-A444-5B7E555DED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347C52-E49B-4AE3-9F3B-4526700C00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CE660F-E0B3-433F-A74B-DC75FD976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dirty="0"/>
              <a:t>Övergripande tidplan för arbetet med SVF</a:t>
            </a:r>
          </a:p>
        </p:txBody>
      </p:sp>
      <p:sp>
        <p:nvSpPr>
          <p:cNvPr id="31" name="Arc 14">
            <a:extLst>
              <a:ext uri="{FF2B5EF4-FFF2-40B4-BE49-F238E27FC236}">
                <a16:creationId xmlns:a16="http://schemas.microsoft.com/office/drawing/2014/main" id="{A36505B7-2D0B-4D9F-85F9-5F9B50A6748C}"/>
              </a:ext>
            </a:extLst>
          </p:cNvPr>
          <p:cNvSpPr>
            <a:spLocks/>
          </p:cNvSpPr>
          <p:nvPr/>
        </p:nvSpPr>
        <p:spPr bwMode="auto">
          <a:xfrm>
            <a:off x="1151001" y="2106743"/>
            <a:ext cx="3563274" cy="1163856"/>
          </a:xfrm>
          <a:custGeom>
            <a:avLst/>
            <a:gdLst>
              <a:gd name="T0" fmla="*/ 0 w 20829"/>
              <a:gd name="T1" fmla="*/ 0 h 21600"/>
              <a:gd name="T2" fmla="*/ 0 w 20829"/>
              <a:gd name="T3" fmla="*/ 0 h 21600"/>
              <a:gd name="T4" fmla="*/ 0 w 20829"/>
              <a:gd name="T5" fmla="*/ 0 h 21600"/>
              <a:gd name="T6" fmla="*/ 0 60000 65536"/>
              <a:gd name="T7" fmla="*/ 0 60000 65536"/>
              <a:gd name="T8" fmla="*/ 0 60000 65536"/>
              <a:gd name="T9" fmla="*/ 0 w 20829"/>
              <a:gd name="T10" fmla="*/ 0 h 21600"/>
              <a:gd name="T11" fmla="*/ 20829 w 2082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29" h="21600" fill="none" extrusionOk="0">
                <a:moveTo>
                  <a:pt x="-1" y="11833"/>
                </a:moveTo>
                <a:cubicBezTo>
                  <a:pt x="3679" y="4574"/>
                  <a:pt x="11127" y="-1"/>
                  <a:pt x="19266" y="0"/>
                </a:cubicBezTo>
                <a:cubicBezTo>
                  <a:pt x="19787" y="0"/>
                  <a:pt x="20308" y="18"/>
                  <a:pt x="20829" y="56"/>
                </a:cubicBezTo>
              </a:path>
              <a:path w="20829" h="21600" stroke="0" extrusionOk="0">
                <a:moveTo>
                  <a:pt x="-1" y="11833"/>
                </a:moveTo>
                <a:cubicBezTo>
                  <a:pt x="3679" y="4574"/>
                  <a:pt x="11127" y="-1"/>
                  <a:pt x="19266" y="0"/>
                </a:cubicBezTo>
                <a:cubicBezTo>
                  <a:pt x="19787" y="0"/>
                  <a:pt x="20308" y="18"/>
                  <a:pt x="20829" y="56"/>
                </a:cubicBezTo>
                <a:lnTo>
                  <a:pt x="19266" y="21600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c 15">
            <a:extLst>
              <a:ext uri="{FF2B5EF4-FFF2-40B4-BE49-F238E27FC236}">
                <a16:creationId xmlns:a16="http://schemas.microsoft.com/office/drawing/2014/main" id="{6E858936-EE09-4885-AACE-64EAF67084D5}"/>
              </a:ext>
            </a:extLst>
          </p:cNvPr>
          <p:cNvSpPr>
            <a:spLocks/>
          </p:cNvSpPr>
          <p:nvPr/>
        </p:nvSpPr>
        <p:spPr bwMode="auto">
          <a:xfrm>
            <a:off x="4344055" y="1428088"/>
            <a:ext cx="3614995" cy="1163856"/>
          </a:xfrm>
          <a:custGeom>
            <a:avLst/>
            <a:gdLst>
              <a:gd name="T0" fmla="*/ 0 w 21145"/>
              <a:gd name="T1" fmla="*/ 0 h 21600"/>
              <a:gd name="T2" fmla="*/ 0 w 21145"/>
              <a:gd name="T3" fmla="*/ 0 h 21600"/>
              <a:gd name="T4" fmla="*/ 0 w 21145"/>
              <a:gd name="T5" fmla="*/ 0 h 21600"/>
              <a:gd name="T6" fmla="*/ 0 60000 65536"/>
              <a:gd name="T7" fmla="*/ 0 60000 65536"/>
              <a:gd name="T8" fmla="*/ 0 60000 65536"/>
              <a:gd name="T9" fmla="*/ 0 w 21145"/>
              <a:gd name="T10" fmla="*/ 0 h 21600"/>
              <a:gd name="T11" fmla="*/ 21145 w 211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45" h="21600" fill="none" extrusionOk="0">
                <a:moveTo>
                  <a:pt x="0" y="12483"/>
                </a:moveTo>
                <a:cubicBezTo>
                  <a:pt x="3545" y="4868"/>
                  <a:pt x="11182" y="-1"/>
                  <a:pt x="19582" y="0"/>
                </a:cubicBezTo>
                <a:cubicBezTo>
                  <a:pt x="20103" y="0"/>
                  <a:pt x="20624" y="18"/>
                  <a:pt x="21145" y="56"/>
                </a:cubicBezTo>
              </a:path>
              <a:path w="21145" h="21600" stroke="0" extrusionOk="0">
                <a:moveTo>
                  <a:pt x="0" y="12483"/>
                </a:moveTo>
                <a:cubicBezTo>
                  <a:pt x="3545" y="4868"/>
                  <a:pt x="11182" y="-1"/>
                  <a:pt x="19582" y="0"/>
                </a:cubicBezTo>
                <a:cubicBezTo>
                  <a:pt x="20103" y="0"/>
                  <a:pt x="20624" y="18"/>
                  <a:pt x="21145" y="56"/>
                </a:cubicBezTo>
                <a:lnTo>
                  <a:pt x="19582" y="21600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Arc 16">
            <a:extLst>
              <a:ext uri="{FF2B5EF4-FFF2-40B4-BE49-F238E27FC236}">
                <a16:creationId xmlns:a16="http://schemas.microsoft.com/office/drawing/2014/main" id="{13DE21F4-90AF-4B60-9E2F-F771242F8F4B}"/>
              </a:ext>
            </a:extLst>
          </p:cNvPr>
          <p:cNvSpPr>
            <a:spLocks/>
          </p:cNvSpPr>
          <p:nvPr/>
        </p:nvSpPr>
        <p:spPr bwMode="auto">
          <a:xfrm>
            <a:off x="7436400" y="738207"/>
            <a:ext cx="3642216" cy="1166411"/>
          </a:xfrm>
          <a:custGeom>
            <a:avLst/>
            <a:gdLst>
              <a:gd name="T0" fmla="*/ 0 w 21286"/>
              <a:gd name="T1" fmla="*/ 0 h 21600"/>
              <a:gd name="T2" fmla="*/ 0 w 21286"/>
              <a:gd name="T3" fmla="*/ 0 h 21600"/>
              <a:gd name="T4" fmla="*/ 0 w 21286"/>
              <a:gd name="T5" fmla="*/ 0 h 21600"/>
              <a:gd name="T6" fmla="*/ 0 60000 65536"/>
              <a:gd name="T7" fmla="*/ 0 60000 65536"/>
              <a:gd name="T8" fmla="*/ 0 60000 65536"/>
              <a:gd name="T9" fmla="*/ 0 w 21286"/>
              <a:gd name="T10" fmla="*/ 0 h 21600"/>
              <a:gd name="T11" fmla="*/ 21286 w 212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86" h="21600" fill="none" extrusionOk="0">
                <a:moveTo>
                  <a:pt x="0" y="12792"/>
                </a:moveTo>
                <a:cubicBezTo>
                  <a:pt x="3475" y="5010"/>
                  <a:pt x="11200" y="-1"/>
                  <a:pt x="19723" y="0"/>
                </a:cubicBezTo>
                <a:cubicBezTo>
                  <a:pt x="20244" y="0"/>
                  <a:pt x="20765" y="18"/>
                  <a:pt x="21286" y="56"/>
                </a:cubicBezTo>
              </a:path>
              <a:path w="21286" h="21600" stroke="0" extrusionOk="0">
                <a:moveTo>
                  <a:pt x="0" y="12792"/>
                </a:moveTo>
                <a:cubicBezTo>
                  <a:pt x="3475" y="5010"/>
                  <a:pt x="11200" y="-1"/>
                  <a:pt x="19723" y="0"/>
                </a:cubicBezTo>
                <a:cubicBezTo>
                  <a:pt x="20244" y="0"/>
                  <a:pt x="20765" y="18"/>
                  <a:pt x="21286" y="56"/>
                </a:cubicBezTo>
                <a:lnTo>
                  <a:pt x="19723" y="21600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A95D59-9637-42BA-89A5-FE0160B36FBE}"/>
              </a:ext>
            </a:extLst>
          </p:cNvPr>
          <p:cNvSpPr txBox="1"/>
          <p:nvPr/>
        </p:nvSpPr>
        <p:spPr>
          <a:xfrm>
            <a:off x="2249655" y="1825161"/>
            <a:ext cx="51937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AA0358A-7B7D-436F-9465-AA68F85577E3}"/>
              </a:ext>
            </a:extLst>
          </p:cNvPr>
          <p:cNvSpPr txBox="1"/>
          <p:nvPr/>
        </p:nvSpPr>
        <p:spPr>
          <a:xfrm>
            <a:off x="5803678" y="1091005"/>
            <a:ext cx="51937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A6716B7-6B9E-4780-B337-A40BCD8E51F6}"/>
              </a:ext>
            </a:extLst>
          </p:cNvPr>
          <p:cNvSpPr txBox="1"/>
          <p:nvPr/>
        </p:nvSpPr>
        <p:spPr>
          <a:xfrm>
            <a:off x="9151759" y="423212"/>
            <a:ext cx="51937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46FED4-0590-4879-BA2C-03F31CAA4445}"/>
              </a:ext>
            </a:extLst>
          </p:cNvPr>
          <p:cNvSpPr txBox="1"/>
          <p:nvPr/>
        </p:nvSpPr>
        <p:spPr>
          <a:xfrm>
            <a:off x="5139526" y="2164909"/>
            <a:ext cx="3128983" cy="3600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Implementering av 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minst fem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nationella SVF under inledningen av 2020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Framtagande av ytterligare nationella SVF utifrån gemensam process och modell samt lärande från tidiga SVF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prstClr val="black"/>
                </a:solidFill>
              </a:rPr>
              <a:t>Rapportering till social-departementet 200315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263FC21-20C2-47D9-B41F-BB4B120ABEF2}"/>
              </a:ext>
            </a:extLst>
          </p:cNvPr>
          <p:cNvSpPr txBox="1"/>
          <p:nvPr/>
        </p:nvSpPr>
        <p:spPr>
          <a:xfrm>
            <a:off x="8826504" y="1308415"/>
            <a:ext cx="2783816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Fortsatt utveckling och implementering av SVF enligt gemensam process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Ökad implementeringstakt 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E75A0E8-AF35-43DA-A89A-3402BD3A6CC3}"/>
              </a:ext>
            </a:extLst>
          </p:cNvPr>
          <p:cNvSpPr/>
          <p:nvPr/>
        </p:nvSpPr>
        <p:spPr>
          <a:xfrm>
            <a:off x="1213936" y="2893169"/>
            <a:ext cx="274320" cy="2743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itchFamily="34" charset="0"/>
              </a:rPr>
              <a:t>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14DAF31-E87F-4E2D-B9D9-B4560BF9C015}"/>
              </a:ext>
            </a:extLst>
          </p:cNvPr>
          <p:cNvSpPr/>
          <p:nvPr/>
        </p:nvSpPr>
        <p:spPr>
          <a:xfrm>
            <a:off x="1213936" y="3788684"/>
            <a:ext cx="274320" cy="2743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itchFamily="34" charset="0"/>
              </a:rPr>
              <a:t>2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437C391-40CF-4F18-A20A-F8F473E6F4BB}"/>
              </a:ext>
            </a:extLst>
          </p:cNvPr>
          <p:cNvSpPr/>
          <p:nvPr/>
        </p:nvSpPr>
        <p:spPr>
          <a:xfrm>
            <a:off x="1213936" y="4297436"/>
            <a:ext cx="274320" cy="2743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877C49-EE3F-4211-A19C-3D861879817F}"/>
              </a:ext>
            </a:extLst>
          </p:cNvPr>
          <p:cNvSpPr txBox="1"/>
          <p:nvPr/>
        </p:nvSpPr>
        <p:spPr>
          <a:xfrm>
            <a:off x="1657350" y="2818778"/>
            <a:ext cx="29527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Utveckling av generisk process och modell för nationellt SVF-arbete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6F7505-91EA-44C0-B14D-8268E64CD260}"/>
              </a:ext>
            </a:extLst>
          </p:cNvPr>
          <p:cNvSpPr txBox="1"/>
          <p:nvPr/>
        </p:nvSpPr>
        <p:spPr>
          <a:xfrm>
            <a:off x="1702070" y="3826902"/>
            <a:ext cx="29527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Framtagande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 nationella SVF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6EADB2-FC98-4205-9FC5-510C37CEE639}"/>
              </a:ext>
            </a:extLst>
          </p:cNvPr>
          <p:cNvSpPr txBox="1"/>
          <p:nvPr/>
        </p:nvSpPr>
        <p:spPr>
          <a:xfrm>
            <a:off x="1657350" y="4290245"/>
            <a:ext cx="312898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Förberedelse för implementering av nationella SVF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(regionerna)</a:t>
            </a:r>
          </a:p>
        </p:txBody>
      </p:sp>
      <p:sp>
        <p:nvSpPr>
          <p:cNvPr id="20" name="Oval 65">
            <a:extLst>
              <a:ext uri="{FF2B5EF4-FFF2-40B4-BE49-F238E27FC236}">
                <a16:creationId xmlns:a16="http://schemas.microsoft.com/office/drawing/2014/main" id="{5BA213CF-FC11-420A-AAE2-5E261FA628B8}"/>
              </a:ext>
            </a:extLst>
          </p:cNvPr>
          <p:cNvSpPr/>
          <p:nvPr/>
        </p:nvSpPr>
        <p:spPr>
          <a:xfrm>
            <a:off x="1213936" y="5005595"/>
            <a:ext cx="274320" cy="2743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itchFamily="34" charset="0"/>
              </a:rPr>
              <a:t>4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DFB8EB7-65EB-4D83-B44F-843FE9E3BE83}"/>
              </a:ext>
            </a:extLst>
          </p:cNvPr>
          <p:cNvSpPr/>
          <p:nvPr/>
        </p:nvSpPr>
        <p:spPr>
          <a:xfrm>
            <a:off x="1570559" y="4968900"/>
            <a:ext cx="3215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v-SE" dirty="0">
                <a:solidFill>
                  <a:prstClr val="black"/>
                </a:solidFill>
              </a:rPr>
              <a:t>Rapportering till social-departementet 191115</a:t>
            </a:r>
          </a:p>
        </p:txBody>
      </p:sp>
      <p:sp>
        <p:nvSpPr>
          <p:cNvPr id="4" name="Ellips 3"/>
          <p:cNvSpPr/>
          <p:nvPr/>
        </p:nvSpPr>
        <p:spPr>
          <a:xfrm>
            <a:off x="4817794" y="1825161"/>
            <a:ext cx="3471074" cy="13423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057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BB62406-B360-4720-8FF7-4E538392C7C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237846"/>
              </p:ext>
            </p:extLst>
          </p:nvPr>
        </p:nvGraphicFramePr>
        <p:xfrm>
          <a:off x="1711" y="1621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think-cell Slide" r:id="rId5" imgW="393" imgH="394" progId="TCLayout.ActiveDocument.1">
                  <p:embed/>
                </p:oleObj>
              </mc:Choice>
              <mc:Fallback>
                <p:oleObj name="think-cell Slide" r:id="rId5" imgW="393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BB62406-B360-4720-8FF7-4E538392C7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11" y="1621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841C3DEF-0F08-448D-9E4A-A0499841D6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0" y="1"/>
            <a:ext cx="161974" cy="16197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/>
            <a:endParaRPr lang="sv-SE" sz="280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2B416C-4287-4F15-B3F9-B0EE9B768124}"/>
              </a:ext>
            </a:extLst>
          </p:cNvPr>
          <p:cNvSpPr/>
          <p:nvPr/>
        </p:nvSpPr>
        <p:spPr>
          <a:xfrm>
            <a:off x="285751" y="1101160"/>
            <a:ext cx="11068049" cy="4385816"/>
          </a:xfrm>
          <a:prstGeom prst="roundRect">
            <a:avLst>
              <a:gd name="adj" fmla="val 5170"/>
            </a:avLst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1837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C52549-A992-44F3-B380-0E4F068E3B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347C52-E49B-4AE3-9F3B-4526700C009D}" type="slidenum">
              <a:rPr lang="en-US" smtClean="0"/>
              <a:pPr>
                <a:defRPr/>
              </a:pPr>
              <a:t>7</a:t>
            </a:fld>
            <a:r>
              <a:rPr lang="en-US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73D27-1FAF-4B9C-97B2-3E331FDC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1" y="415677"/>
            <a:ext cx="11894311" cy="353282"/>
          </a:xfrm>
        </p:spPr>
        <p:txBody>
          <a:bodyPr>
            <a:noAutofit/>
          </a:bodyPr>
          <a:lstStyle/>
          <a:p>
            <a:r>
              <a:rPr lang="sv-SE" sz="2800"/>
              <a:t>Beskrivning av SVF – jämlik och effektiv vård med god kvalitet </a:t>
            </a:r>
            <a:endParaRPr lang="sv-SE" sz="2800" b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DEFEBA-533C-4909-A0CF-2E6CB12F752D}"/>
              </a:ext>
            </a:extLst>
          </p:cNvPr>
          <p:cNvSpPr txBox="1"/>
          <p:nvPr/>
        </p:nvSpPr>
        <p:spPr>
          <a:xfrm>
            <a:off x="542926" y="1298312"/>
            <a:ext cx="10743142" cy="37933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sv-SE" sz="1900" dirty="0"/>
              <a:t>Ett SVF är ett sammanhållet hälso- och sjukvårdsförlopp för en bestämd grupp som innehåller definierade åtgärder som individen får oavsett vårdgivare*. Ett SVF:</a:t>
            </a:r>
            <a:endParaRPr lang="sv-SE" sz="1900" strike="sngStrike" dirty="0">
              <a:solidFill>
                <a:srgbClr val="FF0000"/>
              </a:solidFill>
            </a:endParaRPr>
          </a:p>
          <a:p>
            <a:pPr marL="800100" lvl="1" indent="-342900">
              <a:spcBef>
                <a:spcPts val="30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sv-SE" sz="1900" dirty="0"/>
              <a:t>Bygger på åtgärder som utgår från både individens och vårdens perspektiv, vetenskap och beprövad erfarenhet samt utgår från nationella vårdprogram och andra nationella kunskapsdokument</a:t>
            </a:r>
          </a:p>
          <a:p>
            <a:pPr marL="800100" lvl="1" indent="-342900">
              <a:spcBef>
                <a:spcPts val="30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sv-SE" sz="1900" dirty="0"/>
              <a:t>Tydliggör individens och vårdens gemensamma ansvar för att söka, stärka och ta tillvara individens egen förmåga och vilja i vilket </a:t>
            </a:r>
            <a:r>
              <a:rPr lang="sv-SE" sz="1900" dirty="0" err="1"/>
              <a:t>patientkontrakt</a:t>
            </a:r>
            <a:r>
              <a:rPr lang="sv-SE" sz="1900" dirty="0"/>
              <a:t> är en central del</a:t>
            </a:r>
          </a:p>
          <a:p>
            <a:pPr marL="800100" lvl="1" indent="-342900">
              <a:spcBef>
                <a:spcPts val="30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sv-SE" sz="1900" dirty="0"/>
              <a:t>Använder gemensamma termer och begrepp för att möjliggöra införande i olika vårdinformationsmiljöer</a:t>
            </a:r>
          </a:p>
          <a:p>
            <a:pPr marL="800100" lvl="1" indent="-342900">
              <a:spcBef>
                <a:spcPts val="30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sv-SE" sz="1900" dirty="0"/>
              <a:t>Följs upp med målsatta process- och utfallsmått som utgår ifrån god vård och som stimulerar och mäter kontinuerlig förbättring</a:t>
            </a:r>
          </a:p>
          <a:p>
            <a:pPr marL="800100" lvl="1" indent="-342900">
              <a:spcBef>
                <a:spcPts val="300"/>
              </a:spcBef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sv-SE" sz="1900" dirty="0"/>
              <a:t>Är en del av det nationella systemet för kunskapsstyrning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09A7E0C-BF60-4989-B29C-9AA3054DBA09}"/>
              </a:ext>
            </a:extLst>
          </p:cNvPr>
          <p:cNvSpPr txBox="1"/>
          <p:nvPr/>
        </p:nvSpPr>
        <p:spPr>
          <a:xfrm>
            <a:off x="542925" y="5171877"/>
            <a:ext cx="5017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/>
              <a:t>* offentlig hälso- och sjukvård finansierad av region eller kommun </a:t>
            </a:r>
          </a:p>
        </p:txBody>
      </p:sp>
    </p:spTree>
    <p:extLst>
      <p:ext uri="{BB962C8B-B14F-4D97-AF65-F5344CB8AC3E}">
        <p14:creationId xmlns:p14="http://schemas.microsoft.com/office/powerpoint/2010/main" val="362411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70C0D90-3FB9-4779-9DCC-5369DCDDD99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name="think-cell Slide" r:id="rId5" imgW="393" imgH="394" progId="TCLayout.ActiveDocument.1">
                  <p:embed/>
                </p:oleObj>
              </mc:Choice>
              <mc:Fallback>
                <p:oleObj name="think-cell Slide" r:id="rId5" imgW="393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70C0D90-3FB9-4779-9DCC-5369DCDDD9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D699EEF3-16ED-4D79-8308-D963D0345D6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F03CC5-FB6A-46FA-B899-DCE4B64D4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0A1AFA-D46C-4E30-8086-AC6423B1B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1" y="327702"/>
            <a:ext cx="11664949" cy="518118"/>
          </a:xfrm>
        </p:spPr>
        <p:txBody>
          <a:bodyPr>
            <a:noAutofit/>
          </a:bodyPr>
          <a:lstStyle/>
          <a:p>
            <a:r>
              <a:rPr lang="sv-SE" sz="2800"/>
              <a:t>Förväntningar som beslutfattare, vårdgivare och patienter ska ha på SVF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FA37976-61AB-4578-8DF4-CFA38D554B99}"/>
              </a:ext>
            </a:extLst>
          </p:cNvPr>
          <p:cNvSpPr txBox="1">
            <a:spLocks/>
          </p:cNvSpPr>
          <p:nvPr/>
        </p:nvSpPr>
        <p:spPr>
          <a:xfrm>
            <a:off x="293077" y="1669838"/>
            <a:ext cx="6793523" cy="276747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888" indent="-1158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774" indent="-1158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1312" indent="-111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Ett nationellt SVF ska beskriva de beprövade/evidensbaserade åtgärder som individen får oavsett vårdgivare, minska oönskad variation och öka jämlikheten, samt vara möjligt att införa.</a:t>
            </a: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Målnivåerna för processmått</a:t>
            </a: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och kvalitetsutfall ska styra mot en kontinuerlig förbättring, ökad kvalitet och effektivitet samt vara rimliga att nå över tid. Målnivåerna ska höjas över tid.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241C508-D36C-46C8-BBC9-8BE91468A2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0652" y="1426995"/>
            <a:ext cx="4270375" cy="300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0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3C160F1-7745-45CC-9CED-4EA1378C4F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think-cell Slide" r:id="rId5" imgW="393" imgH="394" progId="TCLayout.ActiveDocument.1">
                  <p:embed/>
                </p:oleObj>
              </mc:Choice>
              <mc:Fallback>
                <p:oleObj name="think-cell Slide" r:id="rId5" imgW="393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3C160F1-7745-45CC-9CED-4EA1378C4F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Rectangle 89" hidden="1">
            <a:extLst>
              <a:ext uri="{FF2B5EF4-FFF2-40B4-BE49-F238E27FC236}">
                <a16:creationId xmlns:a16="http://schemas.microsoft.com/office/drawing/2014/main" id="{3D3C45B6-3A4D-4BB7-87CD-869F7FBDF22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B3DB827-6716-4073-BB84-6652689C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800" dirty="0"/>
              <a:t>Ett </a:t>
            </a:r>
            <a:r>
              <a:rPr lang="sv-SE" sz="2800" dirty="0" smtClean="0"/>
              <a:t>SVF täcker </a:t>
            </a:r>
            <a:r>
              <a:rPr lang="sv-SE" sz="2800" dirty="0"/>
              <a:t>en eller flera delar av en vårdkedja </a:t>
            </a:r>
            <a:r>
              <a:rPr lang="sv-SE" sz="2800" dirty="0" smtClean="0"/>
              <a:t>och består </a:t>
            </a:r>
            <a:r>
              <a:rPr lang="sv-SE" sz="2800" dirty="0"/>
              <a:t>av sekventiella eller cirkulära </a:t>
            </a:r>
            <a:r>
              <a:rPr lang="sv-SE" sz="2800" dirty="0" smtClean="0"/>
              <a:t>faser</a:t>
            </a:r>
            <a:endParaRPr lang="sv-SE" sz="28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858666B-E57F-425A-A300-9A56991D8805}"/>
              </a:ext>
            </a:extLst>
          </p:cNvPr>
          <p:cNvSpPr/>
          <p:nvPr/>
        </p:nvSpPr>
        <p:spPr>
          <a:xfrm>
            <a:off x="91439" y="1763106"/>
            <a:ext cx="11912054" cy="465083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59BFECF2-F787-49AD-A480-508A252997B8}"/>
              </a:ext>
            </a:extLst>
          </p:cNvPr>
          <p:cNvSpPr/>
          <p:nvPr/>
        </p:nvSpPr>
        <p:spPr>
          <a:xfrm>
            <a:off x="337652" y="1189084"/>
            <a:ext cx="2649134" cy="499773"/>
          </a:xfrm>
          <a:prstGeom prst="homePlate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itchFamily="34" charset="0"/>
              </a:rPr>
              <a:t>Prevention/</a:t>
            </a:r>
            <a:b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itchFamily="34" charset="0"/>
              </a:rPr>
            </a:b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itchFamily="34" charset="0"/>
              </a:rPr>
              <a:t>tidig upptäckt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12FD2591-E0BA-49BC-A6E4-806523055A26}"/>
              </a:ext>
            </a:extLst>
          </p:cNvPr>
          <p:cNvSpPr/>
          <p:nvPr/>
        </p:nvSpPr>
        <p:spPr>
          <a:xfrm>
            <a:off x="3196780" y="1189084"/>
            <a:ext cx="2649134" cy="499773"/>
          </a:xfrm>
          <a:prstGeom prst="homePlate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itchFamily="34" charset="0"/>
              </a:rPr>
              <a:t>Utredning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8A5EB6B-BD55-4151-B917-04774F48CD62}"/>
              </a:ext>
            </a:extLst>
          </p:cNvPr>
          <p:cNvSpPr/>
          <p:nvPr/>
        </p:nvSpPr>
        <p:spPr>
          <a:xfrm>
            <a:off x="6109629" y="1189084"/>
            <a:ext cx="2649133" cy="499773"/>
          </a:xfrm>
          <a:prstGeom prst="homePlate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itchFamily="34" charset="0"/>
              </a:rPr>
              <a:t>Behandling/</a:t>
            </a:r>
            <a:b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itchFamily="34" charset="0"/>
              </a:rPr>
            </a:b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itchFamily="34" charset="0"/>
              </a:rPr>
              <a:t>Rehabilitering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AC4A918E-0086-44C1-B0C2-2F297006BA56}"/>
              </a:ext>
            </a:extLst>
          </p:cNvPr>
          <p:cNvSpPr/>
          <p:nvPr/>
        </p:nvSpPr>
        <p:spPr>
          <a:xfrm>
            <a:off x="8991932" y="1189084"/>
            <a:ext cx="2649132" cy="499773"/>
          </a:xfrm>
          <a:prstGeom prst="homePlate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itchFamily="34" charset="0"/>
              </a:rPr>
              <a:t>Uppföljning av hälsotillstånd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44E0F793-9364-45A3-9BBE-BB2B8647329E}"/>
              </a:ext>
            </a:extLst>
          </p:cNvPr>
          <p:cNvSpPr/>
          <p:nvPr/>
        </p:nvSpPr>
        <p:spPr>
          <a:xfrm>
            <a:off x="337653" y="1745760"/>
            <a:ext cx="2649135" cy="49977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itchFamily="34" charset="0"/>
            </a:endParaRPr>
          </a:p>
        </p:txBody>
      </p:sp>
      <p:sp>
        <p:nvSpPr>
          <p:cNvPr id="16" name="Arrow: Pentagon 14">
            <a:extLst>
              <a:ext uri="{FF2B5EF4-FFF2-40B4-BE49-F238E27FC236}">
                <a16:creationId xmlns:a16="http://schemas.microsoft.com/office/drawing/2014/main" id="{73FC507D-BB5D-4055-80F0-59E77214582F}"/>
              </a:ext>
            </a:extLst>
          </p:cNvPr>
          <p:cNvSpPr/>
          <p:nvPr/>
        </p:nvSpPr>
        <p:spPr>
          <a:xfrm>
            <a:off x="3223641" y="1744726"/>
            <a:ext cx="2649135" cy="49977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itchFamily="34" charset="0"/>
            </a:endParaRPr>
          </a:p>
        </p:txBody>
      </p:sp>
      <p:sp>
        <p:nvSpPr>
          <p:cNvPr id="17" name="Arrow: Pentagon 14">
            <a:extLst>
              <a:ext uri="{FF2B5EF4-FFF2-40B4-BE49-F238E27FC236}">
                <a16:creationId xmlns:a16="http://schemas.microsoft.com/office/drawing/2014/main" id="{30433007-B488-40D4-B6EE-5F59E88E56F0}"/>
              </a:ext>
            </a:extLst>
          </p:cNvPr>
          <p:cNvSpPr/>
          <p:nvPr/>
        </p:nvSpPr>
        <p:spPr>
          <a:xfrm>
            <a:off x="6174705" y="1744726"/>
            <a:ext cx="2649135" cy="49977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itchFamily="34" charset="0"/>
            </a:endParaRPr>
          </a:p>
        </p:txBody>
      </p:sp>
      <p:sp>
        <p:nvSpPr>
          <p:cNvPr id="18" name="Arrow: Pentagon 14">
            <a:extLst>
              <a:ext uri="{FF2B5EF4-FFF2-40B4-BE49-F238E27FC236}">
                <a16:creationId xmlns:a16="http://schemas.microsoft.com/office/drawing/2014/main" id="{A7EAF057-0BB5-46C7-BEDF-74E305E5A0DB}"/>
              </a:ext>
            </a:extLst>
          </p:cNvPr>
          <p:cNvSpPr/>
          <p:nvPr/>
        </p:nvSpPr>
        <p:spPr>
          <a:xfrm>
            <a:off x="9008730" y="1732989"/>
            <a:ext cx="2649135" cy="49977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itchFamily="34" charset="0"/>
            </a:endParaRPr>
          </a:p>
        </p:txBody>
      </p:sp>
      <p:sp>
        <p:nvSpPr>
          <p:cNvPr id="19" name="Arrow: Pentagon 14">
            <a:extLst>
              <a:ext uri="{FF2B5EF4-FFF2-40B4-BE49-F238E27FC236}">
                <a16:creationId xmlns:a16="http://schemas.microsoft.com/office/drawing/2014/main" id="{4197D900-4492-43C1-9234-F3F3472ED923}"/>
              </a:ext>
            </a:extLst>
          </p:cNvPr>
          <p:cNvSpPr/>
          <p:nvPr/>
        </p:nvSpPr>
        <p:spPr>
          <a:xfrm>
            <a:off x="3235398" y="2295574"/>
            <a:ext cx="8422467" cy="32258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itchFamily="34" charset="0"/>
              </a:rPr>
              <a:t>Främja hälsa och förebygga sjukdom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87D43D5-93DA-4763-961A-2DAC1F3525F8}"/>
              </a:ext>
            </a:extLst>
          </p:cNvPr>
          <p:cNvCxnSpPr/>
          <p:nvPr/>
        </p:nvCxnSpPr>
        <p:spPr>
          <a:xfrm>
            <a:off x="240546" y="2956602"/>
            <a:ext cx="11720967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18CA6-53B8-4790-9B1D-37CCC6E30B4F}"/>
              </a:ext>
            </a:extLst>
          </p:cNvPr>
          <p:cNvGrpSpPr/>
          <p:nvPr/>
        </p:nvGrpSpPr>
        <p:grpSpPr>
          <a:xfrm>
            <a:off x="145906" y="3125503"/>
            <a:ext cx="11912054" cy="2446526"/>
            <a:chOff x="145906" y="3125503"/>
            <a:chExt cx="11912054" cy="2446526"/>
          </a:xfrm>
        </p:grpSpPr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A8209A6C-F30E-4B35-8645-52582308BD12}"/>
                </a:ext>
              </a:extLst>
            </p:cNvPr>
            <p:cNvSpPr/>
            <p:nvPr/>
          </p:nvSpPr>
          <p:spPr>
            <a:xfrm>
              <a:off x="145906" y="4042250"/>
              <a:ext cx="11912054" cy="584475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BB56085-E98B-46B6-9F7C-A7AB4AD054BF}"/>
                </a:ext>
              </a:extLst>
            </p:cNvPr>
            <p:cNvSpPr/>
            <p:nvPr/>
          </p:nvSpPr>
          <p:spPr>
            <a:xfrm>
              <a:off x="7008879" y="3768734"/>
              <a:ext cx="1125615" cy="114226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C27A3D4-EF4D-4A28-993E-3CE9514868C8}"/>
                </a:ext>
              </a:extLst>
            </p:cNvPr>
            <p:cNvSpPr/>
            <p:nvPr/>
          </p:nvSpPr>
          <p:spPr>
            <a:xfrm>
              <a:off x="7292163" y="4054300"/>
              <a:ext cx="562808" cy="57113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Arrow: Chevron 24">
              <a:extLst>
                <a:ext uri="{FF2B5EF4-FFF2-40B4-BE49-F238E27FC236}">
                  <a16:creationId xmlns:a16="http://schemas.microsoft.com/office/drawing/2014/main" id="{D149C070-CFB3-4035-B690-A2D352CC849B}"/>
                </a:ext>
              </a:extLst>
            </p:cNvPr>
            <p:cNvSpPr/>
            <p:nvPr/>
          </p:nvSpPr>
          <p:spPr>
            <a:xfrm rot="16200000">
              <a:off x="7054848" y="4144745"/>
              <a:ext cx="190377" cy="285156"/>
            </a:xfrm>
            <a:prstGeom prst="chevron">
              <a:avLst>
                <a:gd name="adj" fmla="val 63203"/>
              </a:avLst>
            </a:prstGeom>
            <a:solidFill>
              <a:schemeClr val="accent1">
                <a:lumMod val="50000"/>
                <a:alpha val="80000"/>
              </a:schemeClr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32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endParaRPr>
            </a:p>
          </p:txBody>
        </p:sp>
        <p:sp>
          <p:nvSpPr>
            <p:cNvPr id="26" name="Arrow: Chevron 25">
              <a:extLst>
                <a:ext uri="{FF2B5EF4-FFF2-40B4-BE49-F238E27FC236}">
                  <a16:creationId xmlns:a16="http://schemas.microsoft.com/office/drawing/2014/main" id="{0AD427EF-FCBF-40A7-8E95-E61DBD9230E4}"/>
                </a:ext>
              </a:extLst>
            </p:cNvPr>
            <p:cNvSpPr/>
            <p:nvPr/>
          </p:nvSpPr>
          <p:spPr>
            <a:xfrm>
              <a:off x="7532310" y="3767535"/>
              <a:ext cx="187603" cy="289373"/>
            </a:xfrm>
            <a:prstGeom prst="chevron">
              <a:avLst>
                <a:gd name="adj" fmla="val 63203"/>
              </a:avLst>
            </a:prstGeom>
            <a:solidFill>
              <a:schemeClr val="accent1">
                <a:lumMod val="50000"/>
                <a:alpha val="80000"/>
              </a:schemeClr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32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endParaRPr>
            </a:p>
          </p:txBody>
        </p:sp>
        <p:sp>
          <p:nvSpPr>
            <p:cNvPr id="27" name="Arrow: Chevron 26">
              <a:extLst>
                <a:ext uri="{FF2B5EF4-FFF2-40B4-BE49-F238E27FC236}">
                  <a16:creationId xmlns:a16="http://schemas.microsoft.com/office/drawing/2014/main" id="{D76C8B47-3E88-4E59-AE3B-F7CA8ECC2121}"/>
                </a:ext>
              </a:extLst>
            </p:cNvPr>
            <p:cNvSpPr/>
            <p:nvPr/>
          </p:nvSpPr>
          <p:spPr>
            <a:xfrm rot="5400000">
              <a:off x="7899216" y="4253051"/>
              <a:ext cx="190377" cy="285156"/>
            </a:xfrm>
            <a:prstGeom prst="chevron">
              <a:avLst>
                <a:gd name="adj" fmla="val 63203"/>
              </a:avLst>
            </a:prstGeom>
            <a:solidFill>
              <a:schemeClr val="accent1">
                <a:lumMod val="50000"/>
                <a:alpha val="80000"/>
              </a:schemeClr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32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endParaRPr>
            </a:p>
          </p:txBody>
        </p:sp>
        <p:sp>
          <p:nvSpPr>
            <p:cNvPr id="28" name="Arrow: Chevron 27">
              <a:extLst>
                <a:ext uri="{FF2B5EF4-FFF2-40B4-BE49-F238E27FC236}">
                  <a16:creationId xmlns:a16="http://schemas.microsoft.com/office/drawing/2014/main" id="{C1D053A9-ED20-40FE-A31E-59350785BE1F}"/>
                </a:ext>
              </a:extLst>
            </p:cNvPr>
            <p:cNvSpPr/>
            <p:nvPr/>
          </p:nvSpPr>
          <p:spPr>
            <a:xfrm rot="10800000">
              <a:off x="7427987" y="4624117"/>
              <a:ext cx="187603" cy="289373"/>
            </a:xfrm>
            <a:prstGeom prst="chevron">
              <a:avLst>
                <a:gd name="adj" fmla="val 63203"/>
              </a:avLst>
            </a:prstGeom>
            <a:solidFill>
              <a:schemeClr val="accent1">
                <a:lumMod val="50000"/>
                <a:alpha val="80000"/>
              </a:schemeClr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32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endParaRPr>
            </a:p>
          </p:txBody>
        </p:sp>
        <p:sp>
          <p:nvSpPr>
            <p:cNvPr id="30" name="Arrow: Pentagon 29">
              <a:extLst>
                <a:ext uri="{FF2B5EF4-FFF2-40B4-BE49-F238E27FC236}">
                  <a16:creationId xmlns:a16="http://schemas.microsoft.com/office/drawing/2014/main" id="{B41BA6D9-22F3-461F-BB48-49EA3842644C}"/>
                </a:ext>
              </a:extLst>
            </p:cNvPr>
            <p:cNvSpPr/>
            <p:nvPr/>
          </p:nvSpPr>
          <p:spPr>
            <a:xfrm>
              <a:off x="3409143" y="4040524"/>
              <a:ext cx="2649135" cy="628071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2">
                  <a:lumMod val="9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61B1967-49A6-41CE-B8C2-5986FB2AAB09}"/>
                </a:ext>
              </a:extLst>
            </p:cNvPr>
            <p:cNvGrpSpPr/>
            <p:nvPr/>
          </p:nvGrpSpPr>
          <p:grpSpPr>
            <a:xfrm>
              <a:off x="3477002" y="4084168"/>
              <a:ext cx="2362322" cy="540783"/>
              <a:chOff x="632942" y="2110587"/>
              <a:chExt cx="2349535" cy="530018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6E221D8A-D4DD-446B-A992-40E8021482E2}"/>
                  </a:ext>
                </a:extLst>
              </p:cNvPr>
              <p:cNvGrpSpPr/>
              <p:nvPr/>
            </p:nvGrpSpPr>
            <p:grpSpPr>
              <a:xfrm>
                <a:off x="1255387" y="2176041"/>
                <a:ext cx="482201" cy="399110"/>
                <a:chOff x="1232197" y="2176041"/>
                <a:chExt cx="482201" cy="399110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88480A3F-3B27-4CF1-BA2B-57B6046F7A9B}"/>
                    </a:ext>
                  </a:extLst>
                </p:cNvPr>
                <p:cNvSpPr/>
                <p:nvPr/>
              </p:nvSpPr>
              <p:spPr>
                <a:xfrm>
                  <a:off x="1232197" y="2176041"/>
                  <a:ext cx="482201" cy="164071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itchFamily="34" charset="0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60E72FA9-6290-4336-97C1-D34041742635}"/>
                    </a:ext>
                  </a:extLst>
                </p:cNvPr>
                <p:cNvSpPr/>
                <p:nvPr/>
              </p:nvSpPr>
              <p:spPr>
                <a:xfrm>
                  <a:off x="1232197" y="2411080"/>
                  <a:ext cx="482201" cy="164071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itchFamily="34" charset="0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1CDC62C-594E-4574-81A8-9739C81F7EA0}"/>
                  </a:ext>
                </a:extLst>
              </p:cNvPr>
              <p:cNvGrpSpPr/>
              <p:nvPr/>
            </p:nvGrpSpPr>
            <p:grpSpPr>
              <a:xfrm>
                <a:off x="1877832" y="2110587"/>
                <a:ext cx="482201" cy="530018"/>
                <a:chOff x="1901023" y="2110587"/>
                <a:chExt cx="482201" cy="530018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1EFBDA75-B3F4-43EC-A3D7-C378AE98F562}"/>
                    </a:ext>
                  </a:extLst>
                </p:cNvPr>
                <p:cNvSpPr/>
                <p:nvPr/>
              </p:nvSpPr>
              <p:spPr>
                <a:xfrm>
                  <a:off x="1901023" y="2110587"/>
                  <a:ext cx="482201" cy="164071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itchFamily="34" charset="0"/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502A7F0A-912A-4283-A48C-7A63C2C2221A}"/>
                    </a:ext>
                  </a:extLst>
                </p:cNvPr>
                <p:cNvSpPr/>
                <p:nvPr/>
              </p:nvSpPr>
              <p:spPr>
                <a:xfrm>
                  <a:off x="1901023" y="2293560"/>
                  <a:ext cx="482201" cy="164071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itchFamily="34" charset="0"/>
                  </a:endParaRP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8BE5C1A5-4F7C-4473-96EF-DF40AD17904C}"/>
                    </a:ext>
                  </a:extLst>
                </p:cNvPr>
                <p:cNvSpPr/>
                <p:nvPr/>
              </p:nvSpPr>
              <p:spPr>
                <a:xfrm>
                  <a:off x="1901023" y="2476534"/>
                  <a:ext cx="482201" cy="164071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itchFamily="34" charset="0"/>
                  </a:endParaRPr>
                </a:p>
              </p:txBody>
            </p:sp>
          </p:grp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47DDBDE-262C-4E36-93BE-70DCB2243181}"/>
                  </a:ext>
                </a:extLst>
              </p:cNvPr>
              <p:cNvSpPr/>
              <p:nvPr/>
            </p:nvSpPr>
            <p:spPr>
              <a:xfrm>
                <a:off x="2500276" y="2293561"/>
                <a:ext cx="482201" cy="16407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itchFamily="34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F652F24-C927-4CD5-9156-28C2B72F770B}"/>
                  </a:ext>
                </a:extLst>
              </p:cNvPr>
              <p:cNvSpPr/>
              <p:nvPr/>
            </p:nvSpPr>
            <p:spPr>
              <a:xfrm>
                <a:off x="632942" y="2302779"/>
                <a:ext cx="482201" cy="16407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itchFamily="34" charset="0"/>
                </a:endParaRPr>
              </a:p>
            </p:txBody>
          </p:sp>
        </p:grp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24BBEB4C-C5C4-4336-ABEE-343A3D60308C}"/>
                </a:ext>
              </a:extLst>
            </p:cNvPr>
            <p:cNvCxnSpPr>
              <a:stCxn id="45" idx="3"/>
              <a:endCxn id="43" idx="1"/>
            </p:cNvCxnSpPr>
            <p:nvPr/>
          </p:nvCxnSpPr>
          <p:spPr>
            <a:xfrm>
              <a:off x="5213492" y="4167870"/>
              <a:ext cx="141007" cy="18669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3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48F90DA1-49E0-41D6-81BD-BB6C00F88E59}"/>
                </a:ext>
              </a:extLst>
            </p:cNvPr>
            <p:cNvCxnSpPr>
              <a:cxnSpLocks/>
              <a:stCxn id="48" idx="3"/>
              <a:endCxn id="45" idx="1"/>
            </p:cNvCxnSpPr>
            <p:nvPr/>
          </p:nvCxnSpPr>
          <p:spPr>
            <a:xfrm flipV="1">
              <a:off x="4587659" y="4167870"/>
              <a:ext cx="141008" cy="66783"/>
            </a:xfrm>
            <a:prstGeom prst="bentConnector3">
              <a:avLst/>
            </a:prstGeom>
            <a:ln>
              <a:solidFill>
                <a:schemeClr val="accent3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E6BE64D5-3354-421B-994A-B3E8E048E58C}"/>
                </a:ext>
              </a:extLst>
            </p:cNvPr>
            <p:cNvCxnSpPr>
              <a:cxnSpLocks/>
              <a:stCxn id="48" idx="3"/>
              <a:endCxn id="46" idx="1"/>
            </p:cNvCxnSpPr>
            <p:nvPr/>
          </p:nvCxnSpPr>
          <p:spPr>
            <a:xfrm>
              <a:off x="4587659" y="4234654"/>
              <a:ext cx="141008" cy="119906"/>
            </a:xfrm>
            <a:prstGeom prst="bentConnector3">
              <a:avLst/>
            </a:prstGeom>
            <a:ln>
              <a:solidFill>
                <a:schemeClr val="accent3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84372E4C-62F8-484B-BA5F-9F91B79F10B5}"/>
                </a:ext>
              </a:extLst>
            </p:cNvPr>
            <p:cNvCxnSpPr>
              <a:cxnSpLocks/>
              <a:stCxn id="48" idx="3"/>
              <a:endCxn id="47" idx="1"/>
            </p:cNvCxnSpPr>
            <p:nvPr/>
          </p:nvCxnSpPr>
          <p:spPr>
            <a:xfrm>
              <a:off x="4587659" y="4234654"/>
              <a:ext cx="141008" cy="30659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3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59942D8B-62FF-449D-BF0F-03B14EF0E0AC}"/>
                </a:ext>
              </a:extLst>
            </p:cNvPr>
            <p:cNvCxnSpPr>
              <a:cxnSpLocks/>
              <a:stCxn id="49" idx="3"/>
              <a:endCxn id="45" idx="1"/>
            </p:cNvCxnSpPr>
            <p:nvPr/>
          </p:nvCxnSpPr>
          <p:spPr>
            <a:xfrm flipV="1">
              <a:off x="4587659" y="4167870"/>
              <a:ext cx="141008" cy="30659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3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B0D463CB-E766-44F1-9F11-0198CCCF5237}"/>
                </a:ext>
              </a:extLst>
            </p:cNvPr>
            <p:cNvCxnSpPr>
              <a:cxnSpLocks/>
              <a:stCxn id="44" idx="3"/>
              <a:endCxn id="48" idx="1"/>
            </p:cNvCxnSpPr>
            <p:nvPr/>
          </p:nvCxnSpPr>
          <p:spPr>
            <a:xfrm flipV="1">
              <a:off x="3961827" y="4234654"/>
              <a:ext cx="141008" cy="12931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3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2C81896D-E4CB-430A-B0D6-6008668B3B47}"/>
                </a:ext>
              </a:extLst>
            </p:cNvPr>
            <p:cNvCxnSpPr>
              <a:cxnSpLocks/>
              <a:stCxn id="47" idx="3"/>
              <a:endCxn id="43" idx="1"/>
            </p:cNvCxnSpPr>
            <p:nvPr/>
          </p:nvCxnSpPr>
          <p:spPr>
            <a:xfrm flipV="1">
              <a:off x="5213492" y="4354561"/>
              <a:ext cx="141007" cy="18668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3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5659E015-3DD2-43AA-BD5C-E3AAA2F05A75}"/>
                </a:ext>
              </a:extLst>
            </p:cNvPr>
            <p:cNvCxnSpPr>
              <a:cxnSpLocks/>
              <a:stCxn id="46" idx="3"/>
              <a:endCxn id="43" idx="1"/>
            </p:cNvCxnSpPr>
            <p:nvPr/>
          </p:nvCxnSpPr>
          <p:spPr>
            <a:xfrm>
              <a:off x="5213492" y="4354560"/>
              <a:ext cx="141007" cy="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3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EF12CF9F-0159-4A4C-A062-19E179866195}"/>
                </a:ext>
              </a:extLst>
            </p:cNvPr>
            <p:cNvCxnSpPr>
              <a:cxnSpLocks/>
              <a:stCxn id="44" idx="3"/>
              <a:endCxn id="49" idx="1"/>
            </p:cNvCxnSpPr>
            <p:nvPr/>
          </p:nvCxnSpPr>
          <p:spPr>
            <a:xfrm>
              <a:off x="3961827" y="4363966"/>
              <a:ext cx="141008" cy="11050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3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46964FB-0228-4BE8-A121-BF6A4578BEA7}"/>
                </a:ext>
              </a:extLst>
            </p:cNvPr>
            <p:cNvSpPr/>
            <p:nvPr/>
          </p:nvSpPr>
          <p:spPr>
            <a:xfrm>
              <a:off x="1297578" y="3768734"/>
              <a:ext cx="1125615" cy="114226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DFBD6A8-6AB8-469B-BAE6-0B2AF2BDD048}"/>
                </a:ext>
              </a:extLst>
            </p:cNvPr>
            <p:cNvSpPr/>
            <p:nvPr/>
          </p:nvSpPr>
          <p:spPr>
            <a:xfrm>
              <a:off x="1580863" y="4054300"/>
              <a:ext cx="562808" cy="57113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Arrow: Chevron 52">
              <a:extLst>
                <a:ext uri="{FF2B5EF4-FFF2-40B4-BE49-F238E27FC236}">
                  <a16:creationId xmlns:a16="http://schemas.microsoft.com/office/drawing/2014/main" id="{1FE90F19-38B8-413A-9DED-02507BAD5EF1}"/>
                </a:ext>
              </a:extLst>
            </p:cNvPr>
            <p:cNvSpPr/>
            <p:nvPr/>
          </p:nvSpPr>
          <p:spPr>
            <a:xfrm rot="16200000">
              <a:off x="1343548" y="4144745"/>
              <a:ext cx="190377" cy="285156"/>
            </a:xfrm>
            <a:prstGeom prst="chevron">
              <a:avLst>
                <a:gd name="adj" fmla="val 63203"/>
              </a:avLst>
            </a:prstGeom>
            <a:solidFill>
              <a:schemeClr val="accent1">
                <a:lumMod val="50000"/>
                <a:alpha val="80000"/>
              </a:schemeClr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32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endParaRPr>
            </a:p>
          </p:txBody>
        </p:sp>
        <p:sp>
          <p:nvSpPr>
            <p:cNvPr id="54" name="Arrow: Chevron 53">
              <a:extLst>
                <a:ext uri="{FF2B5EF4-FFF2-40B4-BE49-F238E27FC236}">
                  <a16:creationId xmlns:a16="http://schemas.microsoft.com/office/drawing/2014/main" id="{6ED33342-78D9-4EB6-92BE-49D28ACE38C3}"/>
                </a:ext>
              </a:extLst>
            </p:cNvPr>
            <p:cNvSpPr/>
            <p:nvPr/>
          </p:nvSpPr>
          <p:spPr>
            <a:xfrm>
              <a:off x="1821009" y="3767535"/>
              <a:ext cx="187603" cy="289373"/>
            </a:xfrm>
            <a:prstGeom prst="chevron">
              <a:avLst>
                <a:gd name="adj" fmla="val 63203"/>
              </a:avLst>
            </a:prstGeom>
            <a:solidFill>
              <a:schemeClr val="accent1">
                <a:lumMod val="50000"/>
                <a:alpha val="80000"/>
              </a:schemeClr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32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endParaRPr>
            </a:p>
          </p:txBody>
        </p:sp>
        <p:sp>
          <p:nvSpPr>
            <p:cNvPr id="55" name="Arrow: Chevron 54">
              <a:extLst>
                <a:ext uri="{FF2B5EF4-FFF2-40B4-BE49-F238E27FC236}">
                  <a16:creationId xmlns:a16="http://schemas.microsoft.com/office/drawing/2014/main" id="{F3F98993-1208-498E-98C9-3A7B5A883C16}"/>
                </a:ext>
              </a:extLst>
            </p:cNvPr>
            <p:cNvSpPr/>
            <p:nvPr/>
          </p:nvSpPr>
          <p:spPr>
            <a:xfrm rot="5400000">
              <a:off x="2187915" y="4253051"/>
              <a:ext cx="190377" cy="285156"/>
            </a:xfrm>
            <a:prstGeom prst="chevron">
              <a:avLst>
                <a:gd name="adj" fmla="val 63203"/>
              </a:avLst>
            </a:prstGeom>
            <a:solidFill>
              <a:schemeClr val="accent1">
                <a:lumMod val="50000"/>
                <a:alpha val="80000"/>
              </a:schemeClr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32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endParaRPr>
            </a:p>
          </p:txBody>
        </p:sp>
        <p:sp>
          <p:nvSpPr>
            <p:cNvPr id="56" name="Arrow: Chevron 55">
              <a:extLst>
                <a:ext uri="{FF2B5EF4-FFF2-40B4-BE49-F238E27FC236}">
                  <a16:creationId xmlns:a16="http://schemas.microsoft.com/office/drawing/2014/main" id="{AF0C80D3-8A77-4DC8-AA7C-1D6E7BBB270C}"/>
                </a:ext>
              </a:extLst>
            </p:cNvPr>
            <p:cNvSpPr/>
            <p:nvPr/>
          </p:nvSpPr>
          <p:spPr>
            <a:xfrm rot="10800000">
              <a:off x="1716686" y="4624117"/>
              <a:ext cx="187603" cy="289373"/>
            </a:xfrm>
            <a:prstGeom prst="chevron">
              <a:avLst>
                <a:gd name="adj" fmla="val 63203"/>
              </a:avLst>
            </a:prstGeom>
            <a:solidFill>
              <a:schemeClr val="accent1">
                <a:lumMod val="50000"/>
                <a:alpha val="80000"/>
              </a:schemeClr>
            </a:solidFill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32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Demi Cond"/>
                <a:ea typeface="+mn-ea"/>
                <a:cs typeface="+mn-cs"/>
              </a:endParaRPr>
            </a:p>
          </p:txBody>
        </p:sp>
        <p:sp>
          <p:nvSpPr>
            <p:cNvPr id="57" name="Flowchart: Connector 56">
              <a:extLst>
                <a:ext uri="{FF2B5EF4-FFF2-40B4-BE49-F238E27FC236}">
                  <a16:creationId xmlns:a16="http://schemas.microsoft.com/office/drawing/2014/main" id="{4560AF07-B1BE-44BD-B68E-E1459B49117E}"/>
                </a:ext>
              </a:extLst>
            </p:cNvPr>
            <p:cNvSpPr/>
            <p:nvPr/>
          </p:nvSpPr>
          <p:spPr>
            <a:xfrm>
              <a:off x="3248983" y="4290062"/>
              <a:ext cx="87559" cy="88854"/>
            </a:xfrm>
            <a:prstGeom prst="flowChartConnector">
              <a:avLst/>
            </a:prstGeom>
            <a:solidFill>
              <a:srgbClr val="41AE61"/>
            </a:solidFill>
            <a:ln w="12700"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58" name="Flowchart: Connector 57">
              <a:extLst>
                <a:ext uri="{FF2B5EF4-FFF2-40B4-BE49-F238E27FC236}">
                  <a16:creationId xmlns:a16="http://schemas.microsoft.com/office/drawing/2014/main" id="{FCEC26A5-D816-414C-87DD-BCAABCC6F15B}"/>
                </a:ext>
              </a:extLst>
            </p:cNvPr>
            <p:cNvSpPr/>
            <p:nvPr/>
          </p:nvSpPr>
          <p:spPr>
            <a:xfrm>
              <a:off x="6191654" y="4290062"/>
              <a:ext cx="87559" cy="88854"/>
            </a:xfrm>
            <a:prstGeom prst="flowChartConnector">
              <a:avLst/>
            </a:prstGeom>
            <a:solidFill>
              <a:srgbClr val="C00000"/>
            </a:solidFill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59" name="Flowchart: Connector 58">
              <a:extLst>
                <a:ext uri="{FF2B5EF4-FFF2-40B4-BE49-F238E27FC236}">
                  <a16:creationId xmlns:a16="http://schemas.microsoft.com/office/drawing/2014/main" id="{259C7CCE-936A-43B8-8E35-7EC1C59BB007}"/>
                </a:ext>
              </a:extLst>
            </p:cNvPr>
            <p:cNvSpPr/>
            <p:nvPr/>
          </p:nvSpPr>
          <p:spPr>
            <a:xfrm>
              <a:off x="2546373" y="4290062"/>
              <a:ext cx="87559" cy="88854"/>
            </a:xfrm>
            <a:prstGeom prst="flowChartConnector">
              <a:avLst/>
            </a:prstGeom>
            <a:solidFill>
              <a:srgbClr val="C00000"/>
            </a:solidFill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60" name="Flowchart: Connector 59">
              <a:extLst>
                <a:ext uri="{FF2B5EF4-FFF2-40B4-BE49-F238E27FC236}">
                  <a16:creationId xmlns:a16="http://schemas.microsoft.com/office/drawing/2014/main" id="{4950B013-179F-453E-A17A-AFE518D67AD2}"/>
                </a:ext>
              </a:extLst>
            </p:cNvPr>
            <p:cNvSpPr/>
            <p:nvPr/>
          </p:nvSpPr>
          <p:spPr>
            <a:xfrm>
              <a:off x="6751643" y="4290062"/>
              <a:ext cx="87559" cy="88854"/>
            </a:xfrm>
            <a:prstGeom prst="flowChartConnector">
              <a:avLst/>
            </a:prstGeom>
            <a:solidFill>
              <a:srgbClr val="41AE61"/>
            </a:solidFill>
            <a:ln w="12700"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61" name="Flowchart: Connector 60">
              <a:extLst>
                <a:ext uri="{FF2B5EF4-FFF2-40B4-BE49-F238E27FC236}">
                  <a16:creationId xmlns:a16="http://schemas.microsoft.com/office/drawing/2014/main" id="{54F18E0B-A894-49A9-9A45-629738C67753}"/>
                </a:ext>
              </a:extLst>
            </p:cNvPr>
            <p:cNvSpPr/>
            <p:nvPr/>
          </p:nvSpPr>
          <p:spPr>
            <a:xfrm>
              <a:off x="1032913" y="4290062"/>
              <a:ext cx="87559" cy="88854"/>
            </a:xfrm>
            <a:prstGeom prst="flowChartConnector">
              <a:avLst/>
            </a:prstGeom>
            <a:solidFill>
              <a:srgbClr val="41AE61"/>
            </a:solidFill>
            <a:ln w="12700"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62" name="Flowchart: Connector 61">
              <a:extLst>
                <a:ext uri="{FF2B5EF4-FFF2-40B4-BE49-F238E27FC236}">
                  <a16:creationId xmlns:a16="http://schemas.microsoft.com/office/drawing/2014/main" id="{BFA67595-7A37-4A52-8FAD-A1678FB0B328}"/>
                </a:ext>
              </a:extLst>
            </p:cNvPr>
            <p:cNvSpPr/>
            <p:nvPr/>
          </p:nvSpPr>
          <p:spPr>
            <a:xfrm>
              <a:off x="8432220" y="4290062"/>
              <a:ext cx="87559" cy="88854"/>
            </a:xfrm>
            <a:prstGeom prst="flowChartConnector">
              <a:avLst/>
            </a:prstGeom>
            <a:solidFill>
              <a:srgbClr val="C00000"/>
            </a:solidFill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63" name="Flowchart: Connector 62">
              <a:extLst>
                <a:ext uri="{FF2B5EF4-FFF2-40B4-BE49-F238E27FC236}">
                  <a16:creationId xmlns:a16="http://schemas.microsoft.com/office/drawing/2014/main" id="{D694E30F-31EB-4726-9041-252AC20BC27F}"/>
                </a:ext>
              </a:extLst>
            </p:cNvPr>
            <p:cNvSpPr/>
            <p:nvPr/>
          </p:nvSpPr>
          <p:spPr>
            <a:xfrm>
              <a:off x="9272796" y="4290062"/>
              <a:ext cx="87559" cy="88854"/>
            </a:xfrm>
            <a:prstGeom prst="flowChartConnector">
              <a:avLst/>
            </a:prstGeom>
            <a:solidFill>
              <a:srgbClr val="41AE61"/>
            </a:solidFill>
            <a:ln w="12700"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65" name="Arrow: Pentagon 64">
              <a:extLst>
                <a:ext uri="{FF2B5EF4-FFF2-40B4-BE49-F238E27FC236}">
                  <a16:creationId xmlns:a16="http://schemas.microsoft.com/office/drawing/2014/main" id="{EAFD9CF6-40A3-4585-8C93-FF1B4662F0AE}"/>
                </a:ext>
              </a:extLst>
            </p:cNvPr>
            <p:cNvSpPr/>
            <p:nvPr/>
          </p:nvSpPr>
          <p:spPr>
            <a:xfrm>
              <a:off x="9050085" y="4020452"/>
              <a:ext cx="2649135" cy="628071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2">
                  <a:lumMod val="9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BAD70B7-201D-47D3-88E0-16DA993446D3}"/>
                </a:ext>
              </a:extLst>
            </p:cNvPr>
            <p:cNvGrpSpPr/>
            <p:nvPr/>
          </p:nvGrpSpPr>
          <p:grpSpPr>
            <a:xfrm>
              <a:off x="9117943" y="4130879"/>
              <a:ext cx="2362322" cy="407216"/>
              <a:chOff x="632942" y="2176041"/>
              <a:chExt cx="2349535" cy="399110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C93219A8-152A-438D-A6B2-2B3C8E5B4FD5}"/>
                  </a:ext>
                </a:extLst>
              </p:cNvPr>
              <p:cNvGrpSpPr/>
              <p:nvPr/>
            </p:nvGrpSpPr>
            <p:grpSpPr>
              <a:xfrm>
                <a:off x="1255387" y="2176041"/>
                <a:ext cx="482201" cy="399110"/>
                <a:chOff x="1232197" y="2176041"/>
                <a:chExt cx="482201" cy="399110"/>
              </a:xfrm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9EEFBC6F-05CA-4BA3-94A2-0F96A9982314}"/>
                    </a:ext>
                  </a:extLst>
                </p:cNvPr>
                <p:cNvSpPr/>
                <p:nvPr/>
              </p:nvSpPr>
              <p:spPr>
                <a:xfrm>
                  <a:off x="1232197" y="2176041"/>
                  <a:ext cx="482201" cy="164071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itchFamily="34" charset="0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73CEA6F8-6598-49E9-BAC4-E2EA9408E321}"/>
                    </a:ext>
                  </a:extLst>
                </p:cNvPr>
                <p:cNvSpPr/>
                <p:nvPr/>
              </p:nvSpPr>
              <p:spPr>
                <a:xfrm>
                  <a:off x="1232197" y="2411080"/>
                  <a:ext cx="482201" cy="164071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itchFamily="34" charset="0"/>
                  </a:endParaRPr>
                </a:p>
              </p:txBody>
            </p:sp>
          </p:grp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DC66EE1-EB38-4C3D-9F24-4EFB553459FD}"/>
                  </a:ext>
                </a:extLst>
              </p:cNvPr>
              <p:cNvSpPr/>
              <p:nvPr/>
            </p:nvSpPr>
            <p:spPr>
              <a:xfrm>
                <a:off x="1877832" y="2293560"/>
                <a:ext cx="482201" cy="16407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itchFamily="34" charset="0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C78FFDD-2D29-4CEF-A2D3-573CC11C6E32}"/>
                  </a:ext>
                </a:extLst>
              </p:cNvPr>
              <p:cNvSpPr/>
              <p:nvPr/>
            </p:nvSpPr>
            <p:spPr>
              <a:xfrm>
                <a:off x="2500276" y="2293561"/>
                <a:ext cx="482201" cy="16407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itchFamily="34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154835D-0E4D-47EC-AF80-5F90CB5F3B20}"/>
                  </a:ext>
                </a:extLst>
              </p:cNvPr>
              <p:cNvSpPr/>
              <p:nvPr/>
            </p:nvSpPr>
            <p:spPr>
              <a:xfrm>
                <a:off x="632942" y="2302779"/>
                <a:ext cx="482201" cy="16407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itchFamily="34" charset="0"/>
                </a:endParaRPr>
              </a:p>
            </p:txBody>
          </p:sp>
        </p:grpSp>
        <p:cxnSp>
          <p:nvCxnSpPr>
            <p:cNvPr id="67" name="Connector: Elbow 66">
              <a:extLst>
                <a:ext uri="{FF2B5EF4-FFF2-40B4-BE49-F238E27FC236}">
                  <a16:creationId xmlns:a16="http://schemas.microsoft.com/office/drawing/2014/main" id="{E792B4AB-FC58-4C86-B9C9-2ED856FE8866}"/>
                </a:ext>
              </a:extLst>
            </p:cNvPr>
            <p:cNvCxnSpPr>
              <a:cxnSpLocks/>
              <a:stCxn id="76" idx="3"/>
              <a:endCxn id="73" idx="1"/>
            </p:cNvCxnSpPr>
            <p:nvPr/>
          </p:nvCxnSpPr>
          <p:spPr>
            <a:xfrm>
              <a:off x="10228600" y="4214582"/>
              <a:ext cx="141008" cy="119906"/>
            </a:xfrm>
            <a:prstGeom prst="bentConnector3">
              <a:avLst/>
            </a:prstGeom>
            <a:ln>
              <a:solidFill>
                <a:schemeClr val="accent3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or: Elbow 67">
              <a:extLst>
                <a:ext uri="{FF2B5EF4-FFF2-40B4-BE49-F238E27FC236}">
                  <a16:creationId xmlns:a16="http://schemas.microsoft.com/office/drawing/2014/main" id="{408D3503-AF52-4933-AF4C-4032B6E04617}"/>
                </a:ext>
              </a:extLst>
            </p:cNvPr>
            <p:cNvCxnSpPr>
              <a:cxnSpLocks/>
              <a:stCxn id="77" idx="3"/>
              <a:endCxn id="73" idx="1"/>
            </p:cNvCxnSpPr>
            <p:nvPr/>
          </p:nvCxnSpPr>
          <p:spPr>
            <a:xfrm flipV="1">
              <a:off x="10228600" y="4334488"/>
              <a:ext cx="141008" cy="119907"/>
            </a:xfrm>
            <a:prstGeom prst="bentConnector3">
              <a:avLst/>
            </a:prstGeom>
            <a:ln>
              <a:solidFill>
                <a:schemeClr val="accent3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or: Elbow 68">
              <a:extLst>
                <a:ext uri="{FF2B5EF4-FFF2-40B4-BE49-F238E27FC236}">
                  <a16:creationId xmlns:a16="http://schemas.microsoft.com/office/drawing/2014/main" id="{A571AC4D-4E3C-4FCE-8D2E-CB84C3FA8FB3}"/>
                </a:ext>
              </a:extLst>
            </p:cNvPr>
            <p:cNvCxnSpPr>
              <a:cxnSpLocks/>
              <a:stCxn id="75" idx="3"/>
              <a:endCxn id="76" idx="1"/>
            </p:cNvCxnSpPr>
            <p:nvPr/>
          </p:nvCxnSpPr>
          <p:spPr>
            <a:xfrm flipV="1">
              <a:off x="9602768" y="4214582"/>
              <a:ext cx="141008" cy="12931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3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Elbow 69">
              <a:extLst>
                <a:ext uri="{FF2B5EF4-FFF2-40B4-BE49-F238E27FC236}">
                  <a16:creationId xmlns:a16="http://schemas.microsoft.com/office/drawing/2014/main" id="{9E05070D-1597-46E7-85CC-545271A42DFC}"/>
                </a:ext>
              </a:extLst>
            </p:cNvPr>
            <p:cNvCxnSpPr>
              <a:cxnSpLocks/>
              <a:stCxn id="73" idx="3"/>
              <a:endCxn id="74" idx="1"/>
            </p:cNvCxnSpPr>
            <p:nvPr/>
          </p:nvCxnSpPr>
          <p:spPr>
            <a:xfrm>
              <a:off x="10854433" y="4334488"/>
              <a:ext cx="141007" cy="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3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or: Elbow 70">
              <a:extLst>
                <a:ext uri="{FF2B5EF4-FFF2-40B4-BE49-F238E27FC236}">
                  <a16:creationId xmlns:a16="http://schemas.microsoft.com/office/drawing/2014/main" id="{DC6DB7DE-E6F3-4D6D-8937-DA2D2360FABC}"/>
                </a:ext>
              </a:extLst>
            </p:cNvPr>
            <p:cNvCxnSpPr>
              <a:cxnSpLocks/>
              <a:stCxn id="75" idx="3"/>
              <a:endCxn id="77" idx="1"/>
            </p:cNvCxnSpPr>
            <p:nvPr/>
          </p:nvCxnSpPr>
          <p:spPr>
            <a:xfrm>
              <a:off x="9602768" y="4343894"/>
              <a:ext cx="141008" cy="11050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3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or: Elbow 77">
              <a:extLst>
                <a:ext uri="{FF2B5EF4-FFF2-40B4-BE49-F238E27FC236}">
                  <a16:creationId xmlns:a16="http://schemas.microsoft.com/office/drawing/2014/main" id="{7C9E1060-9C59-4CFF-A824-4662BE3C2EC1}"/>
                </a:ext>
              </a:extLst>
            </p:cNvPr>
            <p:cNvCxnSpPr>
              <a:cxnSpLocks/>
              <a:stCxn id="80" idx="6"/>
              <a:endCxn id="60" idx="4"/>
            </p:cNvCxnSpPr>
            <p:nvPr/>
          </p:nvCxnSpPr>
          <p:spPr>
            <a:xfrm flipH="1">
              <a:off x="6795424" y="4334489"/>
              <a:ext cx="5018079" cy="44426"/>
            </a:xfrm>
            <a:prstGeom prst="bentConnector4">
              <a:avLst>
                <a:gd name="adj1" fmla="val -1908"/>
                <a:gd name="adj2" fmla="val 2229209"/>
              </a:avLst>
            </a:prstGeom>
            <a:ln w="508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Flowchart: Connector 78">
              <a:extLst>
                <a:ext uri="{FF2B5EF4-FFF2-40B4-BE49-F238E27FC236}">
                  <a16:creationId xmlns:a16="http://schemas.microsoft.com/office/drawing/2014/main" id="{66FE1A48-4FD6-4C3B-8194-3ACBDDB5EBE2}"/>
                </a:ext>
              </a:extLst>
            </p:cNvPr>
            <p:cNvSpPr/>
            <p:nvPr/>
          </p:nvSpPr>
          <p:spPr>
            <a:xfrm>
              <a:off x="8769750" y="4290062"/>
              <a:ext cx="87559" cy="88854"/>
            </a:xfrm>
            <a:prstGeom prst="flowChartConnector">
              <a:avLst/>
            </a:prstGeom>
            <a:solidFill>
              <a:srgbClr val="41AE61"/>
            </a:solidFill>
            <a:ln w="12700"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80" name="Flowchart: Connector 79">
              <a:extLst>
                <a:ext uri="{FF2B5EF4-FFF2-40B4-BE49-F238E27FC236}">
                  <a16:creationId xmlns:a16="http://schemas.microsoft.com/office/drawing/2014/main" id="{8877913C-E706-4063-A6BA-4486BCD5650F}"/>
                </a:ext>
              </a:extLst>
            </p:cNvPr>
            <p:cNvSpPr/>
            <p:nvPr/>
          </p:nvSpPr>
          <p:spPr>
            <a:xfrm>
              <a:off x="11725943" y="4290062"/>
              <a:ext cx="87559" cy="88854"/>
            </a:xfrm>
            <a:prstGeom prst="flowChartConnector">
              <a:avLst/>
            </a:prstGeom>
            <a:solidFill>
              <a:srgbClr val="C00000"/>
            </a:solidFill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81" name="Arrow: Pentagon 80">
              <a:extLst>
                <a:ext uri="{FF2B5EF4-FFF2-40B4-BE49-F238E27FC236}">
                  <a16:creationId xmlns:a16="http://schemas.microsoft.com/office/drawing/2014/main" id="{18EDEB7B-2C92-4B78-8CDE-804815D6FA6A}"/>
                </a:ext>
              </a:extLst>
            </p:cNvPr>
            <p:cNvSpPr/>
            <p:nvPr/>
          </p:nvSpPr>
          <p:spPr>
            <a:xfrm>
              <a:off x="586108" y="3125503"/>
              <a:ext cx="2649134" cy="628071"/>
            </a:xfrm>
            <a:prstGeom prst="homePlate">
              <a:avLst/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itchFamily="34" charset="0"/>
                </a:rPr>
                <a:t>Prevention/</a:t>
              </a:r>
              <a:b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itchFamily="34" charset="0"/>
                </a:rPr>
              </a:b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itchFamily="34" charset="0"/>
                </a:rPr>
                <a:t>tidig upptäckt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B8FACFA-DB1F-4293-B475-4243824BAC5B}"/>
                </a:ext>
              </a:extLst>
            </p:cNvPr>
            <p:cNvSpPr/>
            <p:nvPr/>
          </p:nvSpPr>
          <p:spPr>
            <a:xfrm>
              <a:off x="6673564" y="3125503"/>
              <a:ext cx="175865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itchFamily="34" charset="0"/>
                </a:rPr>
                <a:t>Behandling stabil patient</a:t>
              </a:r>
              <a:endParaRPr kumimoji="0" lang="sv-SE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B6CD0BE-EBFE-4F0C-A753-042F227FDBD4}"/>
                </a:ext>
              </a:extLst>
            </p:cNvPr>
            <p:cNvSpPr/>
            <p:nvPr/>
          </p:nvSpPr>
          <p:spPr>
            <a:xfrm>
              <a:off x="9050085" y="3125503"/>
              <a:ext cx="25103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itchFamily="34" charset="0"/>
                </a:rPr>
                <a:t>Behandling vid behandlingssvikt</a:t>
              </a:r>
              <a:endParaRPr kumimoji="0" lang="sv-SE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Arrow: Pentagon 83">
              <a:extLst>
                <a:ext uri="{FF2B5EF4-FFF2-40B4-BE49-F238E27FC236}">
                  <a16:creationId xmlns:a16="http://schemas.microsoft.com/office/drawing/2014/main" id="{3B58B08F-F931-4E01-A3DE-CE114C6C5F14}"/>
                </a:ext>
              </a:extLst>
            </p:cNvPr>
            <p:cNvSpPr/>
            <p:nvPr/>
          </p:nvSpPr>
          <p:spPr>
            <a:xfrm>
              <a:off x="3396829" y="3125503"/>
              <a:ext cx="2634588" cy="628071"/>
            </a:xfrm>
            <a:prstGeom prst="homePlate">
              <a:avLst>
                <a:gd name="adj" fmla="val 0"/>
              </a:avLst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itchFamily="34" charset="0"/>
                </a:rPr>
                <a:t>Utredning</a:t>
              </a: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5AB433A-32B6-4344-8E69-371CFB6F0AF3}"/>
                </a:ext>
              </a:extLst>
            </p:cNvPr>
            <p:cNvCxnSpPr>
              <a:cxnSpLocks/>
            </p:cNvCxnSpPr>
            <p:nvPr/>
          </p:nvCxnSpPr>
          <p:spPr>
            <a:xfrm>
              <a:off x="3291948" y="4299393"/>
              <a:ext cx="0" cy="80077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7731324-DA89-406E-8ED9-FCC8A34750F1}"/>
                </a:ext>
              </a:extLst>
            </p:cNvPr>
            <p:cNvCxnSpPr/>
            <p:nvPr/>
          </p:nvCxnSpPr>
          <p:spPr>
            <a:xfrm>
              <a:off x="6241280" y="4290062"/>
              <a:ext cx="0" cy="80077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EA199016-3AFA-464D-BC6B-58B65C17FF9E}"/>
                </a:ext>
              </a:extLst>
            </p:cNvPr>
            <p:cNvSpPr/>
            <p:nvPr/>
          </p:nvSpPr>
          <p:spPr>
            <a:xfrm>
              <a:off x="2416955" y="4904200"/>
              <a:ext cx="1864314" cy="66782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1400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Ex SVF cancer 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start</a:t>
              </a: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Välgrundad misstanke</a:t>
              </a:r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876B2A72-6782-4DD9-9405-10E2E4D7A9D2}"/>
                </a:ext>
              </a:extLst>
            </p:cNvPr>
            <p:cNvSpPr/>
            <p:nvPr/>
          </p:nvSpPr>
          <p:spPr>
            <a:xfrm>
              <a:off x="5048868" y="4904200"/>
              <a:ext cx="1689864" cy="66782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Ex SVF cancer slut</a:t>
              </a: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Behandlingsstart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330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aqBZ94PmQE6f5pUGNWB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aqBZ94PmQE6f5pUGNWB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aqBZ94PmQE6f5pUGNWB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zPCLKOcLw87bLhmsUd74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1M4axzg1NmrVfGqED8dy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uHaQop1qsyPzAiz6a25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aqBZ94PmQE6f5pUGNWB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PvgXCNYV7qK3iafN.6V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X2vuQr3cvzRbm2t86Zw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TK8gQe5wMvP3.BmEfYJh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HPKbB7s2s8Wx6RBCs9M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f8J.QYZFVS3PKRo4PS1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_jWjKKuruP7fzh1oVxDu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g1FuK270KsLEWanHzvj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7CzK3wujXFKxCdilxVSF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1QSWEm1WRk3DMnu3Lpu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hdhDBYq8yLgQ2N2uyZh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fex26RcaSWZULF.LOK9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SXqmwQx6ytMHvkyGM56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yZBkNziotUxv8ye46do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yZBkNziotUxv8ye46do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yZBkNziotUxv8ye46do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yZBkNziotUxv8ye46do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yZBkNziotUxv8ye46do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aqBZ94PmQE6f5pUGNWB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5tRalJjb4jjsiqBa15NX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1M4axzg1NmrVfGqED8dy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1M4axzg1NmrVfGqED8d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aqBZ94PmQE6f5pUGNWBA"/>
</p:tagLst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654403055AFC44939F37FB38FDB0C6" ma:contentTypeVersion="" ma:contentTypeDescription="Create a new document." ma:contentTypeScope="" ma:versionID="7f86cf5452e190b5c4377b934784703e">
  <xsd:schema xmlns:xsd="http://www.w3.org/2001/XMLSchema" xmlns:xs="http://www.w3.org/2001/XMLSchema" xmlns:p="http://schemas.microsoft.com/office/2006/metadata/properties" xmlns:ns2="2B20E3F3-62D6-4307-A810-C7FFBB940E2D" xmlns:ns3="1085aee7-63f7-4585-a659-af0c6a30d3cd" xmlns:ns4="2b20e3f3-62d6-4307-a810-c7ffbb940e2d" xmlns:ns5="b55b3548-07f3-4e00-9fcf-fb2b70e33a95" targetNamespace="http://schemas.microsoft.com/office/2006/metadata/properties" ma:root="true" ma:fieldsID="18d747073fe172beb1852eee701c3d1e" ns2:_="" ns3:_="" ns4:_="" ns5:_="">
    <xsd:import namespace="2B20E3F3-62D6-4307-A810-C7FFBB940E2D"/>
    <xsd:import namespace="1085aee7-63f7-4585-a659-af0c6a30d3cd"/>
    <xsd:import namespace="2b20e3f3-62d6-4307-a810-c7ffbb940e2d"/>
    <xsd:import namespace="b55b3548-07f3-4e00-9fcf-fb2b70e33a95"/>
    <xsd:element name="properties">
      <xsd:complexType>
        <xsd:sequence>
          <xsd:element name="documentManagement">
            <xsd:complexType>
              <xsd:all>
                <xsd:element ref="ns2:Slutdatum" minOccurs="0"/>
                <xsd:element ref="ns3:Projekttyp" minOccurs="0"/>
                <xsd:element ref="ns3:Ämne" minOccurs="0"/>
                <xsd:element ref="ns3:Projektstatus" minOccurs="0"/>
                <xsd:element ref="ns2:MediaServiceMetadata" minOccurs="0"/>
                <xsd:element ref="ns2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5:SharedWithUsers" minOccurs="0"/>
                <xsd:element ref="ns5:SharedWithDetails" minOccurs="0"/>
                <xsd:element ref="ns4:_Flow_SignoffStatu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0E3F3-62D6-4307-A810-C7FFBB940E2D" elementFormDefault="qualified">
    <xsd:import namespace="http://schemas.microsoft.com/office/2006/documentManagement/types"/>
    <xsd:import namespace="http://schemas.microsoft.com/office/infopath/2007/PartnerControls"/>
    <xsd:element name="Slutdatum" ma:index="8" nillable="true" ma:displayName="Slutdatum" ma:format="DateOnly" ma:internalName="Slutdatum">
      <xsd:simpleType>
        <xsd:restriction base="dms:DateTime"/>
      </xsd:simpleType>
    </xsd:element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85aee7-63f7-4585-a659-af0c6a30d3cd" elementFormDefault="qualified">
    <xsd:import namespace="http://schemas.microsoft.com/office/2006/documentManagement/types"/>
    <xsd:import namespace="http://schemas.microsoft.com/office/infopath/2007/PartnerControls"/>
    <xsd:element name="Projekttyp" ma:index="9" nillable="true" ma:displayName="Projekttyp" ma:format="Dropdown" ma:internalName="Projekttyp">
      <xsd:simpleType>
        <xsd:restriction base="dms:Choice">
          <xsd:enumeration value="Utredning/Kartläggning"/>
          <xsd:enumeration value="Strategi/Ramverk"/>
          <xsd:enumeration value="Implementering"/>
          <xsd:enumeration value="Organisationsutveckling"/>
          <xsd:enumeration value="Ekonomistyrning"/>
          <xsd:enumeration value="Konsultstöd/Facilitering"/>
          <xsd:enumeration value="Vård/Tjänsteprocesser"/>
        </xsd:restriction>
      </xsd:simpleType>
    </xsd:element>
    <xsd:element name="Ämne" ma:index="10" nillable="true" ma:displayName="Ämne" ma:format="Dropdown" ma:internalName="_x00c4_mne">
      <xsd:simpleType>
        <xsd:restriction base="dms:Choice">
          <xsd:enumeration value="Ersättningsmodeller"/>
          <xsd:enumeration value="eHälsa/IT-stöd"/>
          <xsd:enumeration value="Folkhälsa"/>
          <xsd:enumeration value="Jämlik hälsa"/>
          <xsd:enumeration value="Sammanhållen vård"/>
          <xsd:enumeration value="Vårdgivarprocesser och organisation"/>
          <xsd:enumeration value="Läkemedel"/>
          <xsd:enumeration value="Patientsäkerhet"/>
          <xsd:enumeration value="Vård i hemmet"/>
          <xsd:enumeration value="Sociala investeringar"/>
          <xsd:enumeration value="Arbetsförmåga"/>
          <xsd:enumeration value="Kompetensförsörjning"/>
          <xsd:enumeration value="Organisering av hälso och sjukvårdssystemet"/>
        </xsd:restriction>
      </xsd:simpleType>
    </xsd:element>
    <xsd:element name="Projektstatus" ma:index="11" nillable="true" ma:displayName="Projektstatus" ma:format="Dropdown" ma:internalName="Projektstatus">
      <xsd:simpleType>
        <xsd:restriction base="dms:Choice">
          <xsd:enumeration value="Pågående"/>
          <xsd:enumeration value="Avsluta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0e3f3-62d6-4307-a810-c7ffbb940e2d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_Flow_SignoffStatus" ma:index="19" nillable="true" ma:displayName="Sign-off status" ma:internalName="_x0024_Resources_x003a_core_x002c_Signoff_Status_x003b_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b3548-07f3-4e00-9fcf-fb2b70e33a9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lutdatum xmlns="2B20E3F3-62D6-4307-A810-C7FFBB940E2D" xsi:nil="true"/>
    <Ämne xmlns="1085aee7-63f7-4585-a659-af0c6a30d3cd" xsi:nil="true"/>
    <_Flow_SignoffStatus xmlns="2b20e3f3-62d6-4307-a810-c7ffbb940e2d" xsi:nil="true"/>
    <Projekttyp xmlns="1085aee7-63f7-4585-a659-af0c6a30d3cd" xsi:nil="true"/>
    <Projektstatus xmlns="1085aee7-63f7-4585-a659-af0c6a30d3c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F9B835-3A5A-44A6-BD3F-D662DA4E37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20E3F3-62D6-4307-A810-C7FFBB940E2D"/>
    <ds:schemaRef ds:uri="1085aee7-63f7-4585-a659-af0c6a30d3cd"/>
    <ds:schemaRef ds:uri="2b20e3f3-62d6-4307-a810-c7ffbb940e2d"/>
    <ds:schemaRef ds:uri="b55b3548-07f3-4e00-9fcf-fb2b70e33a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6AD587-07F2-4A4D-B2B4-F80A623DAE08}">
  <ds:schemaRefs>
    <ds:schemaRef ds:uri="b55b3548-07f3-4e00-9fcf-fb2b70e33a95"/>
    <ds:schemaRef ds:uri="http://purl.org/dc/terms/"/>
    <ds:schemaRef ds:uri="1085aee7-63f7-4585-a659-af0c6a30d3cd"/>
    <ds:schemaRef ds:uri="http://schemas.microsoft.com/office/2006/documentManagement/types"/>
    <ds:schemaRef ds:uri="http://schemas.microsoft.com/office/infopath/2007/PartnerControls"/>
    <ds:schemaRef ds:uri="2b20e3f3-62d6-4307-a810-c7ffbb940e2d"/>
    <ds:schemaRef ds:uri="http://purl.org/dc/elements/1.1/"/>
    <ds:schemaRef ds:uri="http://schemas.microsoft.com/office/2006/metadata/properties"/>
    <ds:schemaRef ds:uri="2B20E3F3-62D6-4307-A810-C7FFBB940E2D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1D228FA-96E1-4634-BB7E-D20F5AB7D8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2188</TotalTime>
  <Words>1633</Words>
  <Application>Microsoft Office PowerPoint</Application>
  <PresentationFormat>Bredbild</PresentationFormat>
  <Paragraphs>438</Paragraphs>
  <Slides>37</Slides>
  <Notes>3</Notes>
  <HiddenSlides>1</HiddenSlides>
  <MMClips>0</MMClips>
  <ScaleCrop>false</ScaleCrop>
  <HeadingPairs>
    <vt:vector size="8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7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37</vt:i4>
      </vt:variant>
    </vt:vector>
  </HeadingPairs>
  <TitlesOfParts>
    <vt:vector size="54" baseType="lpstr">
      <vt:lpstr>Arial</vt:lpstr>
      <vt:lpstr>Calibri</vt:lpstr>
      <vt:lpstr>Calibri Light</vt:lpstr>
      <vt:lpstr>Courier New</vt:lpstr>
      <vt:lpstr>Franklin Gothic Demi Cond</vt:lpstr>
      <vt:lpstr>Garamond</vt:lpstr>
      <vt:lpstr>Times New Roman</vt:lpstr>
      <vt:lpstr>Verdana</vt:lpstr>
      <vt:lpstr>Wingdings</vt:lpstr>
      <vt:lpstr>1_Office-tema</vt:lpstr>
      <vt:lpstr>2_Office-tema</vt:lpstr>
      <vt:lpstr>Office-tema</vt:lpstr>
      <vt:lpstr>4_Office-tema</vt:lpstr>
      <vt:lpstr>3_Office-tema</vt:lpstr>
      <vt:lpstr>6_Office-tema</vt:lpstr>
      <vt:lpstr>5_Office-tema</vt:lpstr>
      <vt:lpstr>think-cell Slide</vt:lpstr>
      <vt:lpstr>En jämlik och effektiv vård med god kvalitet genom standardiserade vårdförlopp</vt:lpstr>
      <vt:lpstr>Agenda</vt:lpstr>
      <vt:lpstr>En jämlik och effektiv vård med god kvalitet genom standardiserade vårdförlopp  Vår framgång räknas i liv och jämlik hälsa</vt:lpstr>
      <vt:lpstr>Vad utmärker ett SVF?</vt:lpstr>
      <vt:lpstr>Vad utmärker ett SVF?</vt:lpstr>
      <vt:lpstr>Övergripande tidplan för arbetet med SVF</vt:lpstr>
      <vt:lpstr>Beskrivning av SVF – jämlik och effektiv vård med god kvalitet </vt:lpstr>
      <vt:lpstr>Förväntningar som beslutfattare, vårdgivare och patienter ska ha på SVF</vt:lpstr>
      <vt:lpstr>Ett SVF täcker en eller flera delar av en vårdkedja och består av sekventiella eller cirkulära faser</vt:lpstr>
      <vt:lpstr>Beroende på vilken del av vårdkedjan SVF omfattar kan SVF börja på olika sätt</vt:lpstr>
      <vt:lpstr>Generisk process för att ta fram och införa ett SVF</vt:lpstr>
      <vt:lpstr>NPO:erna är centrala i arbetet</vt:lpstr>
      <vt:lpstr>Kompetenser i arbetsgrupperna och hos stödfunktionen</vt:lpstr>
      <vt:lpstr>Tio standardiserade vårdförlopp är under utveckling</vt:lpstr>
      <vt:lpstr>Remiss av förloppen i februari, sex veckor</vt:lpstr>
      <vt:lpstr>Nya standardiserade förlopp och breddning av pågående SVF</vt:lpstr>
      <vt:lpstr>Patientdelaktighet och patientkontrakt</vt:lpstr>
      <vt:lpstr>Hösten/vintern är en period av lärande  – och handling</vt:lpstr>
      <vt:lpstr>Agenda</vt:lpstr>
      <vt:lpstr>PowerPoint-presentation</vt:lpstr>
      <vt:lpstr>PowerPoint-presentation</vt:lpstr>
      <vt:lpstr>PowerPoint-presentation</vt:lpstr>
      <vt:lpstr>Kompetenser i NAG Sepsis</vt:lpstr>
      <vt:lpstr>Arbete och tidsförlopp</vt:lpstr>
      <vt:lpstr>Arbete och tidsförlopp</vt:lpstr>
      <vt:lpstr>PowerPoint-presentation</vt:lpstr>
      <vt:lpstr>PowerPoint-presentation</vt:lpstr>
      <vt:lpstr>PowerPoint-presentation</vt:lpstr>
      <vt:lpstr>SVF – kvalitetsindikatorer (diskuteras)</vt:lpstr>
      <vt:lpstr>PowerPoint-presentation</vt:lpstr>
      <vt:lpstr>PowerPoint-presentation</vt:lpstr>
      <vt:lpstr>Förankringsarbete</vt:lpstr>
      <vt:lpstr>Förankringsarbete</vt:lpstr>
      <vt:lpstr>Utmaningar med SVF</vt:lpstr>
      <vt:lpstr>Råd till kommande SVF </vt:lpstr>
      <vt:lpstr>Agenda</vt:lpstr>
      <vt:lpstr>Vår framgång räknas i  liv och jämlik hälsa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</dc:creator>
  <cp:lastModifiedBy>Dahlström Tobias /Central förvaltning Ledningsenhet /Falun</cp:lastModifiedBy>
  <cp:revision>44</cp:revision>
  <dcterms:created xsi:type="dcterms:W3CDTF">2019-07-29T06:15:59Z</dcterms:created>
  <dcterms:modified xsi:type="dcterms:W3CDTF">2019-11-19T09:00:42Z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0x0101007F654403055AFC44939F37FB38FDB0C6</vt:lpwstr>
  </property>
</Properties>
</file>