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8" r:id="rId2"/>
    <p:sldId id="343" r:id="rId3"/>
    <p:sldId id="344" r:id="rId4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5" autoAdjust="0"/>
    <p:restoredTop sz="95886" autoAdjust="0"/>
  </p:normalViewPr>
  <p:slideViewPr>
    <p:cSldViewPr>
      <p:cViewPr varScale="1">
        <p:scale>
          <a:sx n="82" d="100"/>
          <a:sy n="82" d="100"/>
        </p:scale>
        <p:origin x="84" y="15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B960-5E66-4113-B8CC-17A0D5C37366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v-SE" sz="3600" dirty="0" smtClean="0">
                <a:solidFill>
                  <a:schemeClr val="bg1"/>
                </a:solidFill>
              </a:rPr>
              <a:t>RMPO </a:t>
            </a:r>
            <a:r>
              <a:rPr lang="sv-SE" sz="3600" dirty="0" smtClean="0">
                <a:solidFill>
                  <a:schemeClr val="bg1"/>
                </a:solidFill>
              </a:rPr>
              <a:t>Hälsofrämjande</a:t>
            </a: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>Översikt </a:t>
            </a:r>
            <a:r>
              <a:rPr lang="sv-SE" sz="2400" dirty="0" smtClean="0">
                <a:solidFill>
                  <a:schemeClr val="bg1"/>
                </a:solidFill>
              </a:rPr>
              <a:t>handlingsplan 2020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348680"/>
              </p:ext>
            </p:extLst>
          </p:nvPr>
        </p:nvGraphicFramePr>
        <p:xfrm>
          <a:off x="0" y="51470"/>
          <a:ext cx="9144000" cy="5016104"/>
        </p:xfrm>
        <a:graphic>
          <a:graphicData uri="http://schemas.openxmlformats.org/drawingml/2006/table">
            <a:tbl>
              <a:tblPr firstRow="1" bandRow="1"/>
              <a:tblGrid>
                <a:gridCol w="2339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3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Förbättringsområde/patientlöfte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b="1" dirty="0" smtClean="0">
                          <a:latin typeface="+mj-lt"/>
                        </a:rPr>
                        <a:t>Implementera och utveckla riktade hälsosamtal</a:t>
                      </a:r>
                      <a:r>
                        <a:rPr lang="sv-SE" sz="1000" b="1" baseline="0" dirty="0" smtClean="0">
                          <a:latin typeface="+mj-lt"/>
                        </a:rPr>
                        <a:t> </a:t>
                      </a:r>
                      <a:endParaRPr lang="sv-SE" sz="1000" b="1" dirty="0" smtClean="0">
                        <a:latin typeface="+mj-lt"/>
                      </a:endParaRPr>
                    </a:p>
                    <a:p>
                      <a:r>
                        <a:rPr lang="sv-SE" sz="1000" b="0" i="1" dirty="0" smtClean="0">
                          <a:latin typeface="+mj-lt"/>
                        </a:rPr>
                        <a:t>Nr 3 </a:t>
                      </a:r>
                    </a:p>
                    <a:p>
                      <a:r>
                        <a:rPr lang="sv-SE" sz="1000" b="0" i="1" dirty="0" smtClean="0">
                          <a:latin typeface="+mj-lt"/>
                        </a:rPr>
                        <a:t>*Vara delaktig och välinformerad</a:t>
                      </a:r>
                      <a:r>
                        <a:rPr lang="sv-SE" sz="1000" b="0" i="1" baseline="0" dirty="0" smtClean="0">
                          <a:latin typeface="+mj-lt"/>
                        </a:rPr>
                        <a:t> genom hela vårdkedjan </a:t>
                      </a:r>
                    </a:p>
                    <a:p>
                      <a:r>
                        <a:rPr lang="sv-SE" sz="1000" b="0" i="1" baseline="0" dirty="0" smtClean="0">
                          <a:latin typeface="+mj-lt"/>
                        </a:rPr>
                        <a:t>Nr  4</a:t>
                      </a:r>
                    </a:p>
                    <a:p>
                      <a:r>
                        <a:rPr lang="sv-SE" sz="1000" b="0" i="1" baseline="0" dirty="0" smtClean="0">
                          <a:latin typeface="+mj-lt"/>
                        </a:rPr>
                        <a:t>*Få tillgång till jämlik vård </a:t>
                      </a:r>
                    </a:p>
                    <a:p>
                      <a:r>
                        <a:rPr lang="sv-SE" sz="1000" b="0" i="1" baseline="0" dirty="0" smtClean="0">
                          <a:latin typeface="+mj-lt"/>
                        </a:rPr>
                        <a:t>Nr 5 </a:t>
                      </a:r>
                    </a:p>
                    <a:p>
                      <a:r>
                        <a:rPr lang="sv-SE" sz="1000" b="0" i="1" baseline="0" dirty="0" smtClean="0">
                          <a:latin typeface="+mj-lt"/>
                        </a:rPr>
                        <a:t>*Erbjudas bästa möjliga hälsofrämjande insatser och välfungerande screeningprogram </a:t>
                      </a:r>
                    </a:p>
                    <a:p>
                      <a:r>
                        <a:rPr lang="sv-SE" sz="1000" b="0" i="1" baseline="0" dirty="0" smtClean="0">
                          <a:latin typeface="+mj-lt"/>
                        </a:rPr>
                        <a:t>Nr 7</a:t>
                      </a:r>
                    </a:p>
                    <a:p>
                      <a:r>
                        <a:rPr lang="sv-SE" sz="1000" b="0" i="1" baseline="0" dirty="0" smtClean="0">
                          <a:latin typeface="+mj-lt"/>
                        </a:rPr>
                        <a:t>*Erbjudas kostnadseffektiv vård </a:t>
                      </a:r>
                      <a:endParaRPr lang="sv-SE" sz="1000" b="0" i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Bygga gemensam grund för digitala arbetssätt </a:t>
                      </a:r>
                    </a:p>
                    <a:p>
                      <a:pPr marL="0" algn="l" defTabSz="914400" rtl="0" eaLnBrk="1" latinLnBrk="0" hangingPunct="1"/>
                      <a:endParaRPr lang="sv-SE" sz="10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sv-SE" sz="10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sv-SE" sz="10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sv-SE" sz="10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Etablera ett medicinskt råd för riktade hälsosamtal</a:t>
                      </a: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sv-SE" sz="1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Implementera framtaget informationsmaterial och vårdriktlinje kring alkoholfrihet och tobaksfrihet innan och efter planerad kirurg</a:t>
                      </a:r>
                    </a:p>
                    <a:p>
                      <a:r>
                        <a:rPr lang="sv-SE" sz="1000" b="0" i="1" dirty="0" smtClean="0">
                          <a:latin typeface="+mj-lt"/>
                        </a:rPr>
                        <a:t>Nr</a:t>
                      </a:r>
                      <a:r>
                        <a:rPr lang="sv-SE" sz="1000" b="0" i="1" baseline="0" dirty="0" smtClean="0">
                          <a:latin typeface="+mj-lt"/>
                        </a:rPr>
                        <a:t> 3</a:t>
                      </a:r>
                    </a:p>
                    <a:p>
                      <a:r>
                        <a:rPr lang="sv-SE" sz="1000" b="0" i="1" baseline="0" dirty="0" smtClean="0">
                          <a:latin typeface="+mj-lt"/>
                        </a:rPr>
                        <a:t>*vara delaktig och välinformerad genom hela vårdkedjan</a:t>
                      </a:r>
                    </a:p>
                    <a:p>
                      <a:r>
                        <a:rPr lang="sv-SE" sz="1000" b="0" i="1" baseline="0" dirty="0" smtClean="0">
                          <a:latin typeface="+mj-lt"/>
                        </a:rPr>
                        <a:t>Nr 5 </a:t>
                      </a:r>
                    </a:p>
                    <a:p>
                      <a:r>
                        <a:rPr lang="sv-SE" sz="1000" b="0" i="1" baseline="0" dirty="0" smtClean="0">
                          <a:latin typeface="+mj-lt"/>
                        </a:rPr>
                        <a:t>*erbjudas bästa möjliga hälsofrämjande insatser och välfungerande screeningprogram</a:t>
                      </a:r>
                    </a:p>
                    <a:p>
                      <a:r>
                        <a:rPr lang="sv-SE" sz="1000" b="0" i="1" baseline="0" dirty="0" smtClean="0">
                          <a:latin typeface="+mj-lt"/>
                        </a:rPr>
                        <a:t>Nr 6</a:t>
                      </a:r>
                    </a:p>
                    <a:p>
                      <a:r>
                        <a:rPr lang="sv-SE" sz="1000" b="0" i="1" baseline="0" dirty="0" smtClean="0">
                          <a:latin typeface="+mj-lt"/>
                        </a:rPr>
                        <a:t>*få tillgång till patientsäker vård</a:t>
                      </a:r>
                      <a:endParaRPr lang="sv-SE" sz="1000" b="0" i="1" dirty="0" smtClean="0">
                        <a:latin typeface="+mj-lt"/>
                      </a:endParaRPr>
                    </a:p>
                    <a:p>
                      <a:r>
                        <a:rPr lang="sv-SE" sz="1000" b="0" i="1" dirty="0" smtClean="0">
                          <a:latin typeface="+mj-lt"/>
                        </a:rPr>
                        <a:t>Nr 7 </a:t>
                      </a:r>
                    </a:p>
                    <a:p>
                      <a:r>
                        <a:rPr lang="sv-SE" sz="1000" b="0" i="1" dirty="0" smtClean="0">
                          <a:latin typeface="+mj-lt"/>
                        </a:rPr>
                        <a:t>*erbjudas kostnadseffektiv vård</a:t>
                      </a:r>
                      <a:endParaRPr lang="sv-SE" sz="1000" b="0" i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latin typeface="+mj-lt"/>
                        </a:rPr>
                        <a:t>Framtaget material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latin typeface="+mj-lt"/>
                        </a:rPr>
                        <a:t>Implementering</a:t>
                      </a:r>
                      <a:r>
                        <a:rPr lang="sv-SE" sz="1000" baseline="0" dirty="0" smtClean="0">
                          <a:latin typeface="+mj-lt"/>
                        </a:rPr>
                        <a:t> gjord, rutiner och arbetssätt införda </a:t>
                      </a:r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>
            <a:off x="7016991" y="4726973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6012160" y="4738006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4860032" y="4731345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6306754" y="4738006"/>
            <a:ext cx="641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5150716" y="4731345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7247270" y="4731990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  <p:sp>
        <p:nvSpPr>
          <p:cNvPr id="10" name="Ellips 9"/>
          <p:cNvSpPr/>
          <p:nvPr/>
        </p:nvSpPr>
        <p:spPr>
          <a:xfrm>
            <a:off x="8244406" y="2596227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1" name="Ellips 10"/>
          <p:cNvSpPr/>
          <p:nvPr/>
        </p:nvSpPr>
        <p:spPr>
          <a:xfrm>
            <a:off x="8244407" y="3219822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2" name="Ellips 11"/>
          <p:cNvSpPr/>
          <p:nvPr/>
        </p:nvSpPr>
        <p:spPr>
          <a:xfrm>
            <a:off x="8244406" y="557888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8244406" y="1243145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8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37930"/>
              </p:ext>
            </p:extLst>
          </p:nvPr>
        </p:nvGraphicFramePr>
        <p:xfrm>
          <a:off x="0" y="51470"/>
          <a:ext cx="9144000" cy="5016104"/>
        </p:xfrm>
        <a:graphic>
          <a:graphicData uri="http://schemas.openxmlformats.org/drawingml/2006/table">
            <a:tbl>
              <a:tblPr firstRow="1" bandRow="1"/>
              <a:tblGrid>
                <a:gridCol w="2339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3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Förbättringsområde/patientlöfte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Spridning av framgångsrika exempel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Standardiserat vårdförlopp för suicidprevention (Kalmar)</a:t>
                      </a:r>
                    </a:p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r>
                        <a:rPr lang="sv-SE" sz="1000" dirty="0" smtClean="0">
                          <a:latin typeface="+mj-lt"/>
                        </a:rPr>
                        <a:t>Status Östergötland, invånardata (Östergötland)</a:t>
                      </a:r>
                    </a:p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r>
                        <a:rPr lang="sv-SE" sz="1000" dirty="0" smtClean="0">
                          <a:latin typeface="+mj-lt"/>
                        </a:rPr>
                        <a:t>Segmenteringsmodell</a:t>
                      </a:r>
                      <a:r>
                        <a:rPr lang="sv-SE" sz="1000" baseline="0" dirty="0" smtClean="0">
                          <a:latin typeface="+mj-lt"/>
                        </a:rPr>
                        <a:t> </a:t>
                      </a:r>
                      <a:r>
                        <a:rPr lang="sv-SE" sz="1000" dirty="0" smtClean="0">
                          <a:latin typeface="+mj-lt"/>
                        </a:rPr>
                        <a:t>1177/tobakshjälpen (Jönköping)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 smtClean="0">
                          <a:latin typeface="+mj-lt"/>
                        </a:rPr>
                        <a:t>Utvecklad</a:t>
                      </a:r>
                      <a:r>
                        <a:rPr lang="sv-SE" sz="1000" b="1" baseline="0" dirty="0" smtClean="0">
                          <a:latin typeface="+mj-lt"/>
                        </a:rPr>
                        <a:t> samverkan med andra RMPO inom Sydöstra sjukvårdsregionen </a:t>
                      </a:r>
                      <a:endParaRPr lang="sv-SE" sz="1000" b="1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1" dirty="0" smtClean="0">
                          <a:latin typeface="+mj-lt"/>
                        </a:rPr>
                        <a:t>Nr 5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1" dirty="0" smtClean="0">
                          <a:latin typeface="+mj-lt"/>
                        </a:rPr>
                        <a:t>*Erbjudas bästa möjliga hälsofrämjande insatser och välfungerande screeningprogram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1" dirty="0" smtClean="0">
                          <a:latin typeface="+mj-lt"/>
                        </a:rPr>
                        <a:t>Nr 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1" dirty="0" smtClean="0">
                          <a:latin typeface="+mj-lt"/>
                        </a:rPr>
                        <a:t>*Erbjudas kostnadseffektiv vård</a:t>
                      </a:r>
                      <a:endParaRPr lang="sv-SE" sz="1000" b="0" i="1" dirty="0" smtClean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latin typeface="+mj-lt"/>
                        </a:rPr>
                        <a:t>Pröva samarbetsformer utifrån gemensamma hälsoutmaningar</a:t>
                      </a:r>
                      <a:r>
                        <a:rPr lang="sv-SE" sz="1000" baseline="0" dirty="0" smtClean="0">
                          <a:latin typeface="+mj-lt"/>
                        </a:rPr>
                        <a:t> </a:t>
                      </a: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Ellips 4"/>
          <p:cNvSpPr/>
          <p:nvPr/>
        </p:nvSpPr>
        <p:spPr>
          <a:xfrm>
            <a:off x="7016991" y="4726973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6" name="Ellips 5"/>
          <p:cNvSpPr/>
          <p:nvPr/>
        </p:nvSpPr>
        <p:spPr>
          <a:xfrm>
            <a:off x="6012160" y="4738006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7" name="Ellips 6"/>
          <p:cNvSpPr/>
          <p:nvPr/>
        </p:nvSpPr>
        <p:spPr>
          <a:xfrm>
            <a:off x="4860032" y="4731345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306754" y="4738006"/>
            <a:ext cx="641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5150716" y="4731345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7247270" y="4731990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  <p:sp>
        <p:nvSpPr>
          <p:cNvPr id="11" name="Ellips 10"/>
          <p:cNvSpPr/>
          <p:nvPr/>
        </p:nvSpPr>
        <p:spPr>
          <a:xfrm>
            <a:off x="8244407" y="55617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2" name="Ellips 11"/>
          <p:cNvSpPr/>
          <p:nvPr/>
        </p:nvSpPr>
        <p:spPr>
          <a:xfrm>
            <a:off x="8244406" y="1056159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8244406" y="1552724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4" name="Ellips 13"/>
          <p:cNvSpPr/>
          <p:nvPr/>
        </p:nvSpPr>
        <p:spPr>
          <a:xfrm>
            <a:off x="8244405" y="2037792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4557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2617</TotalTime>
  <Words>181</Words>
  <Application>Microsoft Office PowerPoint</Application>
  <PresentationFormat>Bildspel på skärmen (16:9)</PresentationFormat>
  <Paragraphs>77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Bryant Regular</vt:lpstr>
      <vt:lpstr>Calibri</vt:lpstr>
      <vt:lpstr>Times New Roman</vt:lpstr>
      <vt:lpstr>Office-tema</vt:lpstr>
      <vt:lpstr>RMPO Hälsofrämjande  Översikt handlingsplan 2020</vt:lpstr>
      <vt:lpstr>PowerPoint-presentation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Linders Anna</cp:lastModifiedBy>
  <cp:revision>136</cp:revision>
  <cp:lastPrinted>2019-09-19T14:06:21Z</cp:lastPrinted>
  <dcterms:created xsi:type="dcterms:W3CDTF">2018-10-12T09:18:07Z</dcterms:created>
  <dcterms:modified xsi:type="dcterms:W3CDTF">2019-11-28T14:22:24Z</dcterms:modified>
</cp:coreProperties>
</file>