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24" r:id="rId2"/>
    <p:sldId id="327" r:id="rId3"/>
    <p:sldId id="328" r:id="rId4"/>
    <p:sldId id="329" r:id="rId5"/>
    <p:sldId id="300" r:id="rId6"/>
    <p:sldId id="298" r:id="rId7"/>
    <p:sldId id="319" r:id="rId8"/>
    <p:sldId id="320" r:id="rId9"/>
    <p:sldId id="321" r:id="rId10"/>
    <p:sldId id="322" r:id="rId11"/>
    <p:sldId id="323" r:id="rId12"/>
    <p:sldId id="294" r:id="rId13"/>
    <p:sldId id="295" r:id="rId14"/>
    <p:sldId id="326" r:id="rId15"/>
  </p:sldIdLst>
  <p:sldSz cx="9144000" cy="5143500" type="screen16x9"/>
  <p:notesSz cx="6797675" cy="99282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63D"/>
    <a:srgbClr val="0066B3"/>
    <a:srgbClr val="BC151C"/>
    <a:srgbClr val="EF4044"/>
    <a:srgbClr val="F2CD13"/>
    <a:srgbClr val="B1063A"/>
    <a:srgbClr val="CE1141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1771" autoAdjust="0"/>
  </p:normalViewPr>
  <p:slideViewPr>
    <p:cSldViewPr>
      <p:cViewPr varScale="1">
        <p:scale>
          <a:sx n="143" d="100"/>
          <a:sy n="143" d="100"/>
        </p:scale>
        <p:origin x="-714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9B960-5E66-4113-B8CC-17A0D5C37366}" type="datetimeFigureOut">
              <a:rPr lang="sv-SE" smtClean="0"/>
              <a:t>2019-05-09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291F-9DCB-46ED-BF32-F247FD2AAA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7735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Sydöstra sjukvårdsregionen är en av sex sjukvårdsregioner i landet.</a:t>
            </a:r>
          </a:p>
          <a:p>
            <a:r>
              <a:rPr lang="sv-SE" dirty="0" smtClean="0"/>
              <a:t>I regionen bor drygt</a:t>
            </a:r>
            <a:r>
              <a:rPr lang="sv-SE" baseline="0" dirty="0" smtClean="0"/>
              <a:t> 1 miljon människor.</a:t>
            </a:r>
          </a:p>
          <a:p>
            <a:r>
              <a:rPr lang="sv-SE" baseline="0" dirty="0" smtClean="0"/>
              <a:t>Våra tre regioner har totalt 20 000 medarbetare.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2151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Samverkan i Sydöstra sjukvårdsregionen regleras i: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 smtClean="0"/>
              <a:t>Reglementet</a:t>
            </a:r>
            <a:r>
              <a:rPr lang="sv-SE" baseline="0" dirty="0" smtClean="0"/>
              <a:t> för Samverkansnämnden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aseline="0" dirty="0" smtClean="0"/>
              <a:t>Ett långsiktigt regionsamverkansavtal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aseline="0" dirty="0" smtClean="0"/>
              <a:t>En årlig överenskommelse om samverkan och vård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7013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Mycket</a:t>
            </a:r>
            <a:r>
              <a:rPr lang="sv-SE" baseline="0" dirty="0" smtClean="0"/>
              <a:t> av samverkan sker i programområdena med verksamhetsföreträdare och sakkunniga från de tre regionerna.</a:t>
            </a:r>
          </a:p>
          <a:p>
            <a:r>
              <a:rPr lang="sv-SE" baseline="0" dirty="0" smtClean="0"/>
              <a:t>Fyra kunskapsråd stöder och följer upp gruppernas handlingsplaner på uppdrag från Regionsjukvårdsledningen.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2719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7013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7013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70133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Sjukvårdsregionens</a:t>
            </a:r>
            <a:r>
              <a:rPr lang="sv-SE" baseline="0" dirty="0" smtClean="0"/>
              <a:t> webbplats används för att stödja samverkan.</a:t>
            </a:r>
          </a:p>
          <a:p>
            <a:endParaRPr lang="sv-SE" baseline="0" dirty="0" smtClean="0"/>
          </a:p>
          <a:p>
            <a:r>
              <a:rPr lang="sv-SE" baseline="0" dirty="0" smtClean="0"/>
              <a:t>Här hittar du: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aseline="0" dirty="0" smtClean="0"/>
              <a:t>Avtal och överenskommelser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aseline="0" dirty="0" smtClean="0"/>
              <a:t>Gemensam planering och uppföljning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aseline="0" dirty="0" smtClean="0"/>
              <a:t>Processtöd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aseline="0" dirty="0" smtClean="0"/>
              <a:t>Mötesdokumentation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aseline="0" dirty="0" smtClean="0"/>
              <a:t>Resultat och vårdstatistik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7013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8326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 smtClean="0"/>
              <a:t>Klicka här för att lägg till en </a:t>
            </a:r>
            <a:r>
              <a:rPr lang="sv-SE" dirty="0" err="1" smtClean="0"/>
              <a:t>helsidebild</a:t>
            </a:r>
            <a:endParaRPr lang="sv-SE" dirty="0" smtClean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8885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1280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6504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2574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4078370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57200" y="1707655"/>
            <a:ext cx="8229600" cy="280831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063731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58002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67544" y="771550"/>
            <a:ext cx="4032448" cy="85725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ändra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411511"/>
            <a:ext cx="4038600" cy="40324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216774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67544" y="7715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707655"/>
            <a:ext cx="8229600" cy="2808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 smtClean="0"/>
              <a:t>Klicka här för att ändra texten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 smtClean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01841"/>
            <a:ext cx="1032452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629825"/>
            <a:ext cx="776843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764" y="4701841"/>
            <a:ext cx="1135700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-180975" y="962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-180975" y="1504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436921" y="4773801"/>
            <a:ext cx="175881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000" dirty="0" smtClean="0">
                <a:solidFill>
                  <a:schemeClr val="tx1"/>
                </a:solidFill>
                <a:latin typeface="+mj-lt"/>
              </a:rPr>
              <a:t>Sydöstra sjukvårdsregionen</a:t>
            </a:r>
            <a:endParaRPr lang="sv-SE" sz="11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550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55" r:id="rId5"/>
    <p:sldLayoutId id="2147483650" r:id="rId6"/>
    <p:sldLayoutId id="2147483652" r:id="rId7"/>
    <p:sldLayoutId id="2147483659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68" b="15585"/>
          <a:stretch/>
        </p:blipFill>
        <p:spPr>
          <a:xfrm>
            <a:off x="0" y="-20538"/>
            <a:ext cx="9144000" cy="4509411"/>
          </a:xfrm>
          <a:prstGeom prst="rect">
            <a:avLst/>
          </a:prstGeom>
        </p:spPr>
      </p:pic>
      <p:sp>
        <p:nvSpPr>
          <p:cNvPr id="4" name="Rubrik 3"/>
          <p:cNvSpPr>
            <a:spLocks noGrp="1"/>
          </p:cNvSpPr>
          <p:nvPr>
            <p:ph type="ctrTitle"/>
          </p:nvPr>
        </p:nvSpPr>
        <p:spPr>
          <a:xfrm>
            <a:off x="327992" y="2405335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sv-SE" b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Kunskapsbaserad</a:t>
            </a:r>
            <a:r>
              <a:rPr lang="sv-SE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jämlik </a:t>
            </a:r>
            <a:r>
              <a:rPr lang="sv-SE" b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v-SE" b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v-SE" b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och </a:t>
            </a:r>
            <a:r>
              <a:rPr lang="sv-SE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resurseffektiv vård </a:t>
            </a:r>
            <a:endParaRPr lang="sv-SE" dirty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1206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>
                <a:latin typeface="Cambria" panose="02040503050406030204" pitchFamily="18" charset="0"/>
              </a:rPr>
              <a:t>Kunskapsråd </a:t>
            </a:r>
            <a:r>
              <a:rPr lang="sv-SE" sz="3600" dirty="0" smtClean="0">
                <a:latin typeface="Cambria" panose="02040503050406030204" pitchFamily="18" charset="0"/>
              </a:rPr>
              <a:t>kirurgi </a:t>
            </a:r>
            <a:r>
              <a:rPr lang="sv-SE" sz="3600" dirty="0">
                <a:latin typeface="Cambria" panose="02040503050406030204" pitchFamily="18" charset="0"/>
              </a:rPr>
              <a:t>och cancer</a:t>
            </a:r>
          </a:p>
        </p:txBody>
      </p:sp>
      <p:sp>
        <p:nvSpPr>
          <p:cNvPr id="4" name="Rektangel med rundade hörn 3"/>
          <p:cNvSpPr/>
          <p:nvPr/>
        </p:nvSpPr>
        <p:spPr>
          <a:xfrm>
            <a:off x="510312" y="3723958"/>
            <a:ext cx="2160000" cy="72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dk1"/>
                </a:solidFill>
                <a:latin typeface="+mj-lt"/>
              </a:rPr>
              <a:t>Kvinnosjukdomar </a:t>
            </a:r>
            <a:r>
              <a:rPr lang="sv-SE" sz="1200" b="1" dirty="0" smtClean="0">
                <a:solidFill>
                  <a:schemeClr val="dk1"/>
                </a:solidFill>
                <a:latin typeface="+mj-lt"/>
              </a:rPr>
              <a:t/>
            </a:r>
            <a:br>
              <a:rPr lang="sv-SE" sz="1200" b="1" dirty="0" smtClean="0">
                <a:solidFill>
                  <a:schemeClr val="dk1"/>
                </a:solidFill>
                <a:latin typeface="+mj-lt"/>
              </a:rPr>
            </a:br>
            <a:r>
              <a:rPr lang="sv-SE" sz="1200" b="1" dirty="0" smtClean="0">
                <a:solidFill>
                  <a:schemeClr val="dk1"/>
                </a:solidFill>
                <a:latin typeface="+mj-lt"/>
              </a:rPr>
              <a:t>och förlossning</a:t>
            </a:r>
          </a:p>
          <a:p>
            <a:pPr algn="ctr"/>
            <a:r>
              <a:rPr lang="sv-SE" sz="1200" dirty="0">
                <a:solidFill>
                  <a:schemeClr val="dk1"/>
                </a:solidFill>
                <a:latin typeface="+mj-lt"/>
              </a:rPr>
              <a:t>Johan Skoglund</a:t>
            </a:r>
            <a:endParaRPr lang="sv-SE" sz="1200" dirty="0" smtClean="0">
              <a:solidFill>
                <a:schemeClr val="dk1"/>
              </a:solidFill>
              <a:latin typeface="+mj-lt"/>
            </a:endParaRPr>
          </a:p>
        </p:txBody>
      </p:sp>
      <p:sp>
        <p:nvSpPr>
          <p:cNvPr id="5" name="Rektangel med rundade hörn 4"/>
          <p:cNvSpPr/>
          <p:nvPr/>
        </p:nvSpPr>
        <p:spPr>
          <a:xfrm>
            <a:off x="2772040" y="2008585"/>
            <a:ext cx="2160000" cy="54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Rörelseorganens </a:t>
            </a:r>
            <a:r>
              <a:rPr lang="sv-SE" sz="1200" b="1" dirty="0" smtClean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sjukdomar</a:t>
            </a:r>
          </a:p>
          <a:p>
            <a:pPr algn="ctr"/>
            <a:r>
              <a:rPr lang="sv-SE" sz="1200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Ann Hertzman</a:t>
            </a:r>
            <a:endParaRPr lang="sv-SE" sz="1200" dirty="0" smtClean="0">
              <a:solidFill>
                <a:prstClr val="black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Rektangel med rundade hörn 5"/>
          <p:cNvSpPr/>
          <p:nvPr/>
        </p:nvSpPr>
        <p:spPr>
          <a:xfrm>
            <a:off x="2797718" y="3939902"/>
            <a:ext cx="2160000" cy="90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smtClean="0">
                <a:solidFill>
                  <a:schemeClr val="dk1"/>
                </a:solidFill>
                <a:latin typeface="+mj-lt"/>
              </a:rPr>
              <a:t>Mag- och tarmsjukdomar</a:t>
            </a:r>
          </a:p>
          <a:p>
            <a:pPr algn="ctr"/>
            <a:r>
              <a:rPr lang="sv-SE" sz="1200" dirty="0">
                <a:solidFill>
                  <a:schemeClr val="dk1"/>
                </a:solidFill>
                <a:latin typeface="+mj-lt"/>
              </a:rPr>
              <a:t>Gunnar </a:t>
            </a:r>
            <a:r>
              <a:rPr lang="sv-SE" sz="1200" dirty="0" smtClean="0">
                <a:solidFill>
                  <a:schemeClr val="dk1"/>
                </a:solidFill>
                <a:latin typeface="+mj-lt"/>
              </a:rPr>
              <a:t>Persson</a:t>
            </a:r>
          </a:p>
          <a:p>
            <a:pPr algn="ctr"/>
            <a:endParaRPr lang="sv-SE" sz="1200" dirty="0" smtClean="0">
              <a:solidFill>
                <a:schemeClr val="dk1"/>
              </a:solidFill>
              <a:latin typeface="+mj-lt"/>
            </a:endParaRPr>
          </a:p>
          <a:p>
            <a:pPr algn="ctr"/>
            <a:r>
              <a:rPr lang="sv-SE" sz="1200" dirty="0">
                <a:solidFill>
                  <a:schemeClr val="dk1"/>
                </a:solidFill>
                <a:latin typeface="+mj-lt"/>
              </a:rPr>
              <a:t>Gastroenterologi</a:t>
            </a:r>
          </a:p>
          <a:p>
            <a:pPr algn="ctr"/>
            <a:r>
              <a:rPr lang="sv-SE" sz="1200" dirty="0" smtClean="0">
                <a:solidFill>
                  <a:schemeClr val="dk1"/>
                </a:solidFill>
                <a:latin typeface="+mj-lt"/>
              </a:rPr>
              <a:t>Kirurgi</a:t>
            </a:r>
          </a:p>
        </p:txBody>
      </p:sp>
      <p:sp>
        <p:nvSpPr>
          <p:cNvPr id="7" name="Rektangel med rundade hörn 6"/>
          <p:cNvSpPr/>
          <p:nvPr/>
        </p:nvSpPr>
        <p:spPr>
          <a:xfrm>
            <a:off x="2772040" y="2751870"/>
            <a:ext cx="2160000" cy="90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v-SE" sz="1200" b="1" dirty="0" smtClean="0">
                <a:solidFill>
                  <a:schemeClr val="dk1"/>
                </a:solidFill>
                <a:latin typeface="+mj-lt"/>
              </a:rPr>
              <a:t>Njur- och urinvägssjukdomar</a:t>
            </a:r>
          </a:p>
          <a:p>
            <a:pPr lvl="0" algn="ctr"/>
            <a:r>
              <a:rPr lang="sv-SE" sz="1200" dirty="0">
                <a:solidFill>
                  <a:schemeClr val="dk1"/>
                </a:solidFill>
                <a:latin typeface="+mj-lt"/>
              </a:rPr>
              <a:t>Ingrid </a:t>
            </a:r>
            <a:r>
              <a:rPr lang="sv-SE" sz="1200" dirty="0" smtClean="0">
                <a:solidFill>
                  <a:schemeClr val="dk1"/>
                </a:solidFill>
                <a:latin typeface="+mj-lt"/>
              </a:rPr>
              <a:t>Erlandsson</a:t>
            </a:r>
          </a:p>
          <a:p>
            <a:pPr lvl="0" algn="ctr"/>
            <a:endParaRPr lang="sv-SE" sz="1200" dirty="0" smtClean="0">
              <a:solidFill>
                <a:schemeClr val="dk1"/>
              </a:solidFill>
              <a:latin typeface="+mj-lt"/>
            </a:endParaRPr>
          </a:p>
          <a:p>
            <a:pPr lvl="0" algn="ctr"/>
            <a:r>
              <a:rPr lang="sv-SE" sz="1200" dirty="0">
                <a:solidFill>
                  <a:schemeClr val="dk1"/>
                </a:solidFill>
                <a:latin typeface="+mj-lt"/>
              </a:rPr>
              <a:t>Njurmedicin</a:t>
            </a:r>
          </a:p>
          <a:p>
            <a:pPr lvl="0" algn="ctr"/>
            <a:r>
              <a:rPr lang="sv-SE" sz="1200" dirty="0">
                <a:solidFill>
                  <a:schemeClr val="dk1"/>
                </a:solidFill>
                <a:latin typeface="+mj-lt"/>
              </a:rPr>
              <a:t>Urologi</a:t>
            </a:r>
          </a:p>
        </p:txBody>
      </p:sp>
      <p:sp>
        <p:nvSpPr>
          <p:cNvPr id="8" name="Rektangel med rundade hörn 7"/>
          <p:cNvSpPr/>
          <p:nvPr/>
        </p:nvSpPr>
        <p:spPr>
          <a:xfrm>
            <a:off x="539552" y="1997181"/>
            <a:ext cx="2160000" cy="108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smtClean="0">
                <a:solidFill>
                  <a:schemeClr val="dk1"/>
                </a:solidFill>
                <a:latin typeface="+mj-lt"/>
                <a:cs typeface="Arial" panose="020B0604020202020204" pitchFamily="34" charset="0"/>
              </a:rPr>
              <a:t>Cancersjukdomar</a:t>
            </a:r>
          </a:p>
          <a:p>
            <a:pPr algn="ctr"/>
            <a:r>
              <a:rPr lang="sv-SE" sz="1200" dirty="0" err="1">
                <a:solidFill>
                  <a:schemeClr val="dk1"/>
                </a:solidFill>
                <a:latin typeface="+mj-lt"/>
                <a:cs typeface="Arial" panose="020B0604020202020204" pitchFamily="34" charset="0"/>
              </a:rPr>
              <a:t>Srinivas</a:t>
            </a:r>
            <a:r>
              <a:rPr lang="sv-SE" sz="1200" dirty="0">
                <a:solidFill>
                  <a:schemeClr val="dk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sv-SE" sz="1200" dirty="0" err="1" smtClean="0">
                <a:solidFill>
                  <a:schemeClr val="dk1"/>
                </a:solidFill>
                <a:latin typeface="+mj-lt"/>
                <a:cs typeface="Arial" panose="020B0604020202020204" pitchFamily="34" charset="0"/>
              </a:rPr>
              <a:t>Uppugunduri</a:t>
            </a:r>
            <a:endParaRPr lang="sv-SE" sz="1200" dirty="0" smtClean="0">
              <a:solidFill>
                <a:schemeClr val="dk1"/>
              </a:solidFill>
              <a:latin typeface="+mj-lt"/>
              <a:cs typeface="Arial" panose="020B0604020202020204" pitchFamily="34" charset="0"/>
            </a:endParaRPr>
          </a:p>
          <a:p>
            <a:pPr algn="ctr"/>
            <a:endParaRPr lang="sv-SE" sz="1200" dirty="0">
              <a:solidFill>
                <a:schemeClr val="dk1"/>
              </a:solidFill>
              <a:latin typeface="+mj-lt"/>
              <a:cs typeface="Arial" panose="020B0604020202020204" pitchFamily="34" charset="0"/>
            </a:endParaRPr>
          </a:p>
          <a:p>
            <a:pPr algn="ctr"/>
            <a:r>
              <a:rPr lang="sv-SE" sz="1200" dirty="0" smtClean="0">
                <a:solidFill>
                  <a:schemeClr val="dk1"/>
                </a:solidFill>
                <a:latin typeface="+mj-lt"/>
                <a:cs typeface="Arial" panose="020B0604020202020204" pitchFamily="34" charset="0"/>
              </a:rPr>
              <a:t>RCC</a:t>
            </a:r>
          </a:p>
          <a:p>
            <a:pPr algn="ctr"/>
            <a:r>
              <a:rPr lang="sv-SE" sz="1200" dirty="0" smtClean="0">
                <a:solidFill>
                  <a:schemeClr val="dk1"/>
                </a:solidFill>
                <a:latin typeface="+mj-lt"/>
                <a:cs typeface="Arial" panose="020B0604020202020204" pitchFamily="34" charset="0"/>
              </a:rPr>
              <a:t>Hematologi</a:t>
            </a:r>
            <a:endParaRPr lang="sv-SE" sz="1200" dirty="0">
              <a:solidFill>
                <a:schemeClr val="dk1"/>
              </a:solidFill>
              <a:latin typeface="+mj-lt"/>
              <a:cs typeface="Arial" panose="020B0604020202020204" pitchFamily="34" charset="0"/>
            </a:endParaRPr>
          </a:p>
          <a:p>
            <a:pPr algn="ctr"/>
            <a:r>
              <a:rPr lang="sv-SE" sz="1200" dirty="0" smtClean="0">
                <a:solidFill>
                  <a:schemeClr val="dk1"/>
                </a:solidFill>
                <a:latin typeface="+mj-lt"/>
                <a:cs typeface="Arial" panose="020B0604020202020204" pitchFamily="34" charset="0"/>
              </a:rPr>
              <a:t>Onkologi</a:t>
            </a:r>
          </a:p>
        </p:txBody>
      </p:sp>
      <p:sp>
        <p:nvSpPr>
          <p:cNvPr id="9" name="Rektangel med rundade hörn 8"/>
          <p:cNvSpPr/>
          <p:nvPr/>
        </p:nvSpPr>
        <p:spPr>
          <a:xfrm>
            <a:off x="539552" y="3133919"/>
            <a:ext cx="2160000" cy="54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dk1"/>
                </a:solidFill>
                <a:latin typeface="+mj-lt"/>
              </a:rPr>
              <a:t>Hud- och </a:t>
            </a:r>
            <a:r>
              <a:rPr lang="sv-SE" sz="1200" b="1" dirty="0" smtClean="0">
                <a:solidFill>
                  <a:schemeClr val="dk1"/>
                </a:solidFill>
                <a:latin typeface="+mj-lt"/>
              </a:rPr>
              <a:t>könssjukdomar</a:t>
            </a:r>
          </a:p>
          <a:p>
            <a:pPr algn="ctr"/>
            <a:r>
              <a:rPr lang="sv-SE" sz="1200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Birgitta Stymne</a:t>
            </a:r>
            <a:endParaRPr lang="sv-SE" sz="1200" dirty="0" smtClean="0">
              <a:solidFill>
                <a:prstClr val="black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489846" y="1484784"/>
            <a:ext cx="4896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 smtClean="0">
                <a:latin typeface="+mj-lt"/>
              </a:rPr>
              <a:t>Programområden och arbetsgrupper</a:t>
            </a:r>
            <a:endParaRPr lang="sv-SE" sz="1400" b="1" dirty="0">
              <a:latin typeface="+mj-lt"/>
            </a:endParaRPr>
          </a:p>
        </p:txBody>
      </p:sp>
      <p:sp>
        <p:nvSpPr>
          <p:cNvPr id="11" name="Rektangel med rundade hörn 10"/>
          <p:cNvSpPr/>
          <p:nvPr/>
        </p:nvSpPr>
        <p:spPr>
          <a:xfrm>
            <a:off x="5220072" y="1779662"/>
            <a:ext cx="2880320" cy="25245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v-SE" sz="1200" b="1" dirty="0">
                <a:solidFill>
                  <a:schemeClr val="tx1"/>
                </a:solidFill>
                <a:latin typeface="+mj-lt"/>
              </a:rPr>
              <a:t>Ordförande</a:t>
            </a:r>
          </a:p>
          <a:p>
            <a:r>
              <a:rPr lang="sv-SE" sz="1200" dirty="0">
                <a:solidFill>
                  <a:schemeClr val="tx1"/>
                </a:solidFill>
                <a:latin typeface="+mj-lt"/>
              </a:rPr>
              <a:t>Kjell </a:t>
            </a:r>
            <a:r>
              <a:rPr lang="sv-SE" sz="1200" dirty="0" smtClean="0">
                <a:solidFill>
                  <a:schemeClr val="tx1"/>
                </a:solidFill>
                <a:latin typeface="+mj-lt"/>
              </a:rPr>
              <a:t>Ivarsson</a:t>
            </a:r>
          </a:p>
          <a:p>
            <a:endParaRPr lang="sv-SE" sz="1200" dirty="0" smtClean="0">
              <a:solidFill>
                <a:schemeClr val="tx1"/>
              </a:solidFill>
              <a:latin typeface="+mj-lt"/>
            </a:endParaRPr>
          </a:p>
          <a:p>
            <a:r>
              <a:rPr lang="sv-SE" sz="1200" b="1" dirty="0" smtClean="0">
                <a:solidFill>
                  <a:schemeClr val="tx1"/>
                </a:solidFill>
                <a:latin typeface="+mj-lt"/>
              </a:rPr>
              <a:t>Sekreterare</a:t>
            </a:r>
            <a:endParaRPr lang="sv-SE" sz="1200" b="1" dirty="0">
              <a:solidFill>
                <a:schemeClr val="tx1"/>
              </a:solidFill>
              <a:latin typeface="+mj-lt"/>
            </a:endParaRPr>
          </a:p>
          <a:p>
            <a:r>
              <a:rPr lang="sv-SE" sz="1200" dirty="0">
                <a:solidFill>
                  <a:schemeClr val="tx1"/>
                </a:solidFill>
                <a:latin typeface="+mj-lt"/>
              </a:rPr>
              <a:t>Marie </a:t>
            </a:r>
            <a:r>
              <a:rPr lang="sv-SE" sz="1200" dirty="0" smtClean="0">
                <a:solidFill>
                  <a:schemeClr val="tx1"/>
                </a:solidFill>
                <a:latin typeface="+mj-lt"/>
              </a:rPr>
              <a:t>Gustafsson</a:t>
            </a:r>
          </a:p>
          <a:p>
            <a:endParaRPr lang="sv-SE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7020272" y="1916537"/>
            <a:ext cx="158774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b="1" dirty="0">
                <a:latin typeface="+mj-lt"/>
              </a:rPr>
              <a:t>Ledamöter</a:t>
            </a:r>
          </a:p>
          <a:p>
            <a:r>
              <a:rPr lang="sv-SE" sz="1200" dirty="0">
                <a:latin typeface="+mj-lt"/>
              </a:rPr>
              <a:t>Susanne Yngvesson</a:t>
            </a:r>
          </a:p>
          <a:p>
            <a:r>
              <a:rPr lang="sv-SE" sz="1200" dirty="0">
                <a:latin typeface="+mj-lt"/>
              </a:rPr>
              <a:t>Henrik Holmberg</a:t>
            </a:r>
          </a:p>
          <a:p>
            <a:r>
              <a:rPr lang="sv-SE" sz="1200" dirty="0">
                <a:latin typeface="+mj-lt"/>
              </a:rPr>
              <a:t>Johan Rosenqvist</a:t>
            </a:r>
          </a:p>
          <a:p>
            <a:r>
              <a:rPr lang="sv-SE" sz="1200" dirty="0">
                <a:latin typeface="+mj-lt"/>
              </a:rPr>
              <a:t>Ann Josefsson</a:t>
            </a:r>
          </a:p>
          <a:p>
            <a:r>
              <a:rPr lang="sv-SE" sz="1200" dirty="0">
                <a:latin typeface="+mj-lt"/>
              </a:rPr>
              <a:t>Jessica Frisk</a:t>
            </a:r>
          </a:p>
          <a:p>
            <a:endParaRPr lang="sv-SE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48932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>
                <a:latin typeface="Cambria" panose="02040503050406030204" pitchFamily="18" charset="0"/>
              </a:rPr>
              <a:t>Kunskapsråd m</a:t>
            </a:r>
            <a:r>
              <a:rPr lang="sv-SE" sz="3600" dirty="0" smtClean="0">
                <a:latin typeface="Cambria" panose="02040503050406030204" pitchFamily="18" charset="0"/>
              </a:rPr>
              <a:t>edicin </a:t>
            </a:r>
            <a:r>
              <a:rPr lang="sv-SE" sz="3600" dirty="0">
                <a:latin typeface="Cambria" panose="02040503050406030204" pitchFamily="18" charset="0"/>
              </a:rPr>
              <a:t>och akut vård</a:t>
            </a:r>
          </a:p>
        </p:txBody>
      </p:sp>
      <p:sp>
        <p:nvSpPr>
          <p:cNvPr id="4" name="Rektangel med rundade hörn 3"/>
          <p:cNvSpPr/>
          <p:nvPr/>
        </p:nvSpPr>
        <p:spPr>
          <a:xfrm>
            <a:off x="2771560" y="2852836"/>
            <a:ext cx="2160000" cy="72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Hjärt- och </a:t>
            </a:r>
            <a:r>
              <a:rPr lang="sv-SE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kärlsjukdomar</a:t>
            </a:r>
          </a:p>
          <a:p>
            <a:pPr algn="ctr"/>
            <a:r>
              <a:rPr lang="sv-S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Jan-Erik </a:t>
            </a:r>
            <a:r>
              <a:rPr lang="sv-SE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Karlsson</a:t>
            </a:r>
          </a:p>
          <a:p>
            <a:pPr algn="ctr"/>
            <a:endParaRPr lang="sv-SE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v-SE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Kärlkirurgi</a:t>
            </a:r>
            <a:endParaRPr lang="sv-SE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ktangel med rundade hörn 4"/>
          <p:cNvSpPr/>
          <p:nvPr/>
        </p:nvSpPr>
        <p:spPr>
          <a:xfrm>
            <a:off x="2771560" y="3614859"/>
            <a:ext cx="2160000" cy="54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Nervsystemets sjukdomar</a:t>
            </a:r>
          </a:p>
          <a:p>
            <a:pPr algn="ctr"/>
            <a:r>
              <a:rPr lang="sv-S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Fredrik Lundin</a:t>
            </a:r>
          </a:p>
        </p:txBody>
      </p:sp>
      <p:sp>
        <p:nvSpPr>
          <p:cNvPr id="6" name="Rektangel med rundade hörn 5"/>
          <p:cNvSpPr/>
          <p:nvPr/>
        </p:nvSpPr>
        <p:spPr>
          <a:xfrm>
            <a:off x="467544" y="3975966"/>
            <a:ext cx="2160000" cy="54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Infektionssjukdomar</a:t>
            </a:r>
          </a:p>
          <a:p>
            <a:pPr algn="ctr"/>
            <a:r>
              <a:rPr lang="sv-S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Maria Palmérus</a:t>
            </a:r>
            <a:endParaRPr lang="sv-SE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ktangel med rundade hörn 6"/>
          <p:cNvSpPr/>
          <p:nvPr/>
        </p:nvSpPr>
        <p:spPr>
          <a:xfrm>
            <a:off x="467544" y="3392836"/>
            <a:ext cx="2160000" cy="54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Lung- och </a:t>
            </a:r>
            <a:r>
              <a:rPr lang="sv-SE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allergisjukdomar</a:t>
            </a:r>
          </a:p>
          <a:p>
            <a:pPr algn="ctr"/>
            <a:r>
              <a:rPr lang="sv-S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Helena Engström</a:t>
            </a:r>
          </a:p>
        </p:txBody>
      </p:sp>
      <p:sp>
        <p:nvSpPr>
          <p:cNvPr id="8" name="Rektangel med rundade hörn 7"/>
          <p:cNvSpPr/>
          <p:nvPr/>
        </p:nvSpPr>
        <p:spPr>
          <a:xfrm>
            <a:off x="251520" y="1949372"/>
            <a:ext cx="2520040" cy="126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Akut och </a:t>
            </a:r>
            <a:r>
              <a:rPr lang="sv-SE" sz="12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perioperativ</a:t>
            </a:r>
            <a:r>
              <a:rPr lang="sv-SE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vård</a:t>
            </a:r>
          </a:p>
          <a:p>
            <a:pPr algn="ctr"/>
            <a:r>
              <a:rPr lang="sv-S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Anna </a:t>
            </a:r>
            <a:r>
              <a:rPr lang="sv-SE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Gunnarsson</a:t>
            </a:r>
          </a:p>
          <a:p>
            <a:pPr algn="ctr"/>
            <a:endParaRPr lang="sv-SE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v-S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Akutmottagning</a:t>
            </a:r>
          </a:p>
          <a:p>
            <a:pPr algn="ctr"/>
            <a:r>
              <a:rPr lang="sv-SE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Perioperativ</a:t>
            </a:r>
            <a:r>
              <a:rPr lang="sv-S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vård</a:t>
            </a:r>
          </a:p>
          <a:p>
            <a:pPr algn="ctr"/>
            <a:r>
              <a:rPr lang="sv-S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Prehospital vård</a:t>
            </a:r>
          </a:p>
          <a:p>
            <a:pPr algn="ctr"/>
            <a:r>
              <a:rPr lang="sv-SE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Trauma</a:t>
            </a:r>
          </a:p>
        </p:txBody>
      </p:sp>
      <p:sp>
        <p:nvSpPr>
          <p:cNvPr id="9" name="Rektangel med rundade hörn 8"/>
          <p:cNvSpPr/>
          <p:nvPr/>
        </p:nvSpPr>
        <p:spPr>
          <a:xfrm>
            <a:off x="2771560" y="1957773"/>
            <a:ext cx="2160000" cy="72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Endokrina </a:t>
            </a:r>
            <a:r>
              <a:rPr lang="sv-SE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sjukdomar</a:t>
            </a:r>
          </a:p>
          <a:p>
            <a:pPr algn="ctr"/>
            <a:r>
              <a:rPr lang="sv-S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Pär </a:t>
            </a:r>
            <a:r>
              <a:rPr lang="sv-SE" sz="12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Wanby</a:t>
            </a:r>
            <a:endParaRPr lang="sv-SE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sv-SE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v-SE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Diabetes</a:t>
            </a:r>
          </a:p>
        </p:txBody>
      </p:sp>
      <p:sp>
        <p:nvSpPr>
          <p:cNvPr id="10" name="textruta 9"/>
          <p:cNvSpPr txBox="1"/>
          <p:nvPr/>
        </p:nvSpPr>
        <p:spPr>
          <a:xfrm>
            <a:off x="489846" y="1484784"/>
            <a:ext cx="4896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 smtClean="0">
                <a:latin typeface="+mj-lt"/>
              </a:rPr>
              <a:t>Programområden och arbetsgrupper</a:t>
            </a:r>
            <a:endParaRPr lang="sv-SE" sz="1400" b="1" dirty="0">
              <a:latin typeface="+mj-lt"/>
            </a:endParaRPr>
          </a:p>
        </p:txBody>
      </p:sp>
      <p:sp>
        <p:nvSpPr>
          <p:cNvPr id="11" name="Rektangel med rundade hörn 10"/>
          <p:cNvSpPr/>
          <p:nvPr/>
        </p:nvSpPr>
        <p:spPr>
          <a:xfrm>
            <a:off x="5220072" y="1775392"/>
            <a:ext cx="2880320" cy="25245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v-SE" sz="1200" b="1" dirty="0">
                <a:solidFill>
                  <a:schemeClr val="tx1"/>
                </a:solidFill>
                <a:latin typeface="+mj-lt"/>
              </a:rPr>
              <a:t>Ordförande</a:t>
            </a:r>
          </a:p>
          <a:p>
            <a:r>
              <a:rPr lang="sv-SE" sz="1200" dirty="0">
                <a:solidFill>
                  <a:schemeClr val="tx1"/>
                </a:solidFill>
                <a:latin typeface="+mj-lt"/>
              </a:rPr>
              <a:t>Stefan </a:t>
            </a:r>
            <a:r>
              <a:rPr lang="sv-SE" sz="1200" dirty="0" smtClean="0">
                <a:solidFill>
                  <a:schemeClr val="tx1"/>
                </a:solidFill>
                <a:latin typeface="+mj-lt"/>
              </a:rPr>
              <a:t>Franzén</a:t>
            </a:r>
          </a:p>
          <a:p>
            <a:endParaRPr lang="sv-SE" sz="1200" dirty="0">
              <a:solidFill>
                <a:schemeClr val="tx1"/>
              </a:solidFill>
              <a:latin typeface="+mj-lt"/>
            </a:endParaRPr>
          </a:p>
          <a:p>
            <a:r>
              <a:rPr lang="sv-SE" sz="1200" b="1" dirty="0">
                <a:solidFill>
                  <a:schemeClr val="tx1"/>
                </a:solidFill>
                <a:latin typeface="+mj-lt"/>
              </a:rPr>
              <a:t>Sekreterare</a:t>
            </a:r>
          </a:p>
          <a:p>
            <a:r>
              <a:rPr lang="sv-SE" sz="1200" dirty="0">
                <a:solidFill>
                  <a:schemeClr val="tx1"/>
                </a:solidFill>
                <a:latin typeface="+mj-lt"/>
              </a:rPr>
              <a:t>Håkan </a:t>
            </a:r>
            <a:r>
              <a:rPr lang="sv-SE" sz="1200" dirty="0" smtClean="0">
                <a:solidFill>
                  <a:schemeClr val="tx1"/>
                </a:solidFill>
                <a:latin typeface="+mj-lt"/>
              </a:rPr>
              <a:t>Samuelsson</a:t>
            </a:r>
          </a:p>
          <a:p>
            <a:endParaRPr lang="sv-SE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" name="Rektangel med rundade hörn 11"/>
          <p:cNvSpPr/>
          <p:nvPr/>
        </p:nvSpPr>
        <p:spPr>
          <a:xfrm>
            <a:off x="2772040" y="4191990"/>
            <a:ext cx="2160000" cy="54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Reumatiska sjukdomar</a:t>
            </a:r>
          </a:p>
          <a:p>
            <a:pPr algn="ctr"/>
            <a:r>
              <a:rPr lang="sv-SE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Vakant</a:t>
            </a:r>
            <a:endParaRPr lang="sv-SE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7164288" y="1923678"/>
            <a:ext cx="171874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b="1" dirty="0">
                <a:latin typeface="+mj-lt"/>
              </a:rPr>
              <a:t>Ledamöter</a:t>
            </a:r>
          </a:p>
          <a:p>
            <a:r>
              <a:rPr lang="sv-SE" sz="1200" dirty="0">
                <a:latin typeface="+mj-lt"/>
              </a:rPr>
              <a:t>Agneta Ståhl</a:t>
            </a:r>
          </a:p>
          <a:p>
            <a:r>
              <a:rPr lang="sv-SE" sz="1200" dirty="0">
                <a:latin typeface="+mj-lt"/>
              </a:rPr>
              <a:t>Jan-Erik Karlsson</a:t>
            </a:r>
          </a:p>
          <a:p>
            <a:r>
              <a:rPr lang="sv-SE" sz="1200" dirty="0">
                <a:latin typeface="+mj-lt"/>
              </a:rPr>
              <a:t>Karl Landergren</a:t>
            </a:r>
          </a:p>
          <a:p>
            <a:r>
              <a:rPr lang="sv-SE" sz="1200" dirty="0">
                <a:latin typeface="+mj-lt"/>
              </a:rPr>
              <a:t>Annkristin </a:t>
            </a:r>
            <a:r>
              <a:rPr lang="sv-SE" sz="1200" dirty="0" err="1">
                <a:latin typeface="+mj-lt"/>
              </a:rPr>
              <a:t>Svensbergh</a:t>
            </a:r>
            <a:endParaRPr lang="sv-SE" sz="1200" dirty="0">
              <a:latin typeface="+mj-lt"/>
            </a:endParaRPr>
          </a:p>
          <a:p>
            <a:r>
              <a:rPr lang="sv-SE" sz="1200" dirty="0">
                <a:latin typeface="+mj-lt"/>
              </a:rPr>
              <a:t>Eva-Lena Zetterlund</a:t>
            </a:r>
          </a:p>
          <a:p>
            <a:endParaRPr lang="sv-SE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48932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3600" dirty="0">
                <a:latin typeface="Cambria" panose="02040503050406030204" pitchFamily="18" charset="0"/>
              </a:rPr>
              <a:t>Våra </a:t>
            </a:r>
            <a:r>
              <a:rPr lang="sv-SE" sz="3600" dirty="0" smtClean="0">
                <a:latin typeface="Cambria" panose="02040503050406030204" pitchFamily="18" charset="0"/>
              </a:rPr>
              <a:t>löften</a:t>
            </a:r>
            <a:endParaRPr lang="sv-SE" sz="3600" dirty="0">
              <a:latin typeface="Cambria" panose="02040503050406030204" pitchFamily="18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v-SE" sz="1600" dirty="0" smtClean="0"/>
              <a:t>Som </a:t>
            </a:r>
            <a:r>
              <a:rPr lang="sv-SE" sz="1600" dirty="0"/>
              <a:t>patient i Sydöstra sjukvårdsregionen ska du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1600" dirty="0"/>
              <a:t>erbjudas vård som är lätt tillgänglig för kontakt, bedömning och besök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1600" dirty="0"/>
              <a:t>erbjudas diagnostik och behandling och uppföljning enligt bästa kunskap i varje möte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1600" dirty="0"/>
              <a:t>vara delaktig och välinformerad genom hela vårdkedjan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1600" dirty="0"/>
              <a:t>få tillgång till jämlik vård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1600" dirty="0"/>
              <a:t>erbjudas bästa möjliga hälsofrämjande insatser och välfungerande screeningprogram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1600" dirty="0"/>
              <a:t>få tillgång till patientsäker vård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1600" dirty="0"/>
              <a:t>erbjudas kostnadseffektiv vård </a:t>
            </a:r>
          </a:p>
          <a:p>
            <a:pPr marL="0" indent="0">
              <a:buNone/>
            </a:pPr>
            <a:r>
              <a:rPr lang="sv-SE" sz="1600" dirty="0"/>
              <a:t>I Sydöstra sjukvårdsregionen prioriteras patientnära forskning. </a:t>
            </a:r>
          </a:p>
        </p:txBody>
      </p:sp>
    </p:spTree>
    <p:extLst>
      <p:ext uri="{BB962C8B-B14F-4D97-AF65-F5344CB8AC3E}">
        <p14:creationId xmlns:p14="http://schemas.microsoft.com/office/powerpoint/2010/main" val="424282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3600" dirty="0">
                <a:latin typeface="Cambria" panose="02040503050406030204" pitchFamily="18" charset="0"/>
              </a:rPr>
              <a:t>Vad betyder löftena?</a:t>
            </a:r>
          </a:p>
        </p:txBody>
      </p:sp>
      <p:sp>
        <p:nvSpPr>
          <p:cNvPr id="19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1600" dirty="0" smtClean="0"/>
              <a:t>RMPO </a:t>
            </a:r>
            <a:r>
              <a:rPr lang="sv-SE" sz="1600" dirty="0"/>
              <a:t>tar fram mätbara mål och konkretiserar vad </a:t>
            </a:r>
            <a:r>
              <a:rPr lang="sv-SE" sz="1600" dirty="0" smtClean="0"/>
              <a:t>patientlöftena </a:t>
            </a:r>
            <a:r>
              <a:rPr lang="sv-SE" sz="1600" dirty="0"/>
              <a:t>betyder för respektive område.</a:t>
            </a:r>
          </a:p>
        </p:txBody>
      </p:sp>
      <p:grpSp>
        <p:nvGrpSpPr>
          <p:cNvPr id="3" name="Grupp 2"/>
          <p:cNvGrpSpPr/>
          <p:nvPr/>
        </p:nvGrpSpPr>
        <p:grpSpPr>
          <a:xfrm>
            <a:off x="539554" y="2268224"/>
            <a:ext cx="7906008" cy="2175734"/>
            <a:chOff x="539554" y="2027044"/>
            <a:chExt cx="7906008" cy="2175734"/>
          </a:xfrm>
        </p:grpSpPr>
        <p:sp>
          <p:nvSpPr>
            <p:cNvPr id="8" name="textruta 7"/>
            <p:cNvSpPr txBox="1"/>
            <p:nvPr/>
          </p:nvSpPr>
          <p:spPr>
            <a:xfrm>
              <a:off x="6948271" y="3341006"/>
              <a:ext cx="1497291" cy="8617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C00000"/>
              </a:solidFill>
            </a:ln>
          </p:spPr>
          <p:txBody>
            <a:bodyPr wrap="square" lIns="91438" tIns="45719" rIns="91438" bIns="45719" rtlCol="0">
              <a:spAutoFit/>
            </a:bodyPr>
            <a:lstStyle/>
            <a:p>
              <a:endParaRPr lang="sv-SE" sz="1000" dirty="0"/>
            </a:p>
            <a:p>
              <a:endParaRPr lang="sv-SE" sz="1000" dirty="0"/>
            </a:p>
            <a:p>
              <a:endParaRPr lang="sv-SE" sz="1000" dirty="0"/>
            </a:p>
            <a:p>
              <a:endParaRPr lang="sv-SE" sz="1000" dirty="0"/>
            </a:p>
            <a:p>
              <a:endParaRPr lang="sv-SE" sz="1000" dirty="0"/>
            </a:p>
          </p:txBody>
        </p:sp>
        <p:sp>
          <p:nvSpPr>
            <p:cNvPr id="9" name="textruta 8"/>
            <p:cNvSpPr txBox="1"/>
            <p:nvPr/>
          </p:nvSpPr>
          <p:spPr>
            <a:xfrm>
              <a:off x="6804253" y="3188606"/>
              <a:ext cx="1497291" cy="8617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C00000"/>
              </a:solidFill>
            </a:ln>
          </p:spPr>
          <p:txBody>
            <a:bodyPr wrap="square" lIns="91438" tIns="45719" rIns="91438" bIns="45719" rtlCol="0">
              <a:spAutoFit/>
            </a:bodyPr>
            <a:lstStyle/>
            <a:p>
              <a:endParaRPr lang="sv-SE" sz="1000" dirty="0"/>
            </a:p>
            <a:p>
              <a:endParaRPr lang="sv-SE" sz="1000" dirty="0"/>
            </a:p>
            <a:p>
              <a:endParaRPr lang="sv-SE" sz="1000" dirty="0"/>
            </a:p>
            <a:p>
              <a:endParaRPr lang="sv-SE" sz="1000" dirty="0"/>
            </a:p>
            <a:p>
              <a:endParaRPr lang="sv-SE" sz="1000" dirty="0"/>
            </a:p>
          </p:txBody>
        </p:sp>
        <p:sp>
          <p:nvSpPr>
            <p:cNvPr id="10" name="textruta 9"/>
            <p:cNvSpPr txBox="1"/>
            <p:nvPr/>
          </p:nvSpPr>
          <p:spPr>
            <a:xfrm>
              <a:off x="6660239" y="3036206"/>
              <a:ext cx="1497291" cy="8617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C00000"/>
              </a:solidFill>
            </a:ln>
          </p:spPr>
          <p:txBody>
            <a:bodyPr wrap="square" lIns="91438" tIns="45719" rIns="91438" bIns="45719" rtlCol="0">
              <a:spAutoFit/>
            </a:bodyPr>
            <a:lstStyle/>
            <a:p>
              <a:endParaRPr lang="sv-SE" sz="1000" dirty="0"/>
            </a:p>
            <a:p>
              <a:endParaRPr lang="sv-SE" sz="1000" dirty="0"/>
            </a:p>
            <a:p>
              <a:endParaRPr lang="sv-SE" sz="1000" dirty="0"/>
            </a:p>
            <a:p>
              <a:endParaRPr lang="sv-SE" sz="1000" dirty="0"/>
            </a:p>
            <a:p>
              <a:endParaRPr lang="sv-SE" sz="1000" dirty="0"/>
            </a:p>
          </p:txBody>
        </p:sp>
        <p:sp>
          <p:nvSpPr>
            <p:cNvPr id="11" name="textruta 10"/>
            <p:cNvSpPr txBox="1"/>
            <p:nvPr/>
          </p:nvSpPr>
          <p:spPr>
            <a:xfrm>
              <a:off x="6516223" y="2868167"/>
              <a:ext cx="1497291" cy="8617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C00000"/>
              </a:solidFill>
            </a:ln>
          </p:spPr>
          <p:txBody>
            <a:bodyPr wrap="square" lIns="91438" tIns="45719" rIns="91438" bIns="45719" rtlCol="0">
              <a:spAutoFit/>
            </a:bodyPr>
            <a:lstStyle/>
            <a:p>
              <a:endParaRPr lang="sv-SE" sz="1000" dirty="0"/>
            </a:p>
            <a:p>
              <a:endParaRPr lang="sv-SE" sz="1000" dirty="0"/>
            </a:p>
            <a:p>
              <a:endParaRPr lang="sv-SE" sz="1000" dirty="0"/>
            </a:p>
            <a:p>
              <a:endParaRPr lang="sv-SE" sz="1000" dirty="0"/>
            </a:p>
            <a:p>
              <a:endParaRPr lang="sv-SE" sz="1000" dirty="0"/>
            </a:p>
          </p:txBody>
        </p:sp>
        <p:sp>
          <p:nvSpPr>
            <p:cNvPr id="12" name="textruta 11"/>
            <p:cNvSpPr txBox="1"/>
            <p:nvPr/>
          </p:nvSpPr>
          <p:spPr>
            <a:xfrm>
              <a:off x="6372204" y="2715767"/>
              <a:ext cx="1497291" cy="8617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C00000"/>
              </a:solidFill>
            </a:ln>
          </p:spPr>
          <p:txBody>
            <a:bodyPr wrap="square" lIns="91438" tIns="45719" rIns="91438" bIns="45719" rtlCol="0">
              <a:spAutoFit/>
            </a:bodyPr>
            <a:lstStyle/>
            <a:p>
              <a:endParaRPr lang="sv-SE" sz="1000" dirty="0"/>
            </a:p>
            <a:p>
              <a:endParaRPr lang="sv-SE" sz="1000" dirty="0"/>
            </a:p>
            <a:p>
              <a:endParaRPr lang="sv-SE" sz="1000" dirty="0"/>
            </a:p>
            <a:p>
              <a:endParaRPr lang="sv-SE" sz="1000" dirty="0"/>
            </a:p>
            <a:p>
              <a:endParaRPr lang="sv-SE" sz="1000" dirty="0"/>
            </a:p>
          </p:txBody>
        </p:sp>
        <p:sp>
          <p:nvSpPr>
            <p:cNvPr id="13" name="textruta 12"/>
            <p:cNvSpPr txBox="1"/>
            <p:nvPr/>
          </p:nvSpPr>
          <p:spPr>
            <a:xfrm>
              <a:off x="6234914" y="2513190"/>
              <a:ext cx="1497291" cy="86177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txBody>
            <a:bodyPr wrap="square" lIns="91438" tIns="45719" rIns="91438" bIns="45719" rtlCol="0">
              <a:spAutoFit/>
            </a:bodyPr>
            <a:lstStyle/>
            <a:p>
              <a:endParaRPr lang="sv-SE" sz="1000" dirty="0"/>
            </a:p>
            <a:p>
              <a:endParaRPr lang="sv-SE" sz="1000" dirty="0"/>
            </a:p>
            <a:p>
              <a:endParaRPr lang="sv-SE" sz="1000" dirty="0"/>
            </a:p>
            <a:p>
              <a:endParaRPr lang="sv-SE" sz="1000" dirty="0"/>
            </a:p>
            <a:p>
              <a:endParaRPr lang="sv-SE" sz="1000" dirty="0"/>
            </a:p>
          </p:txBody>
        </p:sp>
        <p:sp>
          <p:nvSpPr>
            <p:cNvPr id="14" name="textruta 13"/>
            <p:cNvSpPr txBox="1"/>
            <p:nvPr/>
          </p:nvSpPr>
          <p:spPr>
            <a:xfrm>
              <a:off x="539555" y="2027044"/>
              <a:ext cx="7848871" cy="36933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txBody>
            <a:bodyPr wrap="square" lIns="91438" tIns="45719" rIns="91438" bIns="45719" rtlCol="0">
              <a:spAutoFit/>
            </a:bodyPr>
            <a:lstStyle/>
            <a:p>
              <a:pPr algn="ctr"/>
              <a:r>
                <a:rPr lang="sv-SE" b="1" dirty="0" smtClean="0">
                  <a:latin typeface="+mj-lt"/>
                </a:rPr>
                <a:t>Våra löften till invånarna</a:t>
              </a:r>
              <a:endParaRPr lang="sv-SE" b="1" dirty="0">
                <a:latin typeface="+mj-lt"/>
              </a:endParaRPr>
            </a:p>
          </p:txBody>
        </p:sp>
        <p:sp>
          <p:nvSpPr>
            <p:cNvPr id="15" name="textruta 14"/>
            <p:cNvSpPr txBox="1"/>
            <p:nvPr/>
          </p:nvSpPr>
          <p:spPr>
            <a:xfrm>
              <a:off x="539554" y="2506006"/>
              <a:ext cx="2160238" cy="1508103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txBody>
            <a:bodyPr wrap="square" lIns="91438" tIns="45719" rIns="91438" bIns="45719" rtlCol="0">
              <a:spAutoFit/>
            </a:bodyPr>
            <a:lstStyle/>
            <a:p>
              <a:r>
                <a:rPr lang="sv-SE" sz="1200" b="1" dirty="0">
                  <a:latin typeface="+mj-lt"/>
                </a:rPr>
                <a:t>Cancersjukdomar</a:t>
              </a:r>
            </a:p>
            <a:p>
              <a:pPr marL="90486" indent="-84136">
                <a:buFont typeface="Arial" panose="020B0604020202020204" pitchFamily="34" charset="0"/>
                <a:buChar char="•"/>
              </a:pPr>
              <a:r>
                <a:rPr lang="sv-SE" sz="1000" dirty="0">
                  <a:latin typeface="+mj-lt"/>
                </a:rPr>
                <a:t>Behandling inom fyra veckor </a:t>
              </a:r>
            </a:p>
            <a:p>
              <a:pPr marL="90486" indent="-84136">
                <a:buFont typeface="Arial" panose="020B0604020202020204" pitchFamily="34" charset="0"/>
                <a:buChar char="•"/>
              </a:pPr>
              <a:r>
                <a:rPr lang="sv-SE" sz="1000" dirty="0">
                  <a:latin typeface="+mj-lt"/>
                </a:rPr>
                <a:t>Best </a:t>
              </a:r>
              <a:r>
                <a:rPr lang="sv-SE" sz="1000" dirty="0" err="1">
                  <a:latin typeface="+mj-lt"/>
                </a:rPr>
                <a:t>practice</a:t>
              </a:r>
              <a:endParaRPr lang="sv-SE" sz="1000" dirty="0">
                <a:latin typeface="+mj-lt"/>
              </a:endParaRPr>
            </a:p>
            <a:p>
              <a:pPr marL="90486" indent="-84136">
                <a:buFont typeface="Arial" panose="020B0604020202020204" pitchFamily="34" charset="0"/>
                <a:buChar char="•"/>
              </a:pPr>
              <a:r>
                <a:rPr lang="sv-SE" sz="1000" dirty="0">
                  <a:latin typeface="+mj-lt"/>
                </a:rPr>
                <a:t>Välinformerade och delaktiga</a:t>
              </a:r>
            </a:p>
            <a:p>
              <a:pPr marL="90486" indent="-84136">
                <a:buFont typeface="Arial" panose="020B0604020202020204" pitchFamily="34" charset="0"/>
                <a:buChar char="•"/>
              </a:pPr>
              <a:r>
                <a:rPr lang="sv-SE" sz="1000" dirty="0">
                  <a:latin typeface="+mj-lt"/>
                </a:rPr>
                <a:t>God palliativ vård oavsett bostadsort</a:t>
              </a:r>
            </a:p>
            <a:p>
              <a:pPr marL="90486" indent="-84136">
                <a:buFont typeface="Arial" panose="020B0604020202020204" pitchFamily="34" charset="0"/>
                <a:buChar char="•"/>
              </a:pPr>
              <a:r>
                <a:rPr lang="sv-SE" sz="1000" dirty="0">
                  <a:latin typeface="+mj-lt"/>
                </a:rPr>
                <a:t>Hälsofrämjande insatser/screening</a:t>
              </a:r>
            </a:p>
            <a:p>
              <a:pPr marL="90486" indent="-84136">
                <a:buFont typeface="Arial" panose="020B0604020202020204" pitchFamily="34" charset="0"/>
                <a:buChar char="•"/>
              </a:pPr>
              <a:r>
                <a:rPr lang="sv-SE" sz="1000" dirty="0">
                  <a:latin typeface="+mj-lt"/>
                </a:rPr>
                <a:t>Patientnära forskning</a:t>
              </a:r>
            </a:p>
          </p:txBody>
        </p:sp>
        <p:sp>
          <p:nvSpPr>
            <p:cNvPr id="16" name="textruta 15"/>
            <p:cNvSpPr txBox="1"/>
            <p:nvPr/>
          </p:nvSpPr>
          <p:spPr>
            <a:xfrm>
              <a:off x="2797877" y="2506006"/>
              <a:ext cx="1787577" cy="110799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txBody>
            <a:bodyPr wrap="square" lIns="91438" tIns="45719" rIns="91438" bIns="45719" rtlCol="0">
              <a:spAutoFit/>
            </a:bodyPr>
            <a:lstStyle/>
            <a:p>
              <a:r>
                <a:rPr lang="sv-SE" sz="1200" b="1" dirty="0" smtClean="0">
                  <a:latin typeface="+mj-lt"/>
                </a:rPr>
                <a:t>Kvinnosjukdomar </a:t>
              </a:r>
              <a:br>
                <a:rPr lang="sv-SE" sz="1200" b="1" dirty="0" smtClean="0">
                  <a:latin typeface="+mj-lt"/>
                </a:rPr>
              </a:br>
              <a:r>
                <a:rPr lang="sv-SE" sz="1200" b="1" dirty="0" smtClean="0">
                  <a:latin typeface="+mj-lt"/>
                </a:rPr>
                <a:t>och förlossning </a:t>
              </a:r>
              <a:endParaRPr lang="sv-SE" sz="1200" b="1" dirty="0">
                <a:latin typeface="+mj-lt"/>
              </a:endParaRPr>
            </a:p>
            <a:p>
              <a:pPr marL="87311" indent="-87311">
                <a:buFont typeface="Arial" panose="020B0604020202020204" pitchFamily="34" charset="0"/>
                <a:buChar char="•"/>
              </a:pPr>
              <a:r>
                <a:rPr lang="sv-SE" sz="1000" dirty="0">
                  <a:latin typeface="+mj-lt"/>
                </a:rPr>
                <a:t>Mål 1</a:t>
              </a:r>
            </a:p>
            <a:p>
              <a:pPr marL="87311" indent="-87311">
                <a:buFont typeface="Arial" panose="020B0604020202020204" pitchFamily="34" charset="0"/>
                <a:buChar char="•"/>
              </a:pPr>
              <a:r>
                <a:rPr lang="sv-SE" sz="1000" dirty="0">
                  <a:latin typeface="+mj-lt"/>
                </a:rPr>
                <a:t>Mål 2</a:t>
              </a:r>
            </a:p>
            <a:p>
              <a:pPr marL="87311" indent="-87311">
                <a:buFont typeface="Arial" panose="020B0604020202020204" pitchFamily="34" charset="0"/>
                <a:buChar char="•"/>
              </a:pPr>
              <a:r>
                <a:rPr lang="sv-SE" sz="1000" dirty="0">
                  <a:latin typeface="+mj-lt"/>
                </a:rPr>
                <a:t>Mål 3</a:t>
              </a:r>
            </a:p>
            <a:p>
              <a:r>
                <a:rPr lang="sv-SE" sz="1200" dirty="0" smtClean="0">
                  <a:latin typeface="+mj-lt"/>
                </a:rPr>
                <a:t>…</a:t>
              </a:r>
              <a:endParaRPr lang="sv-SE" sz="1200" dirty="0">
                <a:latin typeface="+mj-lt"/>
              </a:endParaRPr>
            </a:p>
          </p:txBody>
        </p:sp>
        <p:sp>
          <p:nvSpPr>
            <p:cNvPr id="17" name="textruta 16"/>
            <p:cNvSpPr txBox="1"/>
            <p:nvPr/>
          </p:nvSpPr>
          <p:spPr>
            <a:xfrm>
              <a:off x="4658891" y="2499742"/>
              <a:ext cx="1497291" cy="92332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txBody>
            <a:bodyPr wrap="square" lIns="91438" tIns="45719" rIns="91438" bIns="45719" rtlCol="0">
              <a:spAutoFit/>
            </a:bodyPr>
            <a:lstStyle/>
            <a:p>
              <a:r>
                <a:rPr lang="sv-SE" sz="1200" b="1" dirty="0" smtClean="0">
                  <a:latin typeface="+mj-lt"/>
                </a:rPr>
                <a:t>Psykisk hälsa</a:t>
              </a:r>
            </a:p>
            <a:p>
              <a:pPr marL="87311" indent="-87311">
                <a:buFont typeface="Arial" panose="020B0604020202020204" pitchFamily="34" charset="0"/>
                <a:buChar char="•"/>
              </a:pPr>
              <a:r>
                <a:rPr lang="sv-SE" sz="1000" dirty="0">
                  <a:latin typeface="+mj-lt"/>
                </a:rPr>
                <a:t>Mål 1</a:t>
              </a:r>
            </a:p>
            <a:p>
              <a:pPr marL="87311" indent="-87311">
                <a:buFont typeface="Arial" panose="020B0604020202020204" pitchFamily="34" charset="0"/>
                <a:buChar char="•"/>
              </a:pPr>
              <a:r>
                <a:rPr lang="sv-SE" sz="1000" dirty="0">
                  <a:latin typeface="+mj-lt"/>
                </a:rPr>
                <a:t>Mål 2</a:t>
              </a:r>
            </a:p>
            <a:p>
              <a:pPr marL="87311" indent="-87311">
                <a:buFont typeface="Arial" panose="020B0604020202020204" pitchFamily="34" charset="0"/>
                <a:buChar char="•"/>
              </a:pPr>
              <a:r>
                <a:rPr lang="sv-SE" sz="1000" dirty="0">
                  <a:latin typeface="+mj-lt"/>
                </a:rPr>
                <a:t>Mål 3</a:t>
              </a:r>
            </a:p>
            <a:p>
              <a:r>
                <a:rPr lang="sv-SE" sz="1200" dirty="0" smtClean="0">
                  <a:latin typeface="+mj-lt"/>
                </a:rPr>
                <a:t>…</a:t>
              </a:r>
              <a:endParaRPr lang="sv-SE" sz="1200" dirty="0">
                <a:latin typeface="+mj-lt"/>
              </a:endParaRPr>
            </a:p>
          </p:txBody>
        </p:sp>
        <p:sp>
          <p:nvSpPr>
            <p:cNvPr id="18" name="textruta 17"/>
            <p:cNvSpPr txBox="1"/>
            <p:nvPr/>
          </p:nvSpPr>
          <p:spPr>
            <a:xfrm>
              <a:off x="6281097" y="2513191"/>
              <a:ext cx="1370884" cy="1015661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38" tIns="45719" rIns="91438" bIns="45719" rtlCol="0">
              <a:spAutoFit/>
            </a:bodyPr>
            <a:lstStyle/>
            <a:p>
              <a:r>
                <a:rPr lang="sv-SE" sz="1200" b="1" dirty="0">
                  <a:latin typeface="+mj-lt"/>
                </a:rPr>
                <a:t>Programområde</a:t>
              </a:r>
            </a:p>
            <a:p>
              <a:pPr marL="171446" indent="-171446">
                <a:buFont typeface="Arial" panose="020B0604020202020204" pitchFamily="34" charset="0"/>
                <a:buChar char="•"/>
              </a:pPr>
              <a:r>
                <a:rPr lang="sv-SE" sz="1000" dirty="0">
                  <a:latin typeface="+mj-lt"/>
                </a:rPr>
                <a:t>Mål 1</a:t>
              </a:r>
            </a:p>
            <a:p>
              <a:pPr marL="171446" indent="-171446">
                <a:buFont typeface="Arial" panose="020B0604020202020204" pitchFamily="34" charset="0"/>
                <a:buChar char="•"/>
              </a:pPr>
              <a:r>
                <a:rPr lang="sv-SE" sz="1000" dirty="0">
                  <a:latin typeface="+mj-lt"/>
                </a:rPr>
                <a:t>Mål 2</a:t>
              </a:r>
            </a:p>
            <a:p>
              <a:pPr marL="171446" indent="-171446">
                <a:buFont typeface="Arial" panose="020B0604020202020204" pitchFamily="34" charset="0"/>
                <a:buChar char="•"/>
              </a:pPr>
              <a:r>
                <a:rPr lang="sv-SE" sz="1000" dirty="0">
                  <a:latin typeface="+mj-lt"/>
                </a:rPr>
                <a:t>Mål 3</a:t>
              </a:r>
            </a:p>
            <a:p>
              <a:r>
                <a:rPr lang="sv-SE" sz="900" dirty="0" smtClean="0">
                  <a:latin typeface="+mj-lt"/>
                </a:rPr>
                <a:t>…</a:t>
              </a:r>
              <a:endParaRPr lang="sv-SE" sz="900" dirty="0">
                <a:latin typeface="+mj-lt"/>
              </a:endParaRPr>
            </a:p>
            <a:p>
              <a:pPr marL="171446" indent="-171446">
                <a:buFont typeface="Arial" panose="020B0604020202020204" pitchFamily="34" charset="0"/>
                <a:buChar char="•"/>
              </a:pPr>
              <a:endParaRPr lang="sv-SE" sz="900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090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44640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sv-SE" sz="3200" dirty="0">
                <a:solidFill>
                  <a:schemeClr val="bg1"/>
                </a:solidFill>
                <a:latin typeface="+mj-lt"/>
              </a:rPr>
              <a:t>www.sydostrasjukvardsregionen.se </a:t>
            </a:r>
          </a:p>
        </p:txBody>
      </p:sp>
    </p:spTree>
    <p:extLst>
      <p:ext uri="{BB962C8B-B14F-4D97-AF65-F5344CB8AC3E}">
        <p14:creationId xmlns:p14="http://schemas.microsoft.com/office/powerpoint/2010/main" val="224726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ruta 6"/>
          <p:cNvSpPr txBox="1"/>
          <p:nvPr/>
        </p:nvSpPr>
        <p:spPr>
          <a:xfrm>
            <a:off x="251520" y="2653354"/>
            <a:ext cx="2987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>
                <a:latin typeface="+mj-lt"/>
              </a:rPr>
              <a:t>Region Jönköpings län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+mj-lt"/>
              </a:rPr>
              <a:t>350 000 invånare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+mj-lt"/>
              </a:rPr>
              <a:t>10 000 medarbetare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6156175" y="1491630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>
                <a:latin typeface="+mj-lt"/>
              </a:rPr>
              <a:t>Region Östergötland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+mj-lt"/>
              </a:rPr>
              <a:t>450 000 invånare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+mj-lt"/>
              </a:rPr>
              <a:t>13 000 medarbetare</a:t>
            </a:r>
            <a:endParaRPr lang="sv-SE" dirty="0">
              <a:latin typeface="+mj-lt"/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6156175" y="2872556"/>
            <a:ext cx="27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>
                <a:latin typeface="+mj-lt"/>
              </a:rPr>
              <a:t>Region Kalmar län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+mj-lt"/>
              </a:rPr>
              <a:t>243 000 invånare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+mj-lt"/>
              </a:rPr>
              <a:t>7 000 medarbetare</a:t>
            </a:r>
          </a:p>
        </p:txBody>
      </p:sp>
      <p:pic>
        <p:nvPicPr>
          <p:cNvPr id="14" name="Platshållare för innehåll 13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647" b="-2"/>
          <a:stretch/>
        </p:blipFill>
        <p:spPr>
          <a:xfrm>
            <a:off x="2915815" y="0"/>
            <a:ext cx="4329619" cy="4624427"/>
          </a:xfrm>
        </p:spPr>
      </p:pic>
    </p:spTree>
    <p:extLst>
      <p:ext uri="{BB962C8B-B14F-4D97-AF65-F5344CB8AC3E}">
        <p14:creationId xmlns:p14="http://schemas.microsoft.com/office/powerpoint/2010/main" val="213010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0"/>
            <a:ext cx="9144000" cy="446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ubrik 6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lvl="0" algn="l"/>
            <a:r>
              <a:rPr lang="sv-SE" sz="2800" dirty="0" smtClean="0">
                <a:solidFill>
                  <a:schemeClr val="bg1"/>
                </a:solidFill>
              </a:rPr>
              <a:t>Vi samverkar för att: </a:t>
            </a:r>
            <a:br>
              <a:rPr lang="sv-SE" sz="2800" dirty="0" smtClean="0">
                <a:solidFill>
                  <a:schemeClr val="bg1"/>
                </a:solidFill>
              </a:rPr>
            </a:br>
            <a:r>
              <a:rPr lang="sv-SE" sz="2800" dirty="0" smtClean="0">
                <a:solidFill>
                  <a:schemeClr val="bg1"/>
                </a:solidFill>
              </a:rPr>
              <a:t>• tillgodose </a:t>
            </a:r>
            <a:r>
              <a:rPr lang="sv-SE" sz="2800" dirty="0">
                <a:solidFill>
                  <a:schemeClr val="bg1"/>
                </a:solidFill>
              </a:rPr>
              <a:t>invånarnas behov </a:t>
            </a:r>
            <a:r>
              <a:rPr lang="sv-SE" sz="2800" dirty="0" smtClean="0">
                <a:solidFill>
                  <a:schemeClr val="bg1"/>
                </a:solidFill>
              </a:rPr>
              <a:t/>
            </a:r>
            <a:br>
              <a:rPr lang="sv-SE" sz="2800" dirty="0" smtClean="0">
                <a:solidFill>
                  <a:schemeClr val="bg1"/>
                </a:solidFill>
              </a:rPr>
            </a:br>
            <a:r>
              <a:rPr lang="sv-SE" sz="2800" dirty="0">
                <a:solidFill>
                  <a:schemeClr val="bg1"/>
                </a:solidFill>
              </a:rPr>
              <a:t> </a:t>
            </a:r>
            <a:r>
              <a:rPr lang="sv-SE" sz="2800" dirty="0" smtClean="0">
                <a:solidFill>
                  <a:schemeClr val="bg1"/>
                </a:solidFill>
              </a:rPr>
              <a:t> av </a:t>
            </a:r>
            <a:r>
              <a:rPr lang="sv-SE" sz="2800" dirty="0">
                <a:solidFill>
                  <a:schemeClr val="bg1"/>
                </a:solidFill>
              </a:rPr>
              <a:t>hälso- och </a:t>
            </a:r>
            <a:r>
              <a:rPr lang="sv-SE" sz="2800" dirty="0" smtClean="0">
                <a:solidFill>
                  <a:schemeClr val="bg1"/>
                </a:solidFill>
              </a:rPr>
              <a:t>sjukvård</a:t>
            </a:r>
            <a:br>
              <a:rPr lang="sv-SE" sz="2800" dirty="0" smtClean="0">
                <a:solidFill>
                  <a:schemeClr val="bg1"/>
                </a:solidFill>
              </a:rPr>
            </a:br>
            <a:r>
              <a:rPr lang="sv-SE" sz="2800" dirty="0">
                <a:solidFill>
                  <a:schemeClr val="bg1"/>
                </a:solidFill>
              </a:rPr>
              <a:t>• </a:t>
            </a:r>
            <a:r>
              <a:rPr lang="sv-SE" sz="2800" dirty="0" smtClean="0">
                <a:solidFill>
                  <a:schemeClr val="bg1"/>
                </a:solidFill>
              </a:rPr>
              <a:t>främja </a:t>
            </a:r>
            <a:r>
              <a:rPr lang="sv-SE" sz="2800" dirty="0">
                <a:solidFill>
                  <a:schemeClr val="bg1"/>
                </a:solidFill>
              </a:rPr>
              <a:t>och bidra till invånarnas hälsa</a:t>
            </a:r>
            <a:br>
              <a:rPr lang="sv-SE" sz="2800" dirty="0">
                <a:solidFill>
                  <a:schemeClr val="bg1"/>
                </a:solidFill>
              </a:rPr>
            </a:br>
            <a:r>
              <a:rPr lang="sv-SE" sz="2800" dirty="0">
                <a:solidFill>
                  <a:schemeClr val="bg1"/>
                </a:solidFill>
              </a:rPr>
              <a:t>• </a:t>
            </a:r>
            <a:r>
              <a:rPr lang="sv-SE" sz="2800" dirty="0" smtClean="0">
                <a:solidFill>
                  <a:schemeClr val="bg1"/>
                </a:solidFill>
              </a:rPr>
              <a:t>främja </a:t>
            </a:r>
            <a:r>
              <a:rPr lang="sv-SE" sz="2800" dirty="0">
                <a:solidFill>
                  <a:schemeClr val="bg1"/>
                </a:solidFill>
              </a:rPr>
              <a:t>och bidra till utveckling av </a:t>
            </a:r>
            <a:r>
              <a:rPr lang="sv-SE" sz="2800" dirty="0" smtClean="0">
                <a:solidFill>
                  <a:schemeClr val="bg1"/>
                </a:solidFill>
              </a:rPr>
              <a:t>hälso-</a:t>
            </a:r>
            <a:br>
              <a:rPr lang="sv-SE" sz="2800" dirty="0" smtClean="0">
                <a:solidFill>
                  <a:schemeClr val="bg1"/>
                </a:solidFill>
              </a:rPr>
            </a:br>
            <a:r>
              <a:rPr lang="sv-SE" sz="2800" dirty="0" smtClean="0">
                <a:solidFill>
                  <a:schemeClr val="bg1"/>
                </a:solidFill>
              </a:rPr>
              <a:t>  och </a:t>
            </a:r>
            <a:r>
              <a:rPr lang="sv-SE" sz="2800" dirty="0">
                <a:solidFill>
                  <a:schemeClr val="bg1"/>
                </a:solidFill>
              </a:rPr>
              <a:t>sjukvården i sjukvårdsregionen</a:t>
            </a:r>
            <a:br>
              <a:rPr lang="sv-SE" sz="2800" dirty="0">
                <a:solidFill>
                  <a:schemeClr val="bg1"/>
                </a:solidFill>
              </a:rPr>
            </a:br>
            <a:r>
              <a:rPr lang="sv-SE" sz="2800" dirty="0">
                <a:solidFill>
                  <a:schemeClr val="bg1"/>
                </a:solidFill>
              </a:rPr>
              <a:t>• </a:t>
            </a:r>
            <a:r>
              <a:rPr lang="sv-SE" sz="2800" dirty="0" smtClean="0">
                <a:solidFill>
                  <a:schemeClr val="bg1"/>
                </a:solidFill>
              </a:rPr>
              <a:t>solidariskt </a:t>
            </a:r>
            <a:r>
              <a:rPr lang="sv-SE" sz="2800" dirty="0">
                <a:solidFill>
                  <a:schemeClr val="bg1"/>
                </a:solidFill>
              </a:rPr>
              <a:t>hjälpa varandra</a:t>
            </a:r>
          </a:p>
        </p:txBody>
      </p:sp>
    </p:spTree>
    <p:extLst>
      <p:ext uri="{BB962C8B-B14F-4D97-AF65-F5344CB8AC3E}">
        <p14:creationId xmlns:p14="http://schemas.microsoft.com/office/powerpoint/2010/main" val="373064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 6"/>
          <p:cNvGrpSpPr/>
          <p:nvPr/>
        </p:nvGrpSpPr>
        <p:grpSpPr>
          <a:xfrm>
            <a:off x="251520" y="339502"/>
            <a:ext cx="8352928" cy="3600400"/>
            <a:chOff x="251520" y="-2536"/>
            <a:chExt cx="8352928" cy="3600400"/>
          </a:xfrm>
        </p:grpSpPr>
        <p:cxnSp>
          <p:nvCxnSpPr>
            <p:cNvPr id="8" name="Rak 7"/>
            <p:cNvCxnSpPr>
              <a:endCxn id="37" idx="0"/>
            </p:cNvCxnSpPr>
            <p:nvPr/>
          </p:nvCxnSpPr>
          <p:spPr>
            <a:xfrm>
              <a:off x="5537921" y="950752"/>
              <a:ext cx="0" cy="1212708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ak 8"/>
            <p:cNvCxnSpPr>
              <a:endCxn id="36" idx="0"/>
            </p:cNvCxnSpPr>
            <p:nvPr/>
          </p:nvCxnSpPr>
          <p:spPr>
            <a:xfrm>
              <a:off x="4025753" y="950753"/>
              <a:ext cx="0" cy="1212707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ak 9"/>
            <p:cNvCxnSpPr>
              <a:endCxn id="34" idx="0"/>
            </p:cNvCxnSpPr>
            <p:nvPr/>
          </p:nvCxnSpPr>
          <p:spPr>
            <a:xfrm>
              <a:off x="941783" y="950753"/>
              <a:ext cx="0" cy="1206951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ak 10"/>
            <p:cNvCxnSpPr>
              <a:endCxn id="35" idx="0"/>
            </p:cNvCxnSpPr>
            <p:nvPr/>
          </p:nvCxnSpPr>
          <p:spPr>
            <a:xfrm>
              <a:off x="2479707" y="950753"/>
              <a:ext cx="0" cy="1206951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ktangel med rundade hörn 11"/>
            <p:cNvSpPr/>
            <p:nvPr/>
          </p:nvSpPr>
          <p:spPr>
            <a:xfrm>
              <a:off x="7094346" y="1906614"/>
              <a:ext cx="720080" cy="540060"/>
            </a:xfrm>
            <a:prstGeom prst="roundRect">
              <a:avLst/>
            </a:prstGeom>
            <a:noFill/>
            <a:ln>
              <a:solidFill>
                <a:srgbClr val="0066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 defTabSz="914400"/>
              <a:r>
                <a:rPr lang="sv-SE" sz="8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Kvalitets-register</a:t>
              </a:r>
              <a:endParaRPr lang="sv-SE" sz="800" dirty="0">
                <a:solidFill>
                  <a:prstClr val="white"/>
                </a:solidFill>
              </a:endParaRPr>
            </a:p>
          </p:txBody>
        </p:sp>
        <p:sp>
          <p:nvSpPr>
            <p:cNvPr id="13" name="Rektangel med rundade hörn 12"/>
            <p:cNvSpPr/>
            <p:nvPr/>
          </p:nvSpPr>
          <p:spPr>
            <a:xfrm>
              <a:off x="6336704" y="1906614"/>
              <a:ext cx="720080" cy="540060"/>
            </a:xfrm>
            <a:prstGeom prst="roundRect">
              <a:avLst/>
            </a:prstGeom>
            <a:noFill/>
            <a:ln>
              <a:solidFill>
                <a:srgbClr val="0066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 defTabSz="914400"/>
              <a:r>
                <a:rPr lang="sv-SE" sz="8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Metoder för kunskaps-stöd</a:t>
              </a:r>
              <a:endParaRPr lang="sv-SE" sz="800" dirty="0">
                <a:solidFill>
                  <a:prstClr val="white"/>
                </a:solidFill>
              </a:endParaRPr>
            </a:p>
          </p:txBody>
        </p:sp>
        <p:sp>
          <p:nvSpPr>
            <p:cNvPr id="14" name="Rektangel med rundade hörn 13"/>
            <p:cNvSpPr/>
            <p:nvPr/>
          </p:nvSpPr>
          <p:spPr>
            <a:xfrm>
              <a:off x="7110752" y="2480821"/>
              <a:ext cx="720080" cy="540060"/>
            </a:xfrm>
            <a:prstGeom prst="roundRect">
              <a:avLst/>
            </a:prstGeom>
            <a:noFill/>
            <a:ln>
              <a:solidFill>
                <a:srgbClr val="0066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 defTabSz="914400"/>
              <a:r>
                <a:rPr lang="sv-SE" sz="8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Läkemedel,</a:t>
              </a:r>
            </a:p>
            <a:p>
              <a:pPr algn="ctr" defTabSz="914400"/>
              <a:r>
                <a:rPr lang="sv-SE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lang="sv-SE" sz="8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edicinsk teknik</a:t>
              </a:r>
              <a:endParaRPr lang="sv-SE" sz="800" dirty="0">
                <a:solidFill>
                  <a:prstClr val="white"/>
                </a:solidFill>
              </a:endParaRPr>
            </a:p>
          </p:txBody>
        </p:sp>
        <p:sp>
          <p:nvSpPr>
            <p:cNvPr id="15" name="Rektangel med rundade hörn 14"/>
            <p:cNvSpPr/>
            <p:nvPr/>
          </p:nvSpPr>
          <p:spPr>
            <a:xfrm>
              <a:off x="7869753" y="2473962"/>
              <a:ext cx="720080" cy="540060"/>
            </a:xfrm>
            <a:prstGeom prst="roundRect">
              <a:avLst/>
            </a:prstGeom>
            <a:noFill/>
            <a:ln>
              <a:solidFill>
                <a:srgbClr val="0066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 defTabSz="914400"/>
              <a:r>
                <a:rPr lang="sv-SE" sz="8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Patient-säkerhet</a:t>
              </a:r>
              <a:endParaRPr lang="sv-SE" sz="800" dirty="0">
                <a:solidFill>
                  <a:prstClr val="white"/>
                </a:solidFill>
              </a:endParaRPr>
            </a:p>
          </p:txBody>
        </p:sp>
        <p:sp>
          <p:nvSpPr>
            <p:cNvPr id="16" name="Rektangel med rundade hörn 15"/>
            <p:cNvSpPr/>
            <p:nvPr/>
          </p:nvSpPr>
          <p:spPr>
            <a:xfrm>
              <a:off x="6356428" y="2480290"/>
              <a:ext cx="720080" cy="540060"/>
            </a:xfrm>
            <a:prstGeom prst="roundRect">
              <a:avLst/>
            </a:prstGeom>
            <a:noFill/>
            <a:ln>
              <a:solidFill>
                <a:srgbClr val="0066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 defTabSz="914400"/>
              <a:r>
                <a:rPr lang="sv-SE" sz="8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Forskning, Life science</a:t>
              </a:r>
              <a:endParaRPr lang="sv-SE" sz="800" dirty="0">
                <a:solidFill>
                  <a:prstClr val="white"/>
                </a:solidFill>
              </a:endParaRPr>
            </a:p>
          </p:txBody>
        </p:sp>
        <p:sp>
          <p:nvSpPr>
            <p:cNvPr id="17" name="Rektangel med rundade hörn 16"/>
            <p:cNvSpPr/>
            <p:nvPr/>
          </p:nvSpPr>
          <p:spPr>
            <a:xfrm>
              <a:off x="6356436" y="3054229"/>
              <a:ext cx="720080" cy="540060"/>
            </a:xfrm>
            <a:prstGeom prst="roundRect">
              <a:avLst/>
            </a:prstGeom>
            <a:noFill/>
            <a:ln>
              <a:solidFill>
                <a:srgbClr val="0066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 defTabSz="914400"/>
              <a:r>
                <a:rPr lang="sv-SE" sz="8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Hållbar utveckling</a:t>
              </a:r>
              <a:endParaRPr lang="sv-SE" sz="800" dirty="0">
                <a:solidFill>
                  <a:prstClr val="white"/>
                </a:solidFill>
              </a:endParaRPr>
            </a:p>
          </p:txBody>
        </p:sp>
        <p:sp>
          <p:nvSpPr>
            <p:cNvPr id="18" name="Rektangel med rundade hörn 17"/>
            <p:cNvSpPr/>
            <p:nvPr/>
          </p:nvSpPr>
          <p:spPr>
            <a:xfrm>
              <a:off x="7852021" y="1899237"/>
              <a:ext cx="720080" cy="54006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66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 defTabSz="914400"/>
              <a:r>
                <a:rPr lang="sv-SE" sz="8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Uppföljning och analys</a:t>
              </a:r>
              <a:endParaRPr lang="sv-SE" sz="800" dirty="0">
                <a:solidFill>
                  <a:prstClr val="white"/>
                </a:solidFill>
              </a:endParaRPr>
            </a:p>
          </p:txBody>
        </p:sp>
        <p:sp>
          <p:nvSpPr>
            <p:cNvPr id="21" name="Rektangel med rundade hörn 20"/>
            <p:cNvSpPr/>
            <p:nvPr/>
          </p:nvSpPr>
          <p:spPr>
            <a:xfrm>
              <a:off x="7117973" y="3057804"/>
              <a:ext cx="720080" cy="540060"/>
            </a:xfrm>
            <a:prstGeom prst="roundRect">
              <a:avLst/>
            </a:prstGeom>
            <a:noFill/>
            <a:ln>
              <a:solidFill>
                <a:srgbClr val="0066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 defTabSz="914400"/>
              <a:r>
                <a:rPr lang="sv-SE" sz="80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eSpir</a:t>
              </a:r>
              <a:endParaRPr lang="sv-SE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Rektangel med rundade hörn 21"/>
            <p:cNvSpPr/>
            <p:nvPr/>
          </p:nvSpPr>
          <p:spPr>
            <a:xfrm>
              <a:off x="7884368" y="3053645"/>
              <a:ext cx="720080" cy="540060"/>
            </a:xfrm>
            <a:prstGeom prst="roundRect">
              <a:avLst/>
            </a:prstGeom>
            <a:noFill/>
            <a:ln>
              <a:solidFill>
                <a:srgbClr val="0066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 defTabSz="914400"/>
              <a:r>
                <a:rPr lang="sv-SE" sz="8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Upp-handling</a:t>
              </a:r>
              <a:endParaRPr lang="sv-SE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Rektangel med rundade hörn 22"/>
            <p:cNvSpPr/>
            <p:nvPr/>
          </p:nvSpPr>
          <p:spPr>
            <a:xfrm>
              <a:off x="253476" y="-2536"/>
              <a:ext cx="8336358" cy="32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r>
                <a:rPr lang="sv-SE" sz="1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Samverkansnämnden (SVN) </a:t>
              </a:r>
              <a:endParaRPr lang="sv-SE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ektangel med rundade hörn 23"/>
            <p:cNvSpPr/>
            <p:nvPr/>
          </p:nvSpPr>
          <p:spPr>
            <a:xfrm>
              <a:off x="253476" y="393544"/>
              <a:ext cx="8318625" cy="32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r>
                <a:rPr lang="sv-SE" sz="1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Regionsjukvårdsledningen (RSL)</a:t>
              </a:r>
              <a:endParaRPr lang="sv-SE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Rektangel med rundade hörn 24"/>
            <p:cNvSpPr/>
            <p:nvPr/>
          </p:nvSpPr>
          <p:spPr>
            <a:xfrm>
              <a:off x="253108" y="1323417"/>
              <a:ext cx="1440000" cy="32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r>
                <a:rPr lang="sv-SE" sz="10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Hälsa och rehabilitering</a:t>
              </a:r>
              <a:endParaRPr lang="sv-SE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Rektangel med rundade hörn 26"/>
            <p:cNvSpPr/>
            <p:nvPr/>
          </p:nvSpPr>
          <p:spPr>
            <a:xfrm>
              <a:off x="4783290" y="1322582"/>
              <a:ext cx="1382400" cy="32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r>
                <a:rPr lang="sv-SE" sz="10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Diagnostik </a:t>
              </a:r>
              <a:br>
                <a:rPr lang="sv-SE" sz="10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0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och sinnen</a:t>
              </a:r>
              <a:endParaRPr lang="sv-SE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Rektangel med rundade hörn 27"/>
            <p:cNvSpPr/>
            <p:nvPr/>
          </p:nvSpPr>
          <p:spPr>
            <a:xfrm>
              <a:off x="1763169" y="1322582"/>
              <a:ext cx="1382400" cy="32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r>
                <a:rPr lang="sv-SE" sz="10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Kirurgi </a:t>
              </a:r>
              <a:br>
                <a:rPr lang="sv-SE" sz="10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0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och cancer</a:t>
              </a:r>
              <a:endParaRPr lang="sv-SE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Rektangel med rundade hörn 28"/>
            <p:cNvSpPr/>
            <p:nvPr/>
          </p:nvSpPr>
          <p:spPr>
            <a:xfrm>
              <a:off x="3273230" y="1323417"/>
              <a:ext cx="1382400" cy="32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r>
                <a:rPr lang="sv-SE" sz="10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Medicin </a:t>
              </a:r>
              <a:br>
                <a:rPr lang="sv-SE" sz="10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0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och akut vård</a:t>
              </a:r>
              <a:endParaRPr lang="sv-SE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textruta 29"/>
            <p:cNvSpPr txBox="1"/>
            <p:nvPr/>
          </p:nvSpPr>
          <p:spPr>
            <a:xfrm>
              <a:off x="253110" y="987578"/>
              <a:ext cx="5970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sv-SE"/>
              </a:defPPr>
              <a:lvl1pPr>
                <a:defRPr sz="1200"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pPr algn="ctr" defTabSz="914400"/>
              <a:r>
                <a:rPr lang="sv-SE" dirty="0" smtClean="0">
                  <a:solidFill>
                    <a:prstClr val="black"/>
                  </a:solidFill>
                </a:rPr>
                <a:t>Kunskapsråd</a:t>
              </a:r>
              <a:endParaRPr lang="sv-SE" dirty="0">
                <a:solidFill>
                  <a:prstClr val="black"/>
                </a:solidFill>
              </a:endParaRPr>
            </a:p>
          </p:txBody>
        </p:sp>
        <p:cxnSp>
          <p:nvCxnSpPr>
            <p:cNvPr id="31" name="Rak 30"/>
            <p:cNvCxnSpPr>
              <a:stCxn id="26" idx="2"/>
              <a:endCxn id="12" idx="0"/>
            </p:cNvCxnSpPr>
            <p:nvPr/>
          </p:nvCxnSpPr>
          <p:spPr>
            <a:xfrm flipH="1">
              <a:off x="7454386" y="1166753"/>
              <a:ext cx="8883" cy="739861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ak 31"/>
            <p:cNvCxnSpPr/>
            <p:nvPr/>
          </p:nvCxnSpPr>
          <p:spPr>
            <a:xfrm>
              <a:off x="3213171" y="735516"/>
              <a:ext cx="1" cy="215237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ak 32"/>
            <p:cNvCxnSpPr/>
            <p:nvPr/>
          </p:nvCxnSpPr>
          <p:spPr>
            <a:xfrm flipH="1">
              <a:off x="941783" y="950752"/>
              <a:ext cx="5414654" cy="1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ktangel med rundade hörn 33"/>
            <p:cNvSpPr/>
            <p:nvPr/>
          </p:nvSpPr>
          <p:spPr>
            <a:xfrm>
              <a:off x="251520" y="2157704"/>
              <a:ext cx="1380526" cy="1080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EF404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400"/>
              <a:r>
                <a:rPr lang="sv-SE" sz="7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Barn </a:t>
              </a:r>
              <a:r>
                <a:rPr lang="sv-SE" sz="7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och </a:t>
              </a:r>
              <a:r>
                <a:rPr lang="sv-SE" sz="7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ungdomars hälsa</a:t>
              </a:r>
              <a:endParaRPr lang="sv-SE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914400"/>
              <a:r>
                <a:rPr lang="sv-SE" sz="7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Hälsofrämjande</a:t>
              </a:r>
              <a:endParaRPr lang="sv-SE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914400"/>
              <a:r>
                <a:rPr lang="sv-SE" sz="7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Primärvård</a:t>
              </a:r>
            </a:p>
            <a:p>
              <a:pPr defTabSz="914400"/>
              <a:r>
                <a:rPr lang="sv-SE" sz="7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Psykisk </a:t>
              </a:r>
              <a:r>
                <a:rPr lang="sv-SE" sz="7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hälsa (RCPH)</a:t>
              </a:r>
              <a:endParaRPr lang="sv-SE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914400"/>
              <a:r>
                <a:rPr lang="sv-SE" sz="7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Rehabilitering, habilitering och försäkringsmedicin</a:t>
              </a:r>
              <a:endParaRPr lang="sv-SE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914400"/>
              <a:r>
                <a:rPr lang="sv-SE" sz="7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Äldres hälsa</a:t>
              </a:r>
            </a:p>
          </p:txBody>
        </p:sp>
        <p:sp>
          <p:nvSpPr>
            <p:cNvPr id="35" name="Rektangel med rundade hörn 34"/>
            <p:cNvSpPr/>
            <p:nvPr/>
          </p:nvSpPr>
          <p:spPr>
            <a:xfrm>
              <a:off x="1789444" y="2157704"/>
              <a:ext cx="1380526" cy="1080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EF404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400"/>
              <a:r>
                <a:rPr lang="sv-SE" sz="7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Cancersjukdomar (RCC)</a:t>
              </a:r>
              <a:endParaRPr lang="sv-SE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914400"/>
              <a:r>
                <a:rPr lang="sv-SE" sz="7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Hud- och könssjukdomar</a:t>
              </a:r>
              <a:endParaRPr lang="sv-SE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914400"/>
              <a:r>
                <a:rPr lang="sv-SE" sz="7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Kvinnosjukdomar och</a:t>
              </a:r>
              <a:r>
                <a:rPr lang="sv-SE" sz="7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sv-SE" sz="7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förlossning</a:t>
              </a:r>
              <a:endParaRPr lang="sv-SE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914400"/>
              <a:r>
                <a:rPr lang="sv-SE" sz="7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Mag- och tarmsjukdomar</a:t>
              </a:r>
              <a:endParaRPr lang="sv-SE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914400"/>
              <a:r>
                <a:rPr lang="sv-SE" sz="7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Njur- och urinvägs-sjukdomar</a:t>
              </a:r>
              <a:endParaRPr lang="sv-SE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914400"/>
              <a:r>
                <a:rPr lang="sv-SE" sz="7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Rörelseorganens sjukdomar</a:t>
              </a:r>
            </a:p>
          </p:txBody>
        </p:sp>
        <p:sp>
          <p:nvSpPr>
            <p:cNvPr id="36" name="Rektangel med rundade hörn 35"/>
            <p:cNvSpPr/>
            <p:nvPr/>
          </p:nvSpPr>
          <p:spPr>
            <a:xfrm>
              <a:off x="3335490" y="2163460"/>
              <a:ext cx="1380526" cy="1080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EF404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400"/>
              <a:r>
                <a:rPr lang="sv-SE" sz="7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Akut </a:t>
              </a:r>
              <a:r>
                <a:rPr lang="sv-SE" sz="7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och </a:t>
              </a:r>
              <a:r>
                <a:rPr lang="sv-SE" sz="70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perioperativvård</a:t>
              </a:r>
              <a:endParaRPr lang="sv-SE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914400"/>
              <a:r>
                <a:rPr lang="sv-SE" sz="7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Endokrina sjukdomar</a:t>
              </a:r>
            </a:p>
            <a:p>
              <a:pPr defTabSz="914400"/>
              <a:r>
                <a:rPr lang="sv-SE" sz="7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Hjärt- och kärlsjukdomar</a:t>
              </a:r>
              <a:endParaRPr lang="sv-SE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914400"/>
              <a:r>
                <a:rPr lang="sv-SE" sz="7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Infektionssjukdomar</a:t>
              </a:r>
              <a:endParaRPr lang="sv-SE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914400"/>
              <a:r>
                <a:rPr lang="sv-SE" sz="7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Lung- och allergisjukdomar</a:t>
              </a:r>
              <a:endParaRPr lang="sv-SE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914400"/>
              <a:r>
                <a:rPr lang="sv-SE" sz="7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Nervsystemets sjukdomar</a:t>
              </a:r>
              <a:br>
                <a:rPr lang="sv-SE" sz="7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7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Reumatiska sjukdomar</a:t>
              </a:r>
              <a:endParaRPr lang="sv-SE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Rektangel med rundade hörn 36"/>
            <p:cNvSpPr/>
            <p:nvPr/>
          </p:nvSpPr>
          <p:spPr>
            <a:xfrm>
              <a:off x="4847658" y="2163460"/>
              <a:ext cx="1380526" cy="1080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EF404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400"/>
              <a:r>
                <a:rPr lang="sv-SE" sz="7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Medicinsk diagnostik</a:t>
              </a:r>
            </a:p>
            <a:p>
              <a:pPr defTabSz="914400"/>
              <a:r>
                <a:rPr lang="sv-SE" sz="7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Sällsynta sjukdomar (CSD)</a:t>
              </a:r>
              <a:br>
                <a:rPr lang="sv-SE" sz="7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7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Tandvård</a:t>
              </a:r>
            </a:p>
            <a:p>
              <a:pPr defTabSz="914400"/>
              <a:r>
                <a:rPr lang="sv-SE" sz="7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Ögonsjukdomar</a:t>
              </a:r>
              <a:endParaRPr lang="sv-SE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914400"/>
              <a:r>
                <a:rPr lang="sv-SE" sz="7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Öron, näsa, halssjukdomar</a:t>
              </a:r>
              <a:endParaRPr lang="sv-SE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Rektangel med rundade hörn 25"/>
            <p:cNvSpPr/>
            <p:nvPr/>
          </p:nvSpPr>
          <p:spPr>
            <a:xfrm>
              <a:off x="6336704" y="842753"/>
              <a:ext cx="2253129" cy="32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r>
                <a:rPr lang="sv-SE" sz="105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Regionsjukvårdsledningens stab</a:t>
              </a:r>
              <a:endParaRPr lang="sv-SE" sz="10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extruta 19"/>
            <p:cNvSpPr txBox="1"/>
            <p:nvPr/>
          </p:nvSpPr>
          <p:spPr>
            <a:xfrm>
              <a:off x="6336704" y="1293608"/>
              <a:ext cx="2235397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defTabSz="914400"/>
              <a:r>
                <a:rPr lang="sv-SE" sz="12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Regionala samverkansgrupper (RSG)</a:t>
              </a:r>
              <a:endParaRPr lang="sv-S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ruta 18"/>
            <p:cNvSpPr txBox="1"/>
            <p:nvPr/>
          </p:nvSpPr>
          <p:spPr>
            <a:xfrm>
              <a:off x="1043608" y="1756006"/>
              <a:ext cx="4430882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>
              <a:defPPr>
                <a:defRPr lang="sv-SE"/>
              </a:defPPr>
              <a:lvl1pPr>
                <a:defRPr sz="1200"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pPr algn="ctr" defTabSz="914400"/>
              <a:r>
                <a:rPr lang="sv-SE" dirty="0" smtClean="0">
                  <a:solidFill>
                    <a:prstClr val="black"/>
                  </a:solidFill>
                </a:rPr>
                <a:t>Regionala medicinska programområden (RMPO)</a:t>
              </a:r>
              <a:endParaRPr lang="sv-SE" dirty="0">
                <a:solidFill>
                  <a:prstClr val="black"/>
                </a:solidFill>
              </a:endParaRPr>
            </a:p>
          </p:txBody>
        </p:sp>
      </p:grpSp>
      <p:sp>
        <p:nvSpPr>
          <p:cNvPr id="38" name="textruta 37"/>
          <p:cNvSpPr txBox="1"/>
          <p:nvPr/>
        </p:nvSpPr>
        <p:spPr>
          <a:xfrm>
            <a:off x="1043608" y="3671187"/>
            <a:ext cx="443088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sv-SE"/>
            </a:defPPr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 defTabSz="914400"/>
            <a:r>
              <a:rPr lang="sv-SE" dirty="0" smtClean="0">
                <a:solidFill>
                  <a:prstClr val="black"/>
                </a:solidFill>
              </a:rPr>
              <a:t>Regionala arbetsgrupper (RAG)</a:t>
            </a:r>
            <a:endParaRPr lang="sv-S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47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v-SE" sz="3600" dirty="0" smtClean="0">
                <a:latin typeface="Cambria" panose="02040503050406030204" pitchFamily="18" charset="0"/>
              </a:rPr>
              <a:t>Kunskapsrådens uppdrag</a:t>
            </a:r>
            <a:endParaRPr lang="sv-SE" sz="3600" dirty="0">
              <a:latin typeface="Cambria" panose="02040503050406030204" pitchFamily="18" charset="0"/>
            </a:endParaRP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altLang="sv-SE" sz="1600" dirty="0" smtClean="0"/>
              <a:t>Ansvarar </a:t>
            </a:r>
            <a:r>
              <a:rPr lang="sv-SE" altLang="sv-SE" sz="1600" dirty="0"/>
              <a:t>för att arbetet i ingående RMPO har förutsättningar för framgång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altLang="sv-SE" sz="1600" dirty="0"/>
              <a:t>Utser ordförande i ingående RMPO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altLang="sv-SE" sz="1600" dirty="0"/>
              <a:t>Följer upp </a:t>
            </a:r>
            <a:r>
              <a:rPr lang="sv-SE" altLang="sv-SE" sz="1600" dirty="0" smtClean="0"/>
              <a:t>RMPO:s </a:t>
            </a:r>
            <a:r>
              <a:rPr lang="sv-SE" altLang="sv-SE" sz="1600" dirty="0"/>
              <a:t>arbete utifrån </a:t>
            </a:r>
            <a:r>
              <a:rPr lang="sv-SE" altLang="sv-SE" sz="1600" dirty="0" smtClean="0"/>
              <a:t>våra patientlöften </a:t>
            </a:r>
            <a:r>
              <a:rPr lang="sv-SE" altLang="sv-SE" sz="1600" dirty="0"/>
              <a:t>och </a:t>
            </a:r>
            <a:r>
              <a:rPr lang="sv-SE" altLang="sv-SE" sz="1600" dirty="0" smtClean="0"/>
              <a:t>RMPO:s </a:t>
            </a:r>
            <a:r>
              <a:rPr lang="sv-SE" altLang="sv-SE" sz="1600" dirty="0"/>
              <a:t>uppdragsbeskrivning genom </a:t>
            </a:r>
            <a:r>
              <a:rPr lang="sv-SE" altLang="sv-SE" sz="1600" dirty="0" smtClean="0"/>
              <a:t>handlingsplan </a:t>
            </a:r>
            <a:r>
              <a:rPr lang="sv-SE" altLang="sv-SE" sz="1600" dirty="0"/>
              <a:t>och årsrapport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altLang="sv-SE" sz="1600" dirty="0" smtClean="0"/>
              <a:t>Är länken mellan </a:t>
            </a:r>
            <a:r>
              <a:rPr lang="sv-SE" altLang="sv-SE" sz="1600" dirty="0"/>
              <a:t>RMPO och RSL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altLang="sv-SE" sz="1600" dirty="0"/>
              <a:t>Hanterar samverkansfrågor som inte kan hanteras av </a:t>
            </a:r>
            <a:r>
              <a:rPr lang="sv-SE" altLang="sv-SE" sz="1600" dirty="0" smtClean="0"/>
              <a:t>ett enskilt </a:t>
            </a:r>
            <a:r>
              <a:rPr lang="sv-SE" altLang="sv-SE" sz="1600" dirty="0"/>
              <a:t>RMPO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altLang="sv-SE" sz="1600" dirty="0"/>
              <a:t>Utgör plattform för utbyte mellan ingående RMPO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altLang="sv-SE" sz="1600" dirty="0"/>
              <a:t>Ger </a:t>
            </a:r>
            <a:r>
              <a:rPr lang="sv-SE" altLang="sv-SE" sz="1600" dirty="0" smtClean="0"/>
              <a:t>representanten för </a:t>
            </a:r>
            <a:r>
              <a:rPr lang="sv-SE" altLang="sv-SE" sz="1600" dirty="0"/>
              <a:t>RMPO primärvård möjlighet att säkra </a:t>
            </a:r>
            <a:r>
              <a:rPr lang="sv-SE" altLang="sv-SE" sz="1600" dirty="0" smtClean="0"/>
              <a:t>primärvårdsperspektivet </a:t>
            </a:r>
            <a:r>
              <a:rPr lang="sv-SE" altLang="sv-SE" sz="1600" dirty="0"/>
              <a:t>och samverkan </a:t>
            </a:r>
            <a:r>
              <a:rPr lang="sv-SE" altLang="sv-SE" sz="1600" dirty="0" smtClean="0"/>
              <a:t>med ingående RMPO</a:t>
            </a:r>
            <a:endParaRPr lang="sv-SE" altLang="sv-SE" sz="1600" dirty="0"/>
          </a:p>
          <a:p>
            <a:pPr marL="0" indent="0">
              <a:buNone/>
            </a:pPr>
            <a:endParaRPr lang="sv-SE" sz="1800" dirty="0"/>
          </a:p>
          <a:p>
            <a:pPr marL="0" indent="0">
              <a:buNone/>
            </a:pPr>
            <a:endParaRPr lang="sv-SE" sz="1600" dirty="0" smtClean="0"/>
          </a:p>
        </p:txBody>
      </p:sp>
    </p:spTree>
    <p:extLst>
      <p:ext uri="{BB962C8B-B14F-4D97-AF65-F5344CB8AC3E}">
        <p14:creationId xmlns:p14="http://schemas.microsoft.com/office/powerpoint/2010/main" val="66058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v-SE" sz="3600" dirty="0" smtClean="0">
                <a:latin typeface="Cambria" panose="02040503050406030204" pitchFamily="18" charset="0"/>
              </a:rPr>
              <a:t>Kunskapsrådens bemanning</a:t>
            </a:r>
            <a:endParaRPr lang="sv-SE" sz="3600" dirty="0">
              <a:latin typeface="Cambria" panose="02040503050406030204" pitchFamily="18" charset="0"/>
            </a:endParaRP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altLang="sv-SE" sz="1800" dirty="0" smtClean="0"/>
              <a:t>Två ledningsrepresentanter </a:t>
            </a:r>
            <a:r>
              <a:rPr lang="sv-SE" altLang="sv-SE" sz="1800" dirty="0"/>
              <a:t>per </a:t>
            </a:r>
            <a:r>
              <a:rPr lang="sv-SE" altLang="sv-SE" sz="1800" dirty="0" smtClean="0"/>
              <a:t>region </a:t>
            </a:r>
            <a:r>
              <a:rPr lang="sv-SE" altLang="sv-SE" sz="1800" dirty="0"/>
              <a:t>samt sekreterare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altLang="sv-SE" sz="1800" dirty="0"/>
              <a:t>Ordförande i ingående </a:t>
            </a:r>
            <a:r>
              <a:rPr lang="sv-SE" altLang="sv-SE" sz="1800" dirty="0" smtClean="0"/>
              <a:t>RMPO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altLang="sv-SE" sz="1800" dirty="0" smtClean="0"/>
              <a:t>Representant för </a:t>
            </a:r>
            <a:r>
              <a:rPr lang="sv-SE" altLang="sv-SE" sz="1800" dirty="0"/>
              <a:t>RMPO </a:t>
            </a:r>
            <a:r>
              <a:rPr lang="sv-SE" altLang="sv-SE" sz="1800" dirty="0" smtClean="0"/>
              <a:t>primärvård</a:t>
            </a:r>
            <a:endParaRPr lang="sv-SE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Ordförandeskapet roterar vartannat år med första byte 1 januari 2022.</a:t>
            </a:r>
            <a:endParaRPr lang="sv-SE" sz="1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Vid planerad frånvaro eller sjukdom ersätts kunskapsrådets ordförande av en annan ledningsperson från samma region.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RMPO-ordförande ersätts av valfri annan ledamot</a:t>
            </a:r>
            <a:r>
              <a:rPr lang="sv-SE" sz="1800" dirty="0" smtClean="0"/>
              <a:t>.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143911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600" dirty="0" smtClean="0">
                <a:latin typeface="Cambria" panose="02040503050406030204" pitchFamily="18" charset="0"/>
              </a:rPr>
              <a:t>Roller i kunskapsråden</a:t>
            </a:r>
            <a:endParaRPr lang="sv-SE" sz="3600" dirty="0">
              <a:latin typeface="Cambria" panose="02040503050406030204" pitchFamily="18" charset="0"/>
            </a:endParaRP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sv-SE" sz="1800" dirty="0"/>
          </a:p>
          <a:p>
            <a:pPr marL="0" indent="0">
              <a:buNone/>
            </a:pPr>
            <a:endParaRPr lang="sv-SE" sz="1600" dirty="0" smtClean="0"/>
          </a:p>
        </p:txBody>
      </p:sp>
      <p:sp>
        <p:nvSpPr>
          <p:cNvPr id="2" name="Rektangel 1"/>
          <p:cNvSpPr/>
          <p:nvPr/>
        </p:nvSpPr>
        <p:spPr>
          <a:xfrm>
            <a:off x="539552" y="1693713"/>
            <a:ext cx="83529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b="1" dirty="0">
                <a:latin typeface="+mj-lt"/>
              </a:rPr>
              <a:t>Ordförandes uppdrag </a:t>
            </a:r>
            <a:endParaRPr lang="sv-SE" sz="14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>
                <a:latin typeface="+mj-lt"/>
              </a:rPr>
              <a:t>företräder </a:t>
            </a:r>
            <a:r>
              <a:rPr lang="sv-SE" sz="1400" dirty="0">
                <a:latin typeface="+mj-lt"/>
              </a:rPr>
              <a:t>sjukvårdsregionen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>
                <a:latin typeface="+mj-lt"/>
              </a:rPr>
              <a:t>driver </a:t>
            </a:r>
            <a:r>
              <a:rPr lang="sv-SE" sz="1400" dirty="0">
                <a:latin typeface="+mj-lt"/>
              </a:rPr>
              <a:t>kunskapsrådets arbete framåt och säkerställer att uppdraget fullföljs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>
                <a:latin typeface="+mj-lt"/>
              </a:rPr>
              <a:t>etablerar </a:t>
            </a:r>
            <a:r>
              <a:rPr lang="sv-SE" sz="1400" dirty="0">
                <a:latin typeface="+mj-lt"/>
              </a:rPr>
              <a:t>relevanta kontakter med andra grupper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>
                <a:latin typeface="+mj-lt"/>
              </a:rPr>
              <a:t>initierar</a:t>
            </a:r>
            <a:r>
              <a:rPr lang="sv-SE" sz="1400" dirty="0">
                <a:latin typeface="+mj-lt"/>
              </a:rPr>
              <a:t>, planerar och leder möten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>
                <a:latin typeface="+mj-lt"/>
              </a:rPr>
              <a:t>skapar </a:t>
            </a:r>
            <a:r>
              <a:rPr lang="sv-SE" sz="1400" dirty="0">
                <a:latin typeface="+mj-lt"/>
              </a:rPr>
              <a:t>rutiner för och fördelar arbete som behövs mellan möten i samråd med gruppen </a:t>
            </a:r>
          </a:p>
          <a:p>
            <a:endParaRPr lang="sv-SE" sz="1400" dirty="0">
              <a:latin typeface="+mj-lt"/>
            </a:endParaRPr>
          </a:p>
          <a:p>
            <a:r>
              <a:rPr lang="sv-SE" sz="1400" b="1" dirty="0">
                <a:latin typeface="+mj-lt"/>
              </a:rPr>
              <a:t>Deltagares uppdrag </a:t>
            </a:r>
            <a:endParaRPr lang="sv-SE" sz="14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latin typeface="+mj-lt"/>
              </a:rPr>
              <a:t>Deltagarna är anställda inom respektive region.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latin typeface="+mj-lt"/>
              </a:rPr>
              <a:t>Deltagarna representerar sin region eller sitt programområde. De förväntas bidra med sakkunskap och aktivt samverka, förankra och sprida information i den egna organisationen eller </a:t>
            </a:r>
            <a:r>
              <a:rPr lang="sv-SE" sz="1400" dirty="0" smtClean="0">
                <a:latin typeface="+mj-lt"/>
              </a:rPr>
              <a:t>programområdet</a:t>
            </a:r>
            <a:r>
              <a:rPr lang="sv-SE" sz="1400" dirty="0">
                <a:latin typeface="+mj-l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1438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>
                <a:latin typeface="Cambria" panose="02040503050406030204" pitchFamily="18" charset="0"/>
              </a:rPr>
              <a:t>Kunskapsråd diagnostik </a:t>
            </a:r>
            <a:r>
              <a:rPr lang="sv-SE" sz="3600" dirty="0">
                <a:latin typeface="Cambria" panose="02040503050406030204" pitchFamily="18" charset="0"/>
              </a:rPr>
              <a:t>och sinnen </a:t>
            </a:r>
          </a:p>
        </p:txBody>
      </p:sp>
      <p:sp>
        <p:nvSpPr>
          <p:cNvPr id="4" name="Rektangel med rundade hörn 3"/>
          <p:cNvSpPr/>
          <p:nvPr/>
        </p:nvSpPr>
        <p:spPr>
          <a:xfrm>
            <a:off x="2762867" y="1975212"/>
            <a:ext cx="2160000" cy="54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Tandvård</a:t>
            </a:r>
          </a:p>
          <a:p>
            <a:pPr algn="ctr"/>
            <a:r>
              <a:rPr lang="sv-S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 Anjou</a:t>
            </a:r>
            <a:endParaRPr lang="sv-SE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ktangel med rundade hörn 5"/>
          <p:cNvSpPr/>
          <p:nvPr/>
        </p:nvSpPr>
        <p:spPr>
          <a:xfrm>
            <a:off x="2771560" y="2556901"/>
            <a:ext cx="2160000" cy="54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sv-SE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Ögonsjukdomar</a:t>
            </a:r>
          </a:p>
          <a:p>
            <a:pPr algn="ctr"/>
            <a:r>
              <a:rPr lang="sv-SE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Pierfrancesco</a:t>
            </a:r>
            <a:r>
              <a:rPr lang="sv-S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Mirabelli</a:t>
            </a:r>
            <a:endParaRPr lang="sv-SE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ktangel med rundade hörn 6"/>
          <p:cNvSpPr/>
          <p:nvPr/>
        </p:nvSpPr>
        <p:spPr>
          <a:xfrm>
            <a:off x="2784816" y="3147894"/>
            <a:ext cx="2160000" cy="72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sv-SE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Öron-, näsa- och halssjukdomar</a:t>
            </a:r>
          </a:p>
          <a:p>
            <a:pPr algn="ctr"/>
            <a:r>
              <a:rPr lang="sv-S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Tatiana Jaklovska</a:t>
            </a:r>
            <a:endParaRPr lang="sv-SE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ktangel med rundade hörn 7"/>
          <p:cNvSpPr/>
          <p:nvPr/>
        </p:nvSpPr>
        <p:spPr>
          <a:xfrm>
            <a:off x="539552" y="1923678"/>
            <a:ext cx="2160000" cy="225272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v-SE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Medicinsk diagnostik</a:t>
            </a:r>
            <a:br>
              <a:rPr lang="sv-SE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Fredrik </a:t>
            </a:r>
            <a:r>
              <a:rPr lang="sv-SE" sz="12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Enlund</a:t>
            </a:r>
            <a:endParaRPr lang="sv-SE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sv-SE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v-SE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Patologi</a:t>
            </a:r>
          </a:p>
          <a:p>
            <a:pPr algn="ctr"/>
            <a:r>
              <a:rPr lang="sv-SE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Radiologi</a:t>
            </a:r>
          </a:p>
          <a:p>
            <a:pPr algn="ctr"/>
            <a:endParaRPr lang="sv-SE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v-SE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Sällsynta sjukdomar (CSD)</a:t>
            </a:r>
            <a:br>
              <a:rPr lang="sv-SE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Cecilia Gunnarsson</a:t>
            </a:r>
          </a:p>
          <a:p>
            <a:pPr algn="ctr"/>
            <a:endParaRPr lang="sv-S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489846" y="1484784"/>
            <a:ext cx="4896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 smtClean="0">
                <a:latin typeface="+mj-lt"/>
              </a:rPr>
              <a:t>Programområden och arbetsgrupper</a:t>
            </a:r>
            <a:endParaRPr lang="sv-SE" sz="1400" b="1" dirty="0">
              <a:latin typeface="+mj-lt"/>
            </a:endParaRPr>
          </a:p>
        </p:txBody>
      </p:sp>
      <p:sp>
        <p:nvSpPr>
          <p:cNvPr id="11" name="Rektangel med rundade hörn 10"/>
          <p:cNvSpPr/>
          <p:nvPr/>
        </p:nvSpPr>
        <p:spPr>
          <a:xfrm>
            <a:off x="5292080" y="1847400"/>
            <a:ext cx="2880320" cy="25245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v-SE" sz="1200" b="1" dirty="0">
                <a:solidFill>
                  <a:schemeClr val="tx1"/>
                </a:solidFill>
                <a:latin typeface="+mj-lt"/>
              </a:rPr>
              <a:t>Ordförande</a:t>
            </a:r>
          </a:p>
          <a:p>
            <a:r>
              <a:rPr lang="sv-SE" sz="1200" dirty="0">
                <a:solidFill>
                  <a:schemeClr val="tx1"/>
                </a:solidFill>
                <a:latin typeface="+mj-lt"/>
              </a:rPr>
              <a:t>Ditte </a:t>
            </a:r>
            <a:r>
              <a:rPr lang="sv-SE" sz="1200" dirty="0" smtClean="0">
                <a:solidFill>
                  <a:schemeClr val="tx1"/>
                </a:solidFill>
                <a:latin typeface="+mj-lt"/>
              </a:rPr>
              <a:t>Persson</a:t>
            </a:r>
          </a:p>
          <a:p>
            <a:endParaRPr lang="sv-SE" sz="1200" dirty="0">
              <a:solidFill>
                <a:schemeClr val="tx1"/>
              </a:solidFill>
              <a:latin typeface="+mj-lt"/>
            </a:endParaRPr>
          </a:p>
          <a:p>
            <a:r>
              <a:rPr lang="sv-SE" sz="1200" b="1" dirty="0">
                <a:solidFill>
                  <a:schemeClr val="tx1"/>
                </a:solidFill>
                <a:latin typeface="+mj-lt"/>
              </a:rPr>
              <a:t>Sekreterare</a:t>
            </a:r>
          </a:p>
          <a:p>
            <a:r>
              <a:rPr lang="sv-SE" sz="1200" dirty="0">
                <a:solidFill>
                  <a:schemeClr val="tx1"/>
                </a:solidFill>
                <a:latin typeface="+mj-lt"/>
              </a:rPr>
              <a:t>Mats </a:t>
            </a:r>
            <a:r>
              <a:rPr lang="sv-SE" sz="1200" dirty="0" smtClean="0">
                <a:solidFill>
                  <a:schemeClr val="tx1"/>
                </a:solidFill>
                <a:latin typeface="+mj-lt"/>
              </a:rPr>
              <a:t>Mellqvist</a:t>
            </a:r>
          </a:p>
          <a:p>
            <a:endParaRPr lang="sv-SE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6929498" y="1978843"/>
            <a:ext cx="138691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b="1" dirty="0">
                <a:latin typeface="+mj-lt"/>
              </a:rPr>
              <a:t>Ledamöter</a:t>
            </a:r>
          </a:p>
          <a:p>
            <a:r>
              <a:rPr lang="sv-SE" sz="1200" dirty="0">
                <a:latin typeface="+mj-lt"/>
              </a:rPr>
              <a:t>Micael Edblom</a:t>
            </a:r>
          </a:p>
          <a:p>
            <a:r>
              <a:rPr lang="sv-SE" sz="1200" dirty="0">
                <a:latin typeface="+mj-lt"/>
              </a:rPr>
              <a:t>Jan-Erik Karlsson</a:t>
            </a:r>
          </a:p>
          <a:p>
            <a:r>
              <a:rPr lang="sv-SE" sz="1200" dirty="0">
                <a:latin typeface="+mj-lt"/>
              </a:rPr>
              <a:t>Karl Landergren</a:t>
            </a:r>
          </a:p>
          <a:p>
            <a:r>
              <a:rPr lang="sv-SE" sz="1200" dirty="0">
                <a:latin typeface="+mj-lt"/>
              </a:rPr>
              <a:t>Fredrik </a:t>
            </a:r>
            <a:r>
              <a:rPr lang="sv-SE" sz="1200" dirty="0" err="1">
                <a:latin typeface="+mj-lt"/>
              </a:rPr>
              <a:t>Enlund</a:t>
            </a:r>
            <a:endParaRPr lang="sv-SE" sz="1200" dirty="0">
              <a:latin typeface="+mj-lt"/>
            </a:endParaRPr>
          </a:p>
          <a:p>
            <a:r>
              <a:rPr lang="sv-SE" sz="1200" dirty="0">
                <a:latin typeface="+mj-lt"/>
              </a:rPr>
              <a:t>Robert Ring</a:t>
            </a:r>
          </a:p>
          <a:p>
            <a:endParaRPr lang="sv-SE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50597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>
                <a:latin typeface="Cambria" panose="02040503050406030204" pitchFamily="18" charset="0"/>
              </a:rPr>
              <a:t>Kunskapsråd hälsa och rehabilitering</a:t>
            </a:r>
          </a:p>
        </p:txBody>
      </p:sp>
      <p:sp>
        <p:nvSpPr>
          <p:cNvPr id="4" name="Rektangel med rundade hörn 3"/>
          <p:cNvSpPr/>
          <p:nvPr/>
        </p:nvSpPr>
        <p:spPr>
          <a:xfrm>
            <a:off x="539552" y="3311693"/>
            <a:ext cx="2160000" cy="72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Rehabilitering, habilitering </a:t>
            </a:r>
            <a:br>
              <a:rPr lang="sv-SE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 försäkringsmedicin</a:t>
            </a:r>
          </a:p>
          <a:p>
            <a:pPr algn="ctr"/>
            <a:r>
              <a:rPr lang="sv-SE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Stefan </a:t>
            </a:r>
            <a:r>
              <a:rPr lang="sv-SE" sz="12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Bragsjö</a:t>
            </a:r>
            <a:endParaRPr lang="sv-SE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ktangel med rundade hörn 4"/>
          <p:cNvSpPr/>
          <p:nvPr/>
        </p:nvSpPr>
        <p:spPr>
          <a:xfrm>
            <a:off x="2771560" y="3687934"/>
            <a:ext cx="2160000" cy="54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sv-SE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Äldres hälsa</a:t>
            </a:r>
          </a:p>
          <a:p>
            <a:pPr algn="ctr"/>
            <a:r>
              <a:rPr lang="sv-SE" sz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Arne Sjöberg</a:t>
            </a:r>
            <a:endParaRPr lang="sv-SE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ktangel med rundade hörn 5"/>
          <p:cNvSpPr/>
          <p:nvPr/>
        </p:nvSpPr>
        <p:spPr>
          <a:xfrm>
            <a:off x="2771560" y="1977902"/>
            <a:ext cx="2160000" cy="54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sv-SE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Primärvård</a:t>
            </a:r>
          </a:p>
          <a:p>
            <a:pPr algn="ctr" defTabSz="914400"/>
            <a:r>
              <a:rPr lang="sv-SE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Maria Engquist</a:t>
            </a:r>
            <a:endParaRPr lang="sv-SE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ktangel med rundade hörn 6"/>
          <p:cNvSpPr/>
          <p:nvPr/>
        </p:nvSpPr>
        <p:spPr>
          <a:xfrm>
            <a:off x="2784816" y="2564209"/>
            <a:ext cx="2160000" cy="108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sv-SE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Psykisk hälsa</a:t>
            </a:r>
          </a:p>
          <a:p>
            <a:pPr algn="ctr"/>
            <a:r>
              <a:rPr lang="sv-SE" sz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Ulf </a:t>
            </a:r>
            <a:r>
              <a:rPr lang="sv-SE" sz="1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Grahnat</a:t>
            </a:r>
            <a:r>
              <a:rPr lang="sv-SE" sz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v-SE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Psykiatri</a:t>
            </a:r>
          </a:p>
          <a:p>
            <a:pPr algn="ctr"/>
            <a:r>
              <a:rPr lang="sv-SE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Regionalt centrum för psykisk hälsa (RCPH)</a:t>
            </a:r>
            <a:endParaRPr lang="sv-SE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ktangel med rundade hörn 7"/>
          <p:cNvSpPr/>
          <p:nvPr/>
        </p:nvSpPr>
        <p:spPr>
          <a:xfrm>
            <a:off x="539552" y="1947814"/>
            <a:ext cx="2160000" cy="72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sv-SE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Barn </a:t>
            </a:r>
            <a:r>
              <a:rPr lang="sv-SE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 </a:t>
            </a:r>
            <a:r>
              <a:rPr lang="sv-SE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ungdomars hälsa</a:t>
            </a:r>
          </a:p>
          <a:p>
            <a:pPr algn="ctr"/>
            <a:r>
              <a:rPr lang="sv-SE" sz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Tobias </a:t>
            </a:r>
            <a:r>
              <a:rPr lang="sv-SE" sz="1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Ekenlie</a:t>
            </a:r>
            <a:endParaRPr lang="sv-SE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ktangel med rundade hörn 8"/>
          <p:cNvSpPr/>
          <p:nvPr/>
        </p:nvSpPr>
        <p:spPr>
          <a:xfrm>
            <a:off x="539552" y="2719456"/>
            <a:ext cx="2160000" cy="54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sv-SE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Hälsofrämjande</a:t>
            </a:r>
          </a:p>
          <a:p>
            <a:pPr algn="ctr" defTabSz="914400"/>
            <a:r>
              <a:rPr lang="sv-SE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Jesper Ekberg</a:t>
            </a:r>
            <a:endParaRPr lang="sv-SE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489846" y="1484784"/>
            <a:ext cx="4896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 smtClean="0">
                <a:latin typeface="+mj-lt"/>
              </a:rPr>
              <a:t>Programområden och arbetsgrupper</a:t>
            </a:r>
            <a:endParaRPr lang="sv-SE" sz="1400" b="1" dirty="0">
              <a:latin typeface="+mj-lt"/>
            </a:endParaRPr>
          </a:p>
        </p:txBody>
      </p:sp>
      <p:sp>
        <p:nvSpPr>
          <p:cNvPr id="11" name="Rektangel med rundade hörn 10"/>
          <p:cNvSpPr/>
          <p:nvPr/>
        </p:nvSpPr>
        <p:spPr>
          <a:xfrm>
            <a:off x="5116092" y="1909824"/>
            <a:ext cx="2880320" cy="22500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v-SE" sz="12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Ordförande</a:t>
            </a:r>
          </a:p>
          <a:p>
            <a:r>
              <a:rPr lang="sv-SE" sz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Florence </a:t>
            </a:r>
            <a:r>
              <a:rPr lang="sv-SE" sz="1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Eddyson</a:t>
            </a:r>
            <a:r>
              <a:rPr lang="sv-SE" sz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Hägg</a:t>
            </a:r>
          </a:p>
          <a:p>
            <a:endParaRPr lang="sv-SE" sz="120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2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Sekreterare</a:t>
            </a:r>
          </a:p>
          <a:p>
            <a:r>
              <a:rPr lang="sv-SE" sz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Leni Lagerqvist</a:t>
            </a:r>
          </a:p>
          <a:p>
            <a:endParaRPr lang="sv-SE" sz="120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7276332" y="1999616"/>
            <a:ext cx="161614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b="1" dirty="0">
                <a:latin typeface="Arial" panose="020B0604020202020204" pitchFamily="34" charset="0"/>
                <a:cs typeface="Arial" panose="020B0604020202020204" pitchFamily="34" charset="0"/>
              </a:rPr>
              <a:t>Ledamöter</a:t>
            </a:r>
          </a:p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Micael Edblom</a:t>
            </a:r>
          </a:p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Susanne Yngvesson</a:t>
            </a:r>
          </a:p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Niklas </a:t>
            </a:r>
            <a:r>
              <a:rPr lang="sv-SE" sz="1200" dirty="0" err="1">
                <a:latin typeface="Arial" panose="020B0604020202020204" pitchFamily="34" charset="0"/>
                <a:cs typeface="Arial" panose="020B0604020202020204" pitchFamily="34" charset="0"/>
              </a:rPr>
              <a:t>Föghner</a:t>
            </a:r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Elisabeth Kristiansen</a:t>
            </a:r>
          </a:p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Rolf Östlund</a:t>
            </a:r>
          </a:p>
          <a:p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848932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2377</TotalTime>
  <Words>776</Words>
  <Application>Microsoft Office PowerPoint</Application>
  <PresentationFormat>Bildspel på skärmen (16:9)</PresentationFormat>
  <Paragraphs>281</Paragraphs>
  <Slides>14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5" baseType="lpstr">
      <vt:lpstr>Office-tema</vt:lpstr>
      <vt:lpstr>Kunskapsbaserad, jämlik  och resurseffektiv vård </vt:lpstr>
      <vt:lpstr>PowerPoint-presentation</vt:lpstr>
      <vt:lpstr>Vi samverkar för att:  • tillgodose invånarnas behov    av hälso- och sjukvård • främja och bidra till invånarnas hälsa • främja och bidra till utveckling av hälso-   och sjukvården i sjukvårdsregionen • solidariskt hjälpa varandra</vt:lpstr>
      <vt:lpstr>PowerPoint-presentation</vt:lpstr>
      <vt:lpstr>Kunskapsrådens uppdrag</vt:lpstr>
      <vt:lpstr>Kunskapsrådens bemanning</vt:lpstr>
      <vt:lpstr>Roller i kunskapsråden</vt:lpstr>
      <vt:lpstr>Kunskapsråd diagnostik och sinnen </vt:lpstr>
      <vt:lpstr>Kunskapsråd hälsa och rehabilitering</vt:lpstr>
      <vt:lpstr>Kunskapsråd kirurgi och cancer</vt:lpstr>
      <vt:lpstr>Kunskapsråd medicin och akut vård</vt:lpstr>
      <vt:lpstr>Våra löften</vt:lpstr>
      <vt:lpstr>Vad betyder löftena?</vt:lpstr>
      <vt:lpstr>www.sydostrasjukvardsregionen.se </vt:lpstr>
    </vt:vector>
  </TitlesOfParts>
  <Company>Region Jönköpings län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Thålin Conny</dc:creator>
  <cp:lastModifiedBy>Holmstrand Anna</cp:lastModifiedBy>
  <cp:revision>103</cp:revision>
  <cp:lastPrinted>2019-03-27T07:38:25Z</cp:lastPrinted>
  <dcterms:created xsi:type="dcterms:W3CDTF">2018-10-12T09:18:07Z</dcterms:created>
  <dcterms:modified xsi:type="dcterms:W3CDTF">2019-05-09T05:20:14Z</dcterms:modified>
</cp:coreProperties>
</file>